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4" r:id="rId2"/>
    <p:sldId id="283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8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53" d="100"/>
          <a:sy n="53" d="100"/>
        </p:scale>
        <p:origin x="-1896" y="-1074"/>
      </p:cViewPr>
      <p:guideLst>
        <p:guide orient="horz" pos="39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8690BD4-EFEF-4248-A347-469870ED65AC}" type="datetimeFigureOut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FBB2881-4492-4B4E-B98B-6CC18BDB8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900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B7E59C9-5462-41F0-84C6-2FB5182C2DE3}" type="datetimeFigureOut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4DE32A1-A326-4D6C-BBC6-DA1E8B491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1422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9B84A88-4F3B-4918-9136-2E0EE76AC7E0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23A850A-1C78-4302-AB40-F32C384A48AF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F25513-3C76-4647-BB08-0A7C5AD03158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CA58574-D40C-45BC-8FC8-4EFFB0901BA7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889DCC-107B-442F-B03A-7CA536E3B61B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4B16B6-BDD0-4D51-AB5C-14E377C5A597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81E1A8-2CCC-4A33-A4E8-6FCACB79ED02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3A47E7-1531-4107-8468-7BBEDF6BC0B4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C3BE382-8A27-4D3D-8422-9766E0004A09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33419C6-B890-49E5-A2DD-0AB1B7FC813D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E060631-771F-4995-A8C7-CB1FD1DA733D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9B84A88-4F3B-4918-9136-2E0EE76AC7E0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D86F70-7487-4017-A5E5-8394556F1FF2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ED706B2-F2BF-41EB-9D57-213E2FFBEF69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3229EF-9E8A-4B0A-BAC2-CF1AD189E170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3391B3-1287-4BCF-9026-CA6DC9F4BB9B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B73C0A-B250-45CD-B703-E4FF381A731A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71A93C-F0CF-4EBB-BAFE-3762CE7C36A1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57EFB9-D186-461E-9710-0C68AA776AC9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E2AFC84-BF4E-4267-856A-C79C94C0B59B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5843102-0D30-44D2-9431-F627B1B5A80F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4F04C90-0DD7-42C3-9385-C101C86E1B36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C0A4B1D-07DC-43EA-9AB1-08E89C7FE4EE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A2522-ABD3-4343-8DDE-B50047701C5C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3BAF8-F11B-4AE1-B130-AE883EAC3B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F5BBF-6AAF-4959-AF91-A1B039BC3398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47156-D5F8-4388-B7EF-480A7F246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67D4A-51B5-453B-AFC2-C199E4B9F6F9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7EBC1-16D7-4546-A687-2A916C4BA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24CA3-551B-4C4A-BA58-3F3F603DD205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9A546-71A0-4634-A561-1FC768086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5A0B9-C138-4785-8261-4C9CEC972680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09F78-4AD6-4FDD-9253-C454A5741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5E2D8-8F92-4449-AA24-0708756B8140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4E7BF-EC16-4E46-9150-981E982C1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AB071-8254-4E0A-9A74-BE5AFFFD7BA0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36A97-A134-4B32-BB13-D36A682C0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0E730-885A-4F95-9E94-44E6AF97AAF1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E3D94-CC29-4704-A26A-F57DE35128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71364-EFF8-4A83-BA77-164546ACA223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5E893-7682-4F56-B2F7-31555A3F4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199E2-8E80-431D-8914-6EC536403956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AFC90-F25D-4281-93CB-3F931A03C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200FE-2BB6-4E3C-A6B2-25ED8877E437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5D235-1F97-4AC2-8399-F67829E43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946B93-D614-4FD5-920E-D41105860CD2}" type="datetime1">
              <a:rPr lang="ru-RU"/>
              <a:pPr>
                <a:defRPr/>
              </a:pPr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9617D4-B9DF-4648-BEE2-74F3298D45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hyperlink" Target="http://www.vashsad.ua/i/gallery/wallpapers/47/1280_800/d7CU483M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1666627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«ЛОВИ ОКСИДЫ»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Georgia" panose="02040502050405020303" pitchFamily="18" charset="0"/>
                <a:cs typeface="Times New Roman" pitchFamily="18" charset="0"/>
              </a:rPr>
              <a:t>ИГРА ПО ХИМИИ ДЛЯ УЧАЩИХСЯ 8 КЛАССА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grpSp>
        <p:nvGrpSpPr>
          <p:cNvPr id="11" name="Группа 26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12" name="Рамка 11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14" name="Группа 26"/>
          <p:cNvGrpSpPr>
            <a:grpSpLocks/>
          </p:cNvGrpSpPr>
          <p:nvPr/>
        </p:nvGrpSpPr>
        <p:grpSpPr bwMode="auto">
          <a:xfrm>
            <a:off x="437191" y="5435932"/>
            <a:ext cx="1110473" cy="369332"/>
            <a:chOff x="391880" y="5439093"/>
            <a:chExt cx="1109598" cy="368777"/>
          </a:xfrm>
        </p:grpSpPr>
        <p:sp>
          <p:nvSpPr>
            <p:cNvPr id="15" name="Рамка 14"/>
            <p:cNvSpPr/>
            <p:nvPr/>
          </p:nvSpPr>
          <p:spPr>
            <a:xfrm>
              <a:off x="428596" y="5500702"/>
              <a:ext cx="1000931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TextBox 15">
              <a:hlinkClick r:id="rId5" action="ppaction://hlinksldjump"/>
            </p:cNvPr>
            <p:cNvSpPr txBox="1"/>
            <p:nvPr/>
          </p:nvSpPr>
          <p:spPr>
            <a:xfrm>
              <a:off x="391880" y="5439093"/>
              <a:ext cx="1109598" cy="368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b="1" dirty="0" smtClean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ссылки</a:t>
              </a:r>
              <a:endPara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72913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25" name="Рамка 24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0245" name="Группа 26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8" name="Рамка 27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9" name="TextBox 28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97"/>
          <p:cNvGrpSpPr>
            <a:grpSpLocks/>
          </p:cNvGrpSpPr>
          <p:nvPr/>
        </p:nvGrpSpPr>
        <p:grpSpPr bwMode="auto">
          <a:xfrm>
            <a:off x="10572750" y="-2847975"/>
            <a:ext cx="1143000" cy="2527300"/>
            <a:chOff x="2000232" y="2071678"/>
            <a:chExt cx="1143008" cy="2528031"/>
          </a:xfrm>
        </p:grpSpPr>
        <p:sp>
          <p:nvSpPr>
            <p:cNvPr id="16" name="Полилиния 15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0249" name="Группа 99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18" name="Прямоугольный треугольник 17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SO</a:t>
                </a:r>
                <a:r>
                  <a:rPr lang="en-US" sz="24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endParaRPr lang="ru-RU" sz="24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1.14051 C -0.51684 1.107 -0.93212 1.07349 -1.03212 0.99376 C -1.13212 0.91403 -0.7566 0.71805 -0.70139 0.66281 " pathEditMode="relative" ptsTypes="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138 0.66281 C -0.52065 0.7712 -0.33975 0.87959 -0.35 0.77212 C -0.36024 0.66466 -0.56163 0.34111 -0.76284 0.01779 " pathEditMode="relative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25" name="Рамка 24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1269" name="Группа 26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8" name="Рамка 27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9" name="TextBox 28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84"/>
          <p:cNvGrpSpPr>
            <a:grpSpLocks/>
          </p:cNvGrpSpPr>
          <p:nvPr/>
        </p:nvGrpSpPr>
        <p:grpSpPr bwMode="auto">
          <a:xfrm>
            <a:off x="9429750" y="-2527300"/>
            <a:ext cx="1143000" cy="2527300"/>
            <a:chOff x="2000232" y="2071678"/>
            <a:chExt cx="1143008" cy="2528031"/>
          </a:xfrm>
        </p:grpSpPr>
        <p:sp>
          <p:nvSpPr>
            <p:cNvPr id="17" name="Полилиния 16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1273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21" name="Прямоугольный треугольник 3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  <a:solidFill>
                <a:srgbClr val="FFC000"/>
              </a:solidFill>
              <a:ln>
                <a:solidFill>
                  <a:srgbClr val="B086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2" name="Овал 21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B086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Al</a:t>
                </a:r>
                <a:r>
                  <a:rPr lang="en-US" sz="16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r>
                  <a:rPr lang="en-US" sz="16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O</a:t>
                </a:r>
                <a:r>
                  <a:rPr lang="en-US" sz="16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3</a:t>
                </a:r>
                <a:endParaRPr lang="ru-RU" sz="16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4028 1.06448 C -0.90503 0.82551 -0.36979 0.58678 -0.15573 0.4911 " pathEditMode="relative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73 0.49121 C -0.18177 0.58982 -0.20764 0.68866 -0.25573 0.75394 C -0.30382 0.81922 -0.3651 0.86713 -0.4441 0.88357 C -0.52274 0.9 -0.64774 0.87963 -0.72917 0.85209 C -0.81059 0.82454 -0.88889 0.77107 -0.93212 0.71875 C -0.97535 0.66644 -1.00122 0.57824 -0.98802 0.53843 C -0.97483 0.49861 -0.90625 0.47778 -0.85278 0.47963 C -0.79931 0.48148 -0.73264 0.54561 -0.66736 0.55023 C -0.60208 0.55486 -0.49375 0.53959 -0.46146 0.50695 C -0.42934 0.47431 -0.47535 0.42199 -0.47326 0.35394 C -0.47135 0.28588 -0.4566 0.17755 -0.44983 0.09908 C -0.44306 0.02061 -0.43767 -0.04791 -0.43212 -0.11643 " pathEditMode="relative" ptsTypes="aaaaaaaaa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1357313" y="1928813"/>
            <a:ext cx="2643187" cy="2214562"/>
          </a:xfrm>
          <a:prstGeom prst="irregularSeal1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8" name="Рамка 17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2294" name="Группа 19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1" name="Рамка 20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28"/>
          <p:cNvGrpSpPr>
            <a:grpSpLocks/>
          </p:cNvGrpSpPr>
          <p:nvPr/>
        </p:nvGrpSpPr>
        <p:grpSpPr bwMode="auto">
          <a:xfrm>
            <a:off x="5929313" y="-3071813"/>
            <a:ext cx="1143000" cy="2527300"/>
            <a:chOff x="2000232" y="2071678"/>
            <a:chExt cx="1143008" cy="2528031"/>
          </a:xfrm>
        </p:grpSpPr>
        <p:sp>
          <p:nvSpPr>
            <p:cNvPr id="23" name="Полилиния 22"/>
            <p:cNvSpPr/>
            <p:nvPr/>
          </p:nvSpPr>
          <p:spPr>
            <a:xfrm>
              <a:off x="2520936" y="3893068"/>
              <a:ext cx="333377" cy="706641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2298" name="Группа 30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3"/>
              <a:chOff x="3143240" y="1357298"/>
              <a:chExt cx="1143008" cy="1934133"/>
            </a:xfrm>
          </p:grpSpPr>
          <p:sp>
            <p:nvSpPr>
              <p:cNvPr id="25" name="Прямоугольный треугольник 24"/>
              <p:cNvSpPr/>
              <p:nvPr/>
            </p:nvSpPr>
            <p:spPr>
              <a:xfrm rot="7705526">
                <a:off x="3641686" y="3029460"/>
                <a:ext cx="233429" cy="290514"/>
              </a:xfrm>
              <a:prstGeom prst="rtTriangl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Овал 25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C</a:t>
                </a:r>
                <a:r>
                  <a:rPr lang="ru-RU" sz="14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аС</a:t>
                </a:r>
                <a:r>
                  <a:rPr lang="en-US" sz="1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O</a:t>
                </a:r>
                <a:r>
                  <a:rPr lang="ru-RU" sz="14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3</a:t>
                </a:r>
              </a:p>
            </p:txBody>
          </p:sp>
        </p:grpSp>
      </p:grpSp>
      <p:sp>
        <p:nvSpPr>
          <p:cNvPr id="28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823 1.42106 C -0.04462 1.25324 -0.30729 1.08588 -0.3283 1.01227 C -0.34931 0.93866 0.01424 0.98218 0.09184 0.97847 C 0.16944 0.975 0.15347 0.98241 0.13767 0.98981 " pathEditMode="relative" rAng="0" ptsTypes="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00" y="-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57 0.98982 C -0.13004 0.92292 -0.35261 0.85625 -0.32709 0.79074 C -0.30087 0.72454 -0.02535 0.65996 0.25087 0.5956 " pathEditMode="relative" rAng="0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0" y="-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521 0.60513 C 0.175 0.50185 0.14496 0.39857 0.0875 0.30938 C 0.02986 0.22066 -0.10226 0.11091 -0.14011 0.07047 " pathEditMode="relative" rAng="0" ptsTypes="aa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0" y="-2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1357313" y="1928813"/>
            <a:ext cx="2643187" cy="2214562"/>
          </a:xfrm>
          <a:prstGeom prst="irregularSeal1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8" name="Рамка 17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3318" name="Группа 19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1" name="Рамка 20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36"/>
          <p:cNvGrpSpPr>
            <a:grpSpLocks/>
          </p:cNvGrpSpPr>
          <p:nvPr/>
        </p:nvGrpSpPr>
        <p:grpSpPr bwMode="auto">
          <a:xfrm>
            <a:off x="4000500" y="-2714625"/>
            <a:ext cx="1143000" cy="2527300"/>
            <a:chOff x="2000232" y="2071678"/>
            <a:chExt cx="1143008" cy="2528031"/>
          </a:xfrm>
        </p:grpSpPr>
        <p:sp>
          <p:nvSpPr>
            <p:cNvPr id="20" name="Полилиния 19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3322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27" name="Прямоугольный треугольник 3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" name="Овал 27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>
                  <a:defRPr/>
                </a:pPr>
                <a:r>
                  <a:rPr lang="en-US" sz="1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H</a:t>
                </a:r>
                <a:r>
                  <a:rPr lang="en-US" sz="14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3</a:t>
                </a:r>
                <a:r>
                  <a:rPr lang="en-US" sz="1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PO</a:t>
                </a:r>
                <a:r>
                  <a:rPr lang="en-US" sz="14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4</a:t>
                </a:r>
                <a:endParaRPr lang="ru-RU" sz="14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30" name="Нижний колонтитул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36 1.2625 C 0.0059 1.14861 -0.05538 1.03495 -0.05434 0.9669 C -0.0533 0.89884 0.05035 0.87431 0.07396 0.85394 C 0.09757 0.83357 0.09219 0.83935 0.08698 0.84514 " pathEditMode="relative" ptsTypes="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98 0.84513 C 0.22066 0.73611 0.35521 0.62754 0.32396 0.60115 C 0.29305 0.575 0.0967 0.63078 -0.09948 0.6868 " pathEditMode="relative" rAng="0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71134 C -0.1849 0.52824 -0.26771 0.34537 -0.18681 0.22407 C -0.1059 0.10301 0.2901 0.02199 0.38576 -0.01922 " pathEditMode="relative" rAng="0" ptsTypes="aa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3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25" name="Рамка 24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4341" name="Группа 26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8" name="Рамка 27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9" name="TextBox 28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59"/>
          <p:cNvGrpSpPr>
            <a:grpSpLocks/>
          </p:cNvGrpSpPr>
          <p:nvPr/>
        </p:nvGrpSpPr>
        <p:grpSpPr bwMode="auto">
          <a:xfrm>
            <a:off x="8001000" y="-2857500"/>
            <a:ext cx="1143000" cy="2527300"/>
            <a:chOff x="2000232" y="2071678"/>
            <a:chExt cx="1143008" cy="2528031"/>
          </a:xfrm>
        </p:grpSpPr>
        <p:sp>
          <p:nvSpPr>
            <p:cNvPr id="16" name="Полилиния 15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4345" name="Группа 61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19" name="Прямоугольный треугольник 18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SiO</a:t>
                </a:r>
                <a:r>
                  <a:rPr lang="en-US" sz="20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endParaRPr lang="ru-RU" sz="20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5 1.21042 C 0.00747 1.07292 0.05243 0.93542 -0.03524 0.8625 C -0.12292 0.78958 -0.47552 0.78773 -0.56354 0.77269 " pathEditMode="relative" ptsTypes="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354 0.77268 C -0.7467 0.7956 -0.92986 0.81852 -0.90278 0.69444 C -0.87569 0.57037 -0.4842 0.13889 -0.40052 0.02778 " pathEditMode="relative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1357313" y="1928813"/>
            <a:ext cx="2643187" cy="2214562"/>
          </a:xfrm>
          <a:prstGeom prst="irregularSeal1">
            <a:avLst/>
          </a:prstGeom>
          <a:gradFill flip="none" rotWithShape="1">
            <a:gsLst>
              <a:gs pos="0">
                <a:schemeClr val="accent3">
                  <a:lumMod val="50000"/>
                  <a:shade val="30000"/>
                  <a:satMod val="115000"/>
                </a:schemeClr>
              </a:gs>
              <a:gs pos="50000">
                <a:schemeClr val="accent3">
                  <a:lumMod val="50000"/>
                  <a:shade val="67500"/>
                  <a:satMod val="115000"/>
                </a:schemeClr>
              </a:gs>
              <a:gs pos="100000">
                <a:schemeClr val="accent3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8" name="Рамка 17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5366" name="Группа 19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1" name="Рамка 20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36"/>
          <p:cNvGrpSpPr>
            <a:grpSpLocks/>
          </p:cNvGrpSpPr>
          <p:nvPr/>
        </p:nvGrpSpPr>
        <p:grpSpPr bwMode="auto">
          <a:xfrm>
            <a:off x="4000500" y="-2714625"/>
            <a:ext cx="1143000" cy="2527300"/>
            <a:chOff x="2000232" y="2071678"/>
            <a:chExt cx="1143008" cy="2528031"/>
          </a:xfrm>
          <a:solidFill>
            <a:schemeClr val="accent3">
              <a:lumMod val="50000"/>
            </a:schemeClr>
          </a:solidFill>
        </p:grpSpPr>
        <p:sp>
          <p:nvSpPr>
            <p:cNvPr id="20" name="Полилиния 19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5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  <a:grpFill/>
          </p:grpSpPr>
          <p:sp>
            <p:nvSpPr>
              <p:cNvPr id="27" name="Прямоугольный треугольник 3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  <a:grpFill/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" name="Овал 27"/>
              <p:cNvSpPr/>
              <p:nvPr/>
            </p:nvSpPr>
            <p:spPr>
              <a:xfrm>
                <a:off x="3143240" y="1357298"/>
                <a:ext cx="1143008" cy="1641949"/>
              </a:xfrm>
              <a:prstGeom prst="ellipse">
                <a:avLst/>
              </a:prstGeom>
              <a:grpFill/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>
                  <a:defRPr/>
                </a:pPr>
                <a:r>
                  <a:rPr lang="en-US" sz="24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HCl</a:t>
                </a:r>
                <a:endParaRPr lang="ru-RU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2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36 1.2625 C 0.0059 1.14861 -0.05538 1.03495 -0.05434 0.9669 C -0.0533 0.89884 0.05035 0.87431 0.07396 0.85394 C 0.09757 0.83357 0.09219 0.83935 0.08698 0.84514 " pathEditMode="relative" ptsTypes="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98 0.84513 C 0.22066 0.73611 0.35521 0.62754 0.32396 0.60115 C 0.29305 0.575 0.0967 0.63078 -0.09948 0.6868 " pathEditMode="relative" rAng="0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71134 C -0.1849 0.52824 -0.26771 0.34537 -0.18681 0.22407 C -0.1059 0.10301 0.2901 0.02199 0.38576 -0.01922 " pathEditMode="relative" rAng="0" ptsTypes="aa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3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1357313" y="1928813"/>
            <a:ext cx="2643187" cy="2214562"/>
          </a:xfrm>
          <a:prstGeom prst="irregularSeal1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8" name="Рамка 17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6390" name="Группа 19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1" name="Рамка 20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36"/>
          <p:cNvGrpSpPr>
            <a:grpSpLocks/>
          </p:cNvGrpSpPr>
          <p:nvPr/>
        </p:nvGrpSpPr>
        <p:grpSpPr bwMode="auto">
          <a:xfrm>
            <a:off x="4000500" y="-2714625"/>
            <a:ext cx="1143000" cy="2527300"/>
            <a:chOff x="2000232" y="2071678"/>
            <a:chExt cx="1143008" cy="2528031"/>
          </a:xfrm>
          <a:solidFill>
            <a:schemeClr val="accent3">
              <a:lumMod val="50000"/>
            </a:schemeClr>
          </a:solidFill>
        </p:grpSpPr>
        <p:sp>
          <p:nvSpPr>
            <p:cNvPr id="20" name="Полилиния 19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  <a:ln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5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  <a:grpFill/>
          </p:grpSpPr>
          <p:sp>
            <p:nvSpPr>
              <p:cNvPr id="27" name="Прямоугольный треугольник 3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" name="Овал 27"/>
              <p:cNvSpPr/>
              <p:nvPr/>
            </p:nvSpPr>
            <p:spPr>
              <a:xfrm>
                <a:off x="3143240" y="1357298"/>
                <a:ext cx="1143008" cy="164194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1"/>
                <a:tileRect/>
              </a:gra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>
                  <a:defRPr/>
                </a:pPr>
                <a:r>
                  <a:rPr lang="en-US" sz="1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NaNO</a:t>
                </a:r>
                <a:r>
                  <a:rPr lang="en-US" sz="12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3</a:t>
                </a:r>
                <a:endParaRPr lang="ru-RU" sz="12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2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36 1.2625 C 0.0059 1.14861 -0.05538 1.03495 -0.05434 0.9669 C -0.0533 0.89884 0.05035 0.87431 0.07396 0.85394 C 0.09757 0.83357 0.09219 0.83935 0.08698 0.84514 " pathEditMode="relative" ptsTypes="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98 0.84513 C 0.22066 0.73611 0.35521 0.62754 0.32396 0.60115 C 0.29305 0.575 0.0967 0.63078 -0.09948 0.6868 " pathEditMode="relative" rAng="0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71134 C -0.1849 0.52824 -0.26771 0.34537 -0.18681 0.22407 C -0.1059 0.10301 0.2901 0.02199 0.38576 -0.01922 " pathEditMode="relative" rAng="0" ptsTypes="aa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3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25" name="Рамка 24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7413" name="Группа 26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8" name="Рамка 27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9" name="TextBox 28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59"/>
          <p:cNvGrpSpPr>
            <a:grpSpLocks/>
          </p:cNvGrpSpPr>
          <p:nvPr/>
        </p:nvGrpSpPr>
        <p:grpSpPr bwMode="auto">
          <a:xfrm>
            <a:off x="8001000" y="-2857500"/>
            <a:ext cx="1143000" cy="2527300"/>
            <a:chOff x="2000232" y="2071678"/>
            <a:chExt cx="1143008" cy="2528031"/>
          </a:xfrm>
        </p:grpSpPr>
        <p:sp>
          <p:nvSpPr>
            <p:cNvPr id="16" name="Полилиния 15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7417" name="Группа 61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19" name="Прямоугольный треугольник 18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Li</a:t>
                </a:r>
                <a:r>
                  <a:rPr lang="en-US" sz="20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r>
                  <a:rPr lang="en-US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O</a:t>
                </a:r>
                <a:endParaRPr lang="ru-RU" sz="20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5 1.21042 C 0.00747 1.07292 0.05243 0.93542 -0.03524 0.8625 C -0.12292 0.78958 -0.47552 0.78773 -0.56354 0.77269 " pathEditMode="relative" ptsTypes="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354 0.77268 C -0.7467 0.7956 -0.92986 0.81852 -0.90278 0.69444 C -0.87569 0.57037 -0.4842 0.13889 -0.40052 0.02778 " pathEditMode="relative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1357313" y="1928813"/>
            <a:ext cx="2643187" cy="2214562"/>
          </a:xfrm>
          <a:prstGeom prst="irregularSeal1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8" name="Рамка 17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8438" name="Группа 19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1" name="Рамка 20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36"/>
          <p:cNvGrpSpPr>
            <a:grpSpLocks/>
          </p:cNvGrpSpPr>
          <p:nvPr/>
        </p:nvGrpSpPr>
        <p:grpSpPr bwMode="auto">
          <a:xfrm>
            <a:off x="4000500" y="-2714625"/>
            <a:ext cx="1143000" cy="2527300"/>
            <a:chOff x="2000232" y="2071678"/>
            <a:chExt cx="1143008" cy="2528031"/>
          </a:xfrm>
          <a:solidFill>
            <a:schemeClr val="accent3">
              <a:lumMod val="50000"/>
            </a:schemeClr>
          </a:solidFill>
        </p:grpSpPr>
        <p:sp>
          <p:nvSpPr>
            <p:cNvPr id="20" name="Полилиния 19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5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  <a:grpFill/>
          </p:grpSpPr>
          <p:sp>
            <p:nvSpPr>
              <p:cNvPr id="27" name="Прямоугольный треугольник 3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" name="Овал 27"/>
              <p:cNvSpPr/>
              <p:nvPr/>
            </p:nvSpPr>
            <p:spPr>
              <a:xfrm>
                <a:off x="3143240" y="1357298"/>
                <a:ext cx="1143008" cy="1641949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>
                  <a:defRPr/>
                </a:pPr>
                <a:r>
                  <a:rPr lang="en-US" sz="11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Fe(OH)</a:t>
                </a:r>
                <a:r>
                  <a:rPr lang="en-US" sz="11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3</a:t>
                </a:r>
                <a:endParaRPr lang="ru-RU" sz="11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2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36 1.2625 C 0.0059 1.14861 -0.05538 1.03495 -0.05434 0.9669 C -0.0533 0.89884 0.05035 0.87431 0.07396 0.85394 C 0.09757 0.83357 0.09219 0.83935 0.08698 0.84514 " pathEditMode="relative" ptsTypes="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98 0.84513 C 0.22066 0.73611 0.35521 0.62754 0.32396 0.60115 C 0.29305 0.575 0.0967 0.63078 -0.09948 0.6868 " pathEditMode="relative" rAng="0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71134 C -0.1849 0.52824 -0.26771 0.34537 -0.18681 0.22407 C -0.1059 0.10301 0.2901 0.02199 0.38576 -0.01922 " pathEditMode="relative" rAng="0" ptsTypes="aa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3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25" name="Рамка 24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19461" name="Группа 26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8" name="Рамка 27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9" name="TextBox 28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59"/>
          <p:cNvGrpSpPr>
            <a:grpSpLocks/>
          </p:cNvGrpSpPr>
          <p:nvPr/>
        </p:nvGrpSpPr>
        <p:grpSpPr bwMode="auto">
          <a:xfrm>
            <a:off x="8001000" y="-2857500"/>
            <a:ext cx="1143000" cy="2527300"/>
            <a:chOff x="2000232" y="2071678"/>
            <a:chExt cx="1143008" cy="2528031"/>
          </a:xfrm>
        </p:grpSpPr>
        <p:sp>
          <p:nvSpPr>
            <p:cNvPr id="16" name="Полилиния 15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9465" name="Группа 61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19" name="Прямоугольный треугольник 18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NO</a:t>
                </a:r>
                <a:endParaRPr lang="ru-RU" sz="28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5 1.21042 C 0.00747 1.07292 0.05243 0.93542 -0.03524 0.8625 C -0.12292 0.78958 -0.47552 0.78773 -0.56354 0.77269 " pathEditMode="relative" ptsTypes="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354 0.77268 C -0.7467 0.7956 -0.92986 0.81852 -0.90278 0.69444 C -0.87569 0.57037 -0.4842 0.13889 -0.40052 0.02778 " pathEditMode="relative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1" name="Группа 26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8" name="Рамка 27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9" name="TextBox 28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608013" y="571500"/>
            <a:ext cx="79279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Аннотация</a:t>
            </a:r>
            <a:endParaRPr 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>
              <a:defRPr/>
            </a:pPr>
            <a:endParaRPr lang="en-US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just"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Ресурс «Лови оксиды» предназначен для систематизации знаний, умений, навыков по теме «Оксиды».</a:t>
            </a:r>
          </a:p>
          <a:p>
            <a:pPr algn="just"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 нажатии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кнопку                появляется воздушный шарик. </a:t>
            </a:r>
          </a:p>
          <a:p>
            <a:pPr algn="just"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Если на шарике представлена формула оксида, то необходимо нажать на изображение, засчитывается один балл.</a:t>
            </a:r>
          </a:p>
          <a:p>
            <a:pPr algn="just"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Если </a:t>
            </a:r>
            <a:r>
              <a:rPr lang="ru-RU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 </a:t>
            </a:r>
            <a:r>
              <a:rPr lang="ru-RU" b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шарике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формула соединения, принадлежащего к другому классу неорганических веществ, то «ловить» шарик не надо.</a:t>
            </a:r>
          </a:p>
          <a:p>
            <a:pPr algn="just"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Если при ловле шариков допущена ошибка, то шарик лопается. </a:t>
            </a:r>
          </a:p>
          <a:p>
            <a:pPr algn="just">
              <a:defRPr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 кнопке                         происходит переход на новый слайд.</a:t>
            </a:r>
          </a:p>
          <a:p>
            <a:pPr>
              <a:defRPr/>
            </a:pP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53" name="Группа 23"/>
          <p:cNvGrpSpPr>
            <a:grpSpLocks/>
          </p:cNvGrpSpPr>
          <p:nvPr/>
        </p:nvGrpSpPr>
        <p:grpSpPr bwMode="auto">
          <a:xfrm>
            <a:off x="4279900" y="1701800"/>
            <a:ext cx="792163" cy="369888"/>
            <a:chOff x="422209" y="5429264"/>
            <a:chExt cx="792205" cy="369332"/>
          </a:xfrm>
        </p:grpSpPr>
        <p:sp>
          <p:nvSpPr>
            <p:cNvPr id="18" name="Рамка 17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2054" name="Группа 26"/>
          <p:cNvGrpSpPr>
            <a:grpSpLocks/>
          </p:cNvGrpSpPr>
          <p:nvPr/>
        </p:nvGrpSpPr>
        <p:grpSpPr bwMode="auto">
          <a:xfrm>
            <a:off x="2333625" y="4416425"/>
            <a:ext cx="881063" cy="369888"/>
            <a:chOff x="422209" y="5429264"/>
            <a:chExt cx="880369" cy="369332"/>
          </a:xfrm>
        </p:grpSpPr>
        <p:sp>
          <p:nvSpPr>
            <p:cNvPr id="21" name="Рамка 20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73"/>
          <p:cNvGrpSpPr>
            <a:grpSpLocks/>
          </p:cNvGrpSpPr>
          <p:nvPr/>
        </p:nvGrpSpPr>
        <p:grpSpPr bwMode="auto">
          <a:xfrm>
            <a:off x="-1857375" y="-2286000"/>
            <a:ext cx="1143000" cy="2527300"/>
            <a:chOff x="2000232" y="2071678"/>
            <a:chExt cx="1143008" cy="2528031"/>
          </a:xfrm>
        </p:grpSpPr>
        <p:sp>
          <p:nvSpPr>
            <p:cNvPr id="19" name="Полилиния 18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20497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21" name="Прямоугольный треугольник 3"/>
              <p:cNvSpPr/>
              <p:nvPr/>
            </p:nvSpPr>
            <p:spPr>
              <a:xfrm rot="7705526">
                <a:off x="3641685" y="3029460"/>
                <a:ext cx="233430" cy="290514"/>
              </a:xfrm>
              <a:prstGeom prst="rt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2" name="Овал 21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Fe</a:t>
                </a:r>
                <a:r>
                  <a:rPr lang="en-US" sz="16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r>
                  <a:rPr lang="en-US" sz="16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O</a:t>
                </a:r>
                <a:r>
                  <a:rPr lang="en-US" sz="16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3</a:t>
                </a:r>
                <a:endParaRPr lang="ru-RU" sz="16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grpSp>
        <p:nvGrpSpPr>
          <p:cNvPr id="4" name="Группа 14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2" name="Рамка 11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20486" name="Группа 15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17" name="Рамка 16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8" name="TextBox 17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2101 1.20822 C 0.60729 1.12155 0.2941 1.03512 0.21337 0.94522 C 0.13264 0.85532 0.28455 0.76195 0.43646 0.66882 " pathEditMode="relative" ptsTypes="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46 0.66882 C 0.71041 0.62422 0.98437 0.57961 0.99809 0.45389 C 1.0118 0.32794 0.7651 0.12133 0.51857 -0.08551 " pathEditMode="relative" ptsTypes="aa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1357313" y="1928813"/>
            <a:ext cx="2643187" cy="2214562"/>
          </a:xfrm>
          <a:prstGeom prst="irregularSeal1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8" name="Рамка 17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21510" name="Группа 19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1" name="Рамка 20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36"/>
          <p:cNvGrpSpPr>
            <a:grpSpLocks/>
          </p:cNvGrpSpPr>
          <p:nvPr/>
        </p:nvGrpSpPr>
        <p:grpSpPr bwMode="auto">
          <a:xfrm>
            <a:off x="4000500" y="-2714625"/>
            <a:ext cx="1143000" cy="2527300"/>
            <a:chOff x="2000232" y="2071678"/>
            <a:chExt cx="1143008" cy="2528031"/>
          </a:xfrm>
        </p:grpSpPr>
        <p:sp>
          <p:nvSpPr>
            <p:cNvPr id="20" name="Полилиния 19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21514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27" name="Прямоугольный треугольник 3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" name="Овал 27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>
                  <a:defRPr/>
                </a:pPr>
                <a:r>
                  <a:rPr lang="en-US" sz="1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H</a:t>
                </a:r>
                <a:r>
                  <a:rPr lang="en-US" sz="14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r>
                  <a:rPr lang="en-US" sz="1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SO</a:t>
                </a:r>
                <a:r>
                  <a:rPr lang="en-US" sz="14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4</a:t>
                </a:r>
                <a:endParaRPr lang="ru-RU" sz="14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2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36 1.2625 C 0.0059 1.14861 -0.05538 1.03495 -0.05434 0.9669 C -0.0533 0.89884 0.05035 0.87431 0.07396 0.85394 C 0.09757 0.83357 0.09219 0.83935 0.08698 0.84514 " pathEditMode="relative" ptsTypes="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98 0.84513 C 0.22066 0.73611 0.35521 0.62754 0.32396 0.60115 C 0.29305 0.575 0.0967 0.63078 -0.09948 0.6868 " pathEditMode="relative" rAng="0" ptsTypes="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13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71134 C -0.1849 0.52824 -0.26771 0.34537 -0.18681 0.22407 C -0.1059 0.10301 0.2901 0.02199 0.38576 -0.01922 " pathEditMode="relative" rAng="0" ptsTypes="aa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3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73"/>
          <p:cNvGrpSpPr>
            <a:grpSpLocks/>
          </p:cNvGrpSpPr>
          <p:nvPr/>
        </p:nvGrpSpPr>
        <p:grpSpPr bwMode="auto">
          <a:xfrm>
            <a:off x="-1857375" y="-2286000"/>
            <a:ext cx="1143000" cy="2527300"/>
            <a:chOff x="2000232" y="2071678"/>
            <a:chExt cx="1143008" cy="2528031"/>
          </a:xfrm>
        </p:grpSpPr>
        <p:sp>
          <p:nvSpPr>
            <p:cNvPr id="19" name="Полилиния 18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22545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21" name="Прямоугольный треугольник 3"/>
              <p:cNvSpPr/>
              <p:nvPr/>
            </p:nvSpPr>
            <p:spPr>
              <a:xfrm rot="7705526">
                <a:off x="3641685" y="3029460"/>
                <a:ext cx="233430" cy="290514"/>
              </a:xfrm>
              <a:prstGeom prst="rt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2" name="Овал 21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SO</a:t>
                </a:r>
                <a:r>
                  <a:rPr lang="en-US" sz="16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3</a:t>
                </a:r>
                <a:endParaRPr lang="ru-RU" sz="16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grpSp>
        <p:nvGrpSpPr>
          <p:cNvPr id="4" name="Группа 14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2" name="Рамка 11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22534" name="Группа 15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17" name="Рамка 16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8" name="TextBox 17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grpSp>
        <p:nvGrpSpPr>
          <p:cNvPr id="20" name="Группа 15"/>
          <p:cNvGrpSpPr>
            <a:grpSpLocks/>
          </p:cNvGrpSpPr>
          <p:nvPr/>
        </p:nvGrpSpPr>
        <p:grpSpPr bwMode="auto">
          <a:xfrm>
            <a:off x="2771800" y="5416550"/>
            <a:ext cx="965200" cy="369888"/>
            <a:chOff x="350191" y="5429264"/>
            <a:chExt cx="965329" cy="369332"/>
          </a:xfrm>
        </p:grpSpPr>
        <p:sp>
          <p:nvSpPr>
            <p:cNvPr id="23" name="Рамка 22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4" name="TextBox 23">
              <a:hlinkClick r:id="" action="ppaction://hlinkshowjump?jump=endshow"/>
            </p:cNvPr>
            <p:cNvSpPr txBox="1"/>
            <p:nvPr/>
          </p:nvSpPr>
          <p:spPr>
            <a:xfrm>
              <a:off x="350191" y="5429264"/>
              <a:ext cx="96532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выход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2101 1.20822 C 0.60729 1.12155 0.2941 1.03512 0.21337 0.94522 C 0.13264 0.85532 0.28455 0.76195 0.43646 0.66882 " pathEditMode="relative" ptsTypes="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46 0.66882 C 0.71041 0.62422 0.98437 0.57961 0.99809 0.45389 C 1.0118 0.32794 0.7651 0.12133 0.51857 -0.08551 " pathEditMode="relative" ptsTypes="aa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642938" y="571500"/>
            <a:ext cx="7929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Список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использованных ресурсов:</a:t>
            </a:r>
          </a:p>
        </p:txBody>
      </p:sp>
      <p:sp>
        <p:nvSpPr>
          <p:cNvPr id="23557" name="Текст 5"/>
          <p:cNvSpPr txBox="1">
            <a:spLocks/>
          </p:cNvSpPr>
          <p:nvPr/>
        </p:nvSpPr>
        <p:spPr bwMode="auto">
          <a:xfrm>
            <a:off x="457200" y="1435101"/>
            <a:ext cx="8258175" cy="37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latin typeface="Times New Roman" pitchFamily="18" charset="0"/>
                <a:cs typeface="Times New Roman" pitchFamily="18" charset="0"/>
                <a:hlinkClick r:id="rId4"/>
              </a:rPr>
              <a:t>http://www.vashsad.ua/i/gallery/wallpapers/47/1280_800/d7CU483M.jpg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  <p:grpSp>
        <p:nvGrpSpPr>
          <p:cNvPr id="12" name="Группа 26"/>
          <p:cNvGrpSpPr>
            <a:grpSpLocks/>
          </p:cNvGrpSpPr>
          <p:nvPr/>
        </p:nvGrpSpPr>
        <p:grpSpPr bwMode="auto">
          <a:xfrm>
            <a:off x="437191" y="5435932"/>
            <a:ext cx="1110473" cy="369332"/>
            <a:chOff x="391880" y="5439093"/>
            <a:chExt cx="1109598" cy="368777"/>
          </a:xfrm>
        </p:grpSpPr>
        <p:sp>
          <p:nvSpPr>
            <p:cNvPr id="13" name="Рамка 12"/>
            <p:cNvSpPr/>
            <p:nvPr/>
          </p:nvSpPr>
          <p:spPr>
            <a:xfrm>
              <a:off x="428596" y="5500702"/>
              <a:ext cx="1000931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TextBox 13">
              <a:hlinkClick r:id="rId5" action="ppaction://hlinksldjump"/>
            </p:cNvPr>
            <p:cNvSpPr txBox="1"/>
            <p:nvPr/>
          </p:nvSpPr>
          <p:spPr>
            <a:xfrm>
              <a:off x="391880" y="5439093"/>
              <a:ext cx="1109598" cy="368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b="1" dirty="0" smtClean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начало</a:t>
              </a:r>
              <a:endPara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2143125" y="-2928938"/>
            <a:ext cx="1143000" cy="2527300"/>
            <a:chOff x="2000232" y="2071678"/>
            <a:chExt cx="1143008" cy="2528031"/>
          </a:xfrm>
        </p:grpSpPr>
        <p:sp>
          <p:nvSpPr>
            <p:cNvPr id="8" name="Полилиния 7"/>
            <p:cNvSpPr/>
            <p:nvPr/>
          </p:nvSpPr>
          <p:spPr>
            <a:xfrm>
              <a:off x="2520936" y="3893068"/>
              <a:ext cx="333377" cy="706641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089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916"/>
              <a:chOff x="3143240" y="1357298"/>
              <a:chExt cx="1143008" cy="1934916"/>
            </a:xfrm>
          </p:grpSpPr>
          <p:sp>
            <p:nvSpPr>
              <p:cNvPr id="4" name="Прямоугольный треугольник 3"/>
              <p:cNvSpPr/>
              <p:nvPr/>
            </p:nvSpPr>
            <p:spPr>
              <a:xfrm rot="7705526">
                <a:off x="3641687" y="3029459"/>
                <a:ext cx="233429" cy="290515"/>
              </a:xfrm>
              <a:prstGeom prst="rt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" name="Овал 2"/>
              <p:cNvSpPr/>
              <p:nvPr/>
            </p:nvSpPr>
            <p:spPr>
              <a:xfrm>
                <a:off x="3143240" y="1357298"/>
                <a:ext cx="1143008" cy="1641949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CO</a:t>
                </a:r>
                <a:r>
                  <a:rPr lang="en-US" sz="24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endParaRPr lang="ru-RU" sz="24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6" name="Группа 2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25" name="Рамка 24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3078" name="Группа 26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8" name="Рамка 27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9" name="TextBox 28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31" name="Нижний колонтитул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25 1.39163 C 0.02361 1.28858 0.10746 1.18553 0.11007 1.07162 C 0.11267 0.95771 -0.01841 0.76894 -0.0441 0.70841 " pathEditMode="relative" ptsTypes="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09 0.70702 C 0.11389 0.63701 0.27205 0.56723 0.28021 0.45517 C 0.28837 0.34311 0.05052 0.10466 0.00452 0.03442 " pathEditMode="relative" ptsTypes="aa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90"/>
          <p:cNvGrpSpPr>
            <a:grpSpLocks/>
          </p:cNvGrpSpPr>
          <p:nvPr/>
        </p:nvGrpSpPr>
        <p:grpSpPr bwMode="auto">
          <a:xfrm>
            <a:off x="-2714625" y="-1527175"/>
            <a:ext cx="1143000" cy="2527300"/>
            <a:chOff x="2000232" y="2071678"/>
            <a:chExt cx="1143008" cy="2528031"/>
          </a:xfrm>
        </p:grpSpPr>
        <p:sp>
          <p:nvSpPr>
            <p:cNvPr id="14" name="Полилиния 13"/>
            <p:cNvSpPr/>
            <p:nvPr/>
          </p:nvSpPr>
          <p:spPr>
            <a:xfrm>
              <a:off x="2520936" y="3893068"/>
              <a:ext cx="333377" cy="706641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114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16" name="Прямоугольный треугольник 3"/>
              <p:cNvSpPr/>
              <p:nvPr/>
            </p:nvSpPr>
            <p:spPr>
              <a:xfrm rot="7705526">
                <a:off x="3641686" y="3029460"/>
                <a:ext cx="233429" cy="290514"/>
              </a:xfrm>
              <a:prstGeom prst="rtTriangl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>
                  <a:defRPr/>
                </a:pPr>
                <a:r>
                  <a:rPr lang="en-US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KOH</a:t>
                </a:r>
                <a:endParaRPr lang="ru-RU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18" name="Пятно 1 17"/>
          <p:cNvSpPr/>
          <p:nvPr/>
        </p:nvSpPr>
        <p:spPr>
          <a:xfrm>
            <a:off x="5286375" y="1071563"/>
            <a:ext cx="2643188" cy="2214562"/>
          </a:xfrm>
          <a:prstGeom prst="irregularSeal1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5" name="Рамка 14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4103" name="Группа 19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1" name="Рамка 20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1.05155 C 0.12275 0.93414 0.2691 0.81674 0.39428 0.77861 C 0.51945 0.74048 0.67205 0.81559 0.72761 0.82298 " pathEditMode="relative" ptsTypes="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2761 0.82297 C 0.98768 0.83476 1.24775 0.84678 1.21737 0.79224 C 1.18698 0.7377 0.56684 0.65565 0.54549 0.49526 C 0.52414 0.33488 0.8066 0.08228 1.08907 -0.17032 " pathEditMode="relative" ptsTypes="aaa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73"/>
          <p:cNvGrpSpPr>
            <a:grpSpLocks/>
          </p:cNvGrpSpPr>
          <p:nvPr/>
        </p:nvGrpSpPr>
        <p:grpSpPr bwMode="auto">
          <a:xfrm>
            <a:off x="-1857375" y="-2286000"/>
            <a:ext cx="1143000" cy="2527300"/>
            <a:chOff x="2000232" y="2071678"/>
            <a:chExt cx="1143008" cy="2528031"/>
          </a:xfrm>
        </p:grpSpPr>
        <p:sp>
          <p:nvSpPr>
            <p:cNvPr id="19" name="Полилиния 18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5137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21" name="Прямоугольный треугольник 3"/>
              <p:cNvSpPr/>
              <p:nvPr/>
            </p:nvSpPr>
            <p:spPr>
              <a:xfrm rot="7705526">
                <a:off x="3641685" y="3029460"/>
                <a:ext cx="233430" cy="290514"/>
              </a:xfrm>
              <a:prstGeom prst="rt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2" name="Овал 21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0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CuO</a:t>
                </a:r>
                <a:endParaRPr lang="ru-RU" sz="20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grpSp>
        <p:nvGrpSpPr>
          <p:cNvPr id="4" name="Группа 14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2" name="Рамка 11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5126" name="Группа 15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17" name="Рамка 16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8" name="TextBox 17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23" name="Нижний колонтитул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2101 1.20822 C 0.60729 1.12155 0.2941 1.03512 0.21337 0.94522 C 0.13264 0.85532 0.28455 0.76195 0.43646 0.66882 " pathEditMode="relative" ptsTypes="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46 0.66882 C 0.71041 0.62422 0.98437 0.57961 0.99809 0.45389 C 1.0118 0.32794 0.7651 0.12133 0.51857 -0.08551 " pathEditMode="relative" ptsTypes="aa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41"/>
          <p:cNvGrpSpPr>
            <a:grpSpLocks/>
          </p:cNvGrpSpPr>
          <p:nvPr/>
        </p:nvGrpSpPr>
        <p:grpSpPr bwMode="auto">
          <a:xfrm>
            <a:off x="1000125" y="-3000375"/>
            <a:ext cx="1143000" cy="2527300"/>
            <a:chOff x="2000232" y="2071678"/>
            <a:chExt cx="1143008" cy="2528031"/>
          </a:xfrm>
        </p:grpSpPr>
        <p:sp>
          <p:nvSpPr>
            <p:cNvPr id="12" name="Полилиния 11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6162" name="Группа 43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15" name="Прямоугольный треугольник 14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MgCl</a:t>
                </a:r>
                <a:r>
                  <a:rPr lang="en-US" sz="14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endParaRPr lang="ru-RU" sz="14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17" name="Пятно 1 16"/>
          <p:cNvSpPr/>
          <p:nvPr/>
        </p:nvSpPr>
        <p:spPr>
          <a:xfrm>
            <a:off x="1357313" y="1928813"/>
            <a:ext cx="2643187" cy="2214562"/>
          </a:xfrm>
          <a:prstGeom prst="irregularSeal1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4" name="Группа 13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18" name="Рамка 17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6151" name="Группа 19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1" name="Рамка 20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2" name="TextBox 21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22 1.25121 L 0.47761 0.7834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00" y="-2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761 0.78345 C 0.3165 0.6293 0.15556 0.47562 0.22865 0.34042 C 0.30174 0.2073 0.60938 0.09198 0.91754 -0.02357 " pathEditMode="relative" rAng="0" ptsTypes="aa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4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" name="Группа 54"/>
          <p:cNvGrpSpPr>
            <a:grpSpLocks/>
          </p:cNvGrpSpPr>
          <p:nvPr/>
        </p:nvGrpSpPr>
        <p:grpSpPr bwMode="auto">
          <a:xfrm>
            <a:off x="5143500" y="-2786063"/>
            <a:ext cx="1143000" cy="2527300"/>
            <a:chOff x="2000232" y="2071678"/>
            <a:chExt cx="1143008" cy="2528031"/>
          </a:xfrm>
        </p:grpSpPr>
        <p:sp>
          <p:nvSpPr>
            <p:cNvPr id="18" name="Полилиния 17"/>
            <p:cNvSpPr/>
            <p:nvPr/>
          </p:nvSpPr>
          <p:spPr>
            <a:xfrm>
              <a:off x="2520936" y="3893068"/>
              <a:ext cx="333377" cy="706641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7185" name="Группа 56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23" name="Прямоугольный треугольник 22"/>
              <p:cNvSpPr/>
              <p:nvPr/>
            </p:nvSpPr>
            <p:spPr>
              <a:xfrm rot="7705526">
                <a:off x="3641687" y="3029459"/>
                <a:ext cx="233429" cy="290515"/>
              </a:xfrm>
              <a:prstGeom prst="rtTriangl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" name="Овал 23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P</a:t>
                </a:r>
                <a:r>
                  <a:rPr lang="en-US" sz="20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r>
                  <a:rPr lang="en-US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O</a:t>
                </a:r>
                <a:r>
                  <a:rPr lang="en-US" sz="20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5</a:t>
                </a:r>
                <a:endParaRPr lang="ru-RU" sz="20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grpSp>
        <p:nvGrpSpPr>
          <p:cNvPr id="4" name="Группа 24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26" name="Рамка 25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7174" name="Группа 27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9" name="Рамка 28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0" name="TextBox 29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32" name="Нижний колонтитул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726 1.19306 C 0.04479 0.98634 0.26701 0.77986 0.2816 0.68565 C 0.29618 0.59144 -0.02535 0.63935 -0.09028 0.62778 C -0.15521 0.6162 -0.13142 0.6162 -0.10764 0.6162 " pathEditMode="relative" ptsTypes="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64 0.61621 C -0.26545 0.63542 -0.42292 0.65486 -0.44028 0.54352 C -0.45764 0.43241 -0.25 0.04861 -0.21198 -0.05046 " pathEditMode="relative" ptsTypes="aa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1357313" y="1928813"/>
            <a:ext cx="2643187" cy="2214562"/>
          </a:xfrm>
          <a:prstGeom prst="irregularSeal1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2" name="Группа 67"/>
          <p:cNvGrpSpPr>
            <a:grpSpLocks/>
          </p:cNvGrpSpPr>
          <p:nvPr/>
        </p:nvGrpSpPr>
        <p:grpSpPr bwMode="auto">
          <a:xfrm>
            <a:off x="9858375" y="-2857500"/>
            <a:ext cx="1143000" cy="2527300"/>
            <a:chOff x="2000232" y="2071678"/>
            <a:chExt cx="1143008" cy="2528031"/>
          </a:xfrm>
        </p:grpSpPr>
        <p:sp>
          <p:nvSpPr>
            <p:cNvPr id="18" name="Полилиния 17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8210" name="Группа 4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20" name="Прямоугольный треугольник 3"/>
              <p:cNvSpPr/>
              <p:nvPr/>
            </p:nvSpPr>
            <p:spPr>
              <a:xfrm rot="7705526">
                <a:off x="3641686" y="3029459"/>
                <a:ext cx="233430" cy="290515"/>
              </a:xfrm>
              <a:prstGeom prst="rtTriangle">
                <a:avLst/>
              </a:prstGeom>
              <a:solidFill>
                <a:srgbClr val="FFC000"/>
              </a:solidFill>
              <a:ln>
                <a:solidFill>
                  <a:srgbClr val="B086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1" name="Овал 20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B086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1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Ca(OH)</a:t>
                </a:r>
                <a:r>
                  <a:rPr lang="en-US" sz="115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endParaRPr lang="ru-RU" sz="115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grpSp>
        <p:nvGrpSpPr>
          <p:cNvPr id="4" name="Группа 21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23" name="Рамка 22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8199" name="Группа 24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6" name="Рамка 25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7" name="TextBox 26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4063 0.71135 C -0.97466 0.84584 -0.80851 0.98079 -0.75 1.00209 C -0.6915 1.02361 -0.80799 0.87523 -0.78959 0.83959 C -0.77136 0.80394 -0.70608 0.7963 -0.64063 0.78866 " pathEditMode="relative" rAng="0" ptsTypes="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063 0.78866 C -0.5856 0.75764 -0.53056 0.72686 -0.53855 0.68149 C -0.54653 0.63612 -0.69757 0.5588 -0.68855 0.51621 C -0.67952 0.47362 -0.53369 0.4007 -0.48403 0.42639 C -0.43438 0.45209 -0.41094 0.59213 -0.39063 0.66991 C -0.37032 0.74769 -0.38403 0.85116 -0.36233 0.89306 C -0.34063 0.93496 -0.31719 0.95973 -0.26025 0.92199 C -0.2033 0.88426 -0.06094 0.70949 -0.021 0.6669 " pathEditMode="relative" ptsTypes="aaaaaaa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66" descr="пейзаж.jpg"/>
          <p:cNvPicPr>
            <a:picLocks noChangeAspect="1"/>
          </p:cNvPicPr>
          <p:nvPr/>
        </p:nvPicPr>
        <p:blipFill>
          <a:blip r:embed="rId3"/>
          <a:srcRect t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32-конечная звезда 73"/>
          <p:cNvSpPr/>
          <p:nvPr/>
        </p:nvSpPr>
        <p:spPr>
          <a:xfrm>
            <a:off x="7786688" y="428625"/>
            <a:ext cx="1000125" cy="1143000"/>
          </a:xfrm>
          <a:prstGeom prst="star32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1357313" y="1928813"/>
            <a:ext cx="2643187" cy="2214562"/>
          </a:xfrm>
          <a:prstGeom prst="irregularSeal1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2" name="Группа 21"/>
          <p:cNvGrpSpPr>
            <a:grpSpLocks/>
          </p:cNvGrpSpPr>
          <p:nvPr/>
        </p:nvGrpSpPr>
        <p:grpSpPr bwMode="auto">
          <a:xfrm>
            <a:off x="428625" y="5429250"/>
            <a:ext cx="792163" cy="369888"/>
            <a:chOff x="422209" y="5429264"/>
            <a:chExt cx="792205" cy="369332"/>
          </a:xfrm>
        </p:grpSpPr>
        <p:sp>
          <p:nvSpPr>
            <p:cNvPr id="23" name="Рамка 22"/>
            <p:cNvSpPr/>
            <p:nvPr/>
          </p:nvSpPr>
          <p:spPr>
            <a:xfrm>
              <a:off x="428596" y="5500702"/>
              <a:ext cx="785818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2209" y="5429264"/>
              <a:ext cx="79220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лови</a:t>
              </a:r>
            </a:p>
          </p:txBody>
        </p:sp>
      </p:grpSp>
      <p:grpSp>
        <p:nvGrpSpPr>
          <p:cNvPr id="9222" name="Группа 24"/>
          <p:cNvGrpSpPr>
            <a:grpSpLocks/>
          </p:cNvGrpSpPr>
          <p:nvPr/>
        </p:nvGrpSpPr>
        <p:grpSpPr bwMode="auto">
          <a:xfrm>
            <a:off x="1571625" y="5416550"/>
            <a:ext cx="881063" cy="369888"/>
            <a:chOff x="422209" y="5429264"/>
            <a:chExt cx="880369" cy="369332"/>
          </a:xfrm>
        </p:grpSpPr>
        <p:sp>
          <p:nvSpPr>
            <p:cNvPr id="26" name="Рамка 25"/>
            <p:cNvSpPr/>
            <p:nvPr/>
          </p:nvSpPr>
          <p:spPr>
            <a:xfrm>
              <a:off x="428596" y="5500702"/>
              <a:ext cx="857256" cy="285752"/>
            </a:xfrm>
            <a:prstGeom prst="fram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7" name="TextBox 26">
              <a:hlinkClick r:id="rId4" action="ppaction://hlinksldjump"/>
            </p:cNvPr>
            <p:cNvSpPr txBox="1"/>
            <p:nvPr/>
          </p:nvSpPr>
          <p:spPr>
            <a:xfrm>
              <a:off x="422209" y="5429264"/>
              <a:ext cx="8803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78"/>
          <p:cNvGrpSpPr>
            <a:grpSpLocks/>
          </p:cNvGrpSpPr>
          <p:nvPr/>
        </p:nvGrpSpPr>
        <p:grpSpPr bwMode="auto">
          <a:xfrm>
            <a:off x="6929438" y="-2705100"/>
            <a:ext cx="1143000" cy="2527300"/>
            <a:chOff x="2000232" y="2071678"/>
            <a:chExt cx="1143008" cy="2528031"/>
          </a:xfrm>
        </p:grpSpPr>
        <p:sp>
          <p:nvSpPr>
            <p:cNvPr id="19" name="Полилиния 18"/>
            <p:cNvSpPr/>
            <p:nvPr/>
          </p:nvSpPr>
          <p:spPr>
            <a:xfrm>
              <a:off x="2520936" y="3893067"/>
              <a:ext cx="333377" cy="706642"/>
            </a:xfrm>
            <a:custGeom>
              <a:avLst/>
              <a:gdLst>
                <a:gd name="connsiteX0" fmla="*/ 69273 w 332510"/>
                <a:gd name="connsiteY0" fmla="*/ 0 h 706582"/>
                <a:gd name="connsiteX1" fmla="*/ 41564 w 332510"/>
                <a:gd name="connsiteY1" fmla="*/ 304800 h 706582"/>
                <a:gd name="connsiteX2" fmla="*/ 318655 w 332510"/>
                <a:gd name="connsiteY2" fmla="*/ 512618 h 706582"/>
                <a:gd name="connsiteX3" fmla="*/ 124691 w 332510"/>
                <a:gd name="connsiteY3" fmla="*/ 678873 h 706582"/>
                <a:gd name="connsiteX4" fmla="*/ 124691 w 332510"/>
                <a:gd name="connsiteY4" fmla="*/ 678873 h 706582"/>
                <a:gd name="connsiteX5" fmla="*/ 152400 w 332510"/>
                <a:gd name="connsiteY5" fmla="*/ 706582 h 70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510" h="706582">
                  <a:moveTo>
                    <a:pt x="69273" y="0"/>
                  </a:moveTo>
                  <a:cubicBezTo>
                    <a:pt x="34636" y="109682"/>
                    <a:pt x="0" y="219364"/>
                    <a:pt x="41564" y="304800"/>
                  </a:cubicBezTo>
                  <a:cubicBezTo>
                    <a:pt x="83128" y="390236"/>
                    <a:pt x="304800" y="450272"/>
                    <a:pt x="318655" y="512618"/>
                  </a:cubicBezTo>
                  <a:cubicBezTo>
                    <a:pt x="332510" y="574964"/>
                    <a:pt x="124691" y="678873"/>
                    <a:pt x="124691" y="678873"/>
                  </a:cubicBezTo>
                  <a:lnTo>
                    <a:pt x="124691" y="678873"/>
                  </a:lnTo>
                  <a:lnTo>
                    <a:pt x="152400" y="706582"/>
                  </a:lnTo>
                </a:path>
              </a:pathLst>
            </a:cu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9226" name="Группа 61"/>
            <p:cNvGrpSpPr>
              <a:grpSpLocks/>
            </p:cNvGrpSpPr>
            <p:nvPr/>
          </p:nvGrpSpPr>
          <p:grpSpPr bwMode="auto">
            <a:xfrm>
              <a:off x="2000232" y="2071678"/>
              <a:ext cx="1143008" cy="1934134"/>
              <a:chOff x="3143240" y="1357298"/>
              <a:chExt cx="1143008" cy="1934134"/>
            </a:xfrm>
          </p:grpSpPr>
          <p:sp>
            <p:nvSpPr>
              <p:cNvPr id="25" name="Прямоугольный треугольник 24"/>
              <p:cNvSpPr/>
              <p:nvPr/>
            </p:nvSpPr>
            <p:spPr>
              <a:xfrm rot="7705526">
                <a:off x="3641685" y="3029460"/>
                <a:ext cx="233430" cy="290514"/>
              </a:xfrm>
              <a:prstGeom prst="rtTriangl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8" name="Овал 27"/>
              <p:cNvSpPr/>
              <p:nvPr/>
            </p:nvSpPr>
            <p:spPr>
              <a:xfrm>
                <a:off x="3143240" y="1357298"/>
                <a:ext cx="1143008" cy="1641950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Na</a:t>
                </a:r>
                <a:r>
                  <a:rPr lang="en-US" sz="12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2</a:t>
                </a:r>
                <a:r>
                  <a:rPr lang="en-US" sz="12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SO</a:t>
                </a:r>
                <a:r>
                  <a:rPr lang="en-US" sz="1200" b="1" baseline="-250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itchFamily="18" charset="0"/>
                  </a:rPr>
                  <a:t>4</a:t>
                </a:r>
                <a:endParaRPr lang="ru-RU" sz="1200" b="1" baseline="-250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endParaRPr>
              </a:p>
            </p:txBody>
          </p:sp>
        </p:grpSp>
      </p:grpSp>
      <p:sp>
        <p:nvSpPr>
          <p:cNvPr id="30" name="Нижний колонтитул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http://mirhim.ucoz.ru "</a:t>
            </a:r>
            <a:r>
              <a:rPr lang="ru-RU"/>
              <a:t>Лови оксиды"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704 0.81529 C -0.13194 0.77501 -0.11666 0.73496 -0.14409 0.67802 C -0.17152 0.62107 -0.26319 0.44654 -0.3118 0.47408 C -0.36041 0.50163 -0.39565 0.78913 -0.43541 0.8426 C -0.47517 0.89607 -0.50694 0.82709 -0.54999 0.79561 C -0.59305 0.76413 -0.68437 0.7139 -0.69409 0.65441 C -0.70381 0.59492 -0.64114 0.572 -0.60885 0.43867 C -0.57656 0.30533 -0.53836 0.0801 -0.49999 -0.14559 " pathEditMode="relative" ptsTypes="aa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93 1.32686 C -0.09687 1.11343 -0.13281 0.90047 -0.14705 0.81528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-2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"/>
                            </p:stCondLst>
                            <p:childTnLst>
                              <p:par>
                                <p:cTn id="2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lovi_oksidi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Times New Roman" pitchFamily="18" charset="0"/>
            <a:cs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lovi_oksidi</Template>
  <TotalTime>18</TotalTime>
  <Words>367</Words>
  <Application>Microsoft Office PowerPoint</Application>
  <PresentationFormat>Экран (4:3)</PresentationFormat>
  <Paragraphs>136</Paragraphs>
  <Slides>23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lovi_oksidi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Diakov</cp:lastModifiedBy>
  <cp:revision>3</cp:revision>
  <dcterms:created xsi:type="dcterms:W3CDTF">2011-01-09T14:55:42Z</dcterms:created>
  <dcterms:modified xsi:type="dcterms:W3CDTF">2020-02-16T11:03:28Z</dcterms:modified>
</cp:coreProperties>
</file>