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58" r:id="rId4"/>
    <p:sldId id="261" r:id="rId5"/>
    <p:sldId id="281" r:id="rId6"/>
    <p:sldId id="260" r:id="rId7"/>
    <p:sldId id="262" r:id="rId8"/>
    <p:sldId id="263" r:id="rId9"/>
    <p:sldId id="264" r:id="rId10"/>
    <p:sldId id="266" r:id="rId11"/>
    <p:sldId id="265" r:id="rId12"/>
    <p:sldId id="269" r:id="rId13"/>
    <p:sldId id="270" r:id="rId14"/>
    <p:sldId id="283" r:id="rId15"/>
    <p:sldId id="276" r:id="rId16"/>
    <p:sldId id="271" r:id="rId17"/>
    <p:sldId id="259" r:id="rId18"/>
    <p:sldId id="272" r:id="rId19"/>
    <p:sldId id="274" r:id="rId20"/>
    <p:sldId id="284" r:id="rId21"/>
    <p:sldId id="275" r:id="rId22"/>
    <p:sldId id="26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2703"/>
    <a:srgbClr val="A9915D"/>
    <a:srgbClr val="AD9861"/>
    <a:srgbClr val="8A733F"/>
    <a:srgbClr val="FCFCE9"/>
    <a:srgbClr val="F5F1BF"/>
    <a:srgbClr val="B39E67"/>
    <a:srgbClr val="D3B255"/>
    <a:srgbClr val="0C40AA"/>
    <a:srgbClr val="72A0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65" d="100"/>
          <a:sy n="65" d="100"/>
        </p:scale>
        <p:origin x="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ikitoki.ru/riddle/zagadki-dlja-detej-o-rodine" TargetMode="External"/><Relationship Id="rId3" Type="http://schemas.openxmlformats.org/officeDocument/2006/relationships/hyperlink" Target="http://pedsovet.su/_load-files/load/48/85/2/f/4-page-0.jpg" TargetMode="External"/><Relationship Id="rId7" Type="http://schemas.openxmlformats.org/officeDocument/2006/relationships/hyperlink" Target="https://detskiychas.ru/proverbs/poslovitsy_o_rodine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olshoyvopros.ru/questions/1163203-kakie-odnokorennye-slova-mozhno-podobrat-k-slovu-rodina.html" TargetMode="External"/><Relationship Id="rId11" Type="http://schemas.openxmlformats.org/officeDocument/2006/relationships/hyperlink" Target="https://st2.depositphotos.com/1000489/5722/v/950/depositphotos_57229331-stock-illustration-one-owl-diploma.jpg" TargetMode="External"/><Relationship Id="rId5" Type="http://schemas.openxmlformats.org/officeDocument/2006/relationships/hyperlink" Target="http://kkos.ru/blog/pictures/gorbunov-turgenev@2x.jpg" TargetMode="External"/><Relationship Id="rId10" Type="http://schemas.openxmlformats.org/officeDocument/2006/relationships/hyperlink" Target="http://www.bolshoyvopros.ru/questions/3382091-kakie-est-frazeologizmy-so-slovom-rodina.html" TargetMode="External"/><Relationship Id="rId4" Type="http://schemas.openxmlformats.org/officeDocument/2006/relationships/hyperlink" Target="https://yandex.ru/images/_crpd/jbDkA6404/57596aGm/HrL70w95W_sSrheBGd-NRQfJ59q1-NpdzlT0j4SX_o2ozAnaky5X1sDOKLYtKu6N8URkgzyzh1EOlIBwQhUEQ4p2r8PfXbuKV7py4C3LOOBGqfd_sD2fA" TargetMode="External"/><Relationship Id="rId9" Type="http://schemas.openxmlformats.org/officeDocument/2006/relationships/hyperlink" Target="http://rebus1.com/pictures/182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9716" y="353961"/>
            <a:ext cx="808211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600"/>
              </a:lnSpc>
            </a:pPr>
            <a:r>
              <a:rPr lang="ru-RU" sz="72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Проект </a:t>
            </a:r>
          </a:p>
          <a:p>
            <a:pPr algn="ctr">
              <a:lnSpc>
                <a:spcPts val="7600"/>
              </a:lnSpc>
            </a:pPr>
            <a:r>
              <a:rPr lang="ru-RU" sz="72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«Знатоки</a:t>
            </a:r>
          </a:p>
          <a:p>
            <a:pPr algn="ctr">
              <a:lnSpc>
                <a:spcPts val="7600"/>
              </a:lnSpc>
            </a:pPr>
            <a:r>
              <a:rPr lang="ru-RU" sz="72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 русского языка».</a:t>
            </a:r>
            <a:endParaRPr lang="ru-RU" sz="7200" b="1" dirty="0">
              <a:ln w="19050">
                <a:solidFill>
                  <a:srgbClr val="712703"/>
                </a:solidFill>
              </a:ln>
              <a:gradFill flip="none" rotWithShape="1">
                <a:gsLst>
                  <a:gs pos="0">
                    <a:srgbClr val="B39E67"/>
                  </a:gs>
                  <a:gs pos="42000">
                    <a:srgbClr val="F5F1BF"/>
                  </a:gs>
                  <a:gs pos="83000">
                    <a:srgbClr val="A9915D"/>
                  </a:gs>
                  <a:gs pos="100000">
                    <a:srgbClr val="8A733F"/>
                  </a:gs>
                </a:gsLst>
                <a:lin ang="0" scaled="1"/>
                <a:tileRect/>
              </a:gra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4011561" y="4093147"/>
            <a:ext cx="390832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Пермякова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Ирина Валентиновна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 начальных классов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МБОУ «СОШ № 2» 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города Верещагино 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Пермского края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«А» класс 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Команда «Дружные ребята».</a:t>
            </a:r>
            <a:endParaRPr lang="ru-RU" sz="1600" dirty="0">
              <a:solidFill>
                <a:schemeClr val="accent4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9148" y="560440"/>
            <a:ext cx="59288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12703"/>
                </a:solidFill>
              </a:rPr>
              <a:t>Загадки.</a:t>
            </a:r>
          </a:p>
          <a:p>
            <a:endParaRPr lang="ru-RU" sz="2800" b="1" dirty="0" smtClean="0">
              <a:solidFill>
                <a:srgbClr val="712703"/>
              </a:solidFill>
            </a:endParaRPr>
          </a:p>
          <a:p>
            <a:r>
              <a:rPr lang="ru-RU" sz="2800" dirty="0" smtClean="0">
                <a:solidFill>
                  <a:srgbClr val="712703"/>
                </a:solidFill>
              </a:rPr>
              <a:t>Сердцу </a:t>
            </a:r>
            <a:r>
              <a:rPr lang="ru-RU" sz="2800" dirty="0">
                <a:solidFill>
                  <a:srgbClr val="712703"/>
                </a:solidFill>
              </a:rPr>
              <a:t>место дорогое</a:t>
            </a:r>
            <a:br>
              <a:rPr lang="ru-RU" sz="2800" dirty="0">
                <a:solidFill>
                  <a:srgbClr val="712703"/>
                </a:solidFill>
              </a:rPr>
            </a:br>
            <a:r>
              <a:rPr lang="ru-RU" sz="2800" dirty="0">
                <a:solidFill>
                  <a:srgbClr val="712703"/>
                </a:solidFill>
              </a:rPr>
              <a:t>Буду я всегда любить!</a:t>
            </a:r>
            <a:br>
              <a:rPr lang="ru-RU" sz="2800" dirty="0">
                <a:solidFill>
                  <a:srgbClr val="712703"/>
                </a:solidFill>
              </a:rPr>
            </a:br>
            <a:r>
              <a:rPr lang="ru-RU" sz="2800" dirty="0">
                <a:solidFill>
                  <a:srgbClr val="712703"/>
                </a:solidFill>
              </a:rPr>
              <a:t>Место это знаю я,</a:t>
            </a:r>
            <a:br>
              <a:rPr lang="ru-RU" sz="2800" dirty="0">
                <a:solidFill>
                  <a:srgbClr val="712703"/>
                </a:solidFill>
              </a:rPr>
            </a:br>
            <a:r>
              <a:rPr lang="ru-RU" sz="2800" dirty="0">
                <a:solidFill>
                  <a:srgbClr val="712703"/>
                </a:solidFill>
              </a:rPr>
              <a:t>А вы знаете, друзья?</a:t>
            </a:r>
            <a:br>
              <a:rPr lang="ru-RU" sz="2800" dirty="0">
                <a:solidFill>
                  <a:srgbClr val="712703"/>
                </a:solidFill>
              </a:rPr>
            </a:br>
            <a:endParaRPr lang="ru-RU" sz="2800" dirty="0">
              <a:solidFill>
                <a:srgbClr val="712703"/>
              </a:solidFill>
            </a:endParaRPr>
          </a:p>
          <a:p>
            <a:endParaRPr lang="ru-RU" sz="2800" dirty="0" smtClean="0">
              <a:solidFill>
                <a:srgbClr val="712703"/>
              </a:solidFill>
            </a:endParaRPr>
          </a:p>
          <a:p>
            <a:r>
              <a:rPr lang="ru-RU" sz="2800" dirty="0">
                <a:solidFill>
                  <a:srgbClr val="712703"/>
                </a:solidFill>
              </a:rPr>
              <a:t>Здесь родился, живешь,</a:t>
            </a:r>
            <a:br>
              <a:rPr lang="ru-RU" sz="2800" dirty="0">
                <a:solidFill>
                  <a:srgbClr val="712703"/>
                </a:solidFill>
              </a:rPr>
            </a:br>
            <a:r>
              <a:rPr lang="ru-RU" sz="2800" dirty="0">
                <a:solidFill>
                  <a:srgbClr val="712703"/>
                </a:solidFill>
              </a:rPr>
              <a:t>Уезжаешь — скучаешь,</a:t>
            </a:r>
            <a:br>
              <a:rPr lang="ru-RU" sz="2800" dirty="0">
                <a:solidFill>
                  <a:srgbClr val="712703"/>
                </a:solidFill>
              </a:rPr>
            </a:br>
            <a:r>
              <a:rPr lang="ru-RU" sz="2800" dirty="0">
                <a:solidFill>
                  <a:srgbClr val="712703"/>
                </a:solidFill>
              </a:rPr>
              <a:t>Как зовут это место, знаешь?</a:t>
            </a:r>
            <a:br>
              <a:rPr lang="ru-RU" sz="2800" dirty="0">
                <a:solidFill>
                  <a:srgbClr val="712703"/>
                </a:solidFill>
              </a:rPr>
            </a:br>
            <a:endParaRPr lang="ru-RU" sz="2800" dirty="0">
              <a:solidFill>
                <a:srgbClr val="7127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6915" y="398206"/>
            <a:ext cx="727095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ru-RU" sz="2800" b="1" dirty="0">
                <a:solidFill>
                  <a:srgbClr val="712703"/>
                </a:solidFill>
                <a:ea typeface="Times New Roman" panose="02020603050405020304" pitchFamily="18" charset="0"/>
              </a:rPr>
              <a:t>Пословицы.</a:t>
            </a:r>
          </a:p>
          <a:p>
            <a:pPr fontAlgn="base">
              <a:spcAft>
                <a:spcPts val="1800"/>
              </a:spcAft>
            </a:pPr>
            <a:r>
              <a:rPr lang="ru-RU" sz="2800" dirty="0">
                <a:solidFill>
                  <a:srgbClr val="712703"/>
                </a:solidFill>
                <a:ea typeface="Times New Roman" panose="02020603050405020304" pitchFamily="18" charset="0"/>
              </a:rPr>
              <a:t>В родном краю сокол, в чужом – ворона.</a:t>
            </a:r>
          </a:p>
          <a:p>
            <a:pPr fontAlgn="base">
              <a:spcAft>
                <a:spcPts val="1800"/>
              </a:spcAft>
            </a:pPr>
            <a:r>
              <a:rPr lang="ru-RU" sz="2800" dirty="0">
                <a:solidFill>
                  <a:srgbClr val="712703"/>
                </a:solidFill>
                <a:ea typeface="Times New Roman" panose="02020603050405020304" pitchFamily="18" charset="0"/>
              </a:rPr>
              <a:t>Человек без Родины, что соловей без песни.</a:t>
            </a:r>
          </a:p>
          <a:p>
            <a:pPr fontAlgn="base">
              <a:spcAft>
                <a:spcPts val="1800"/>
              </a:spcAft>
            </a:pPr>
            <a:r>
              <a:rPr lang="ru-RU" sz="2800" dirty="0">
                <a:solidFill>
                  <a:srgbClr val="712703"/>
                </a:solidFill>
                <a:ea typeface="Times New Roman" panose="02020603050405020304" pitchFamily="18" charset="0"/>
              </a:rPr>
              <a:t>Где не жить – Родине служить.</a:t>
            </a:r>
          </a:p>
          <a:p>
            <a:pPr fontAlgn="base">
              <a:spcAft>
                <a:spcPts val="1800"/>
              </a:spcAft>
            </a:pPr>
            <a:r>
              <a:rPr lang="ru-RU" sz="2800" dirty="0">
                <a:solidFill>
                  <a:srgbClr val="712703"/>
                </a:solidFill>
                <a:ea typeface="Times New Roman" panose="02020603050405020304" pitchFamily="18" charset="0"/>
              </a:rPr>
              <a:t>Глупа та птица, которой свое гнездо не мило.</a:t>
            </a:r>
          </a:p>
        </p:txBody>
      </p:sp>
    </p:spTree>
    <p:extLst>
      <p:ext uri="{BB962C8B-B14F-4D97-AF65-F5344CB8AC3E}">
        <p14:creationId xmlns:p14="http://schemas.microsoft.com/office/powerpoint/2010/main" val="121369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7896" t="29939" r="22909" b="34980"/>
          <a:stretch/>
        </p:blipFill>
        <p:spPr>
          <a:xfrm>
            <a:off x="1224116" y="1474838"/>
            <a:ext cx="6400800" cy="256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0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77" y="899648"/>
            <a:ext cx="3755423" cy="27948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384" y="856573"/>
            <a:ext cx="3746090" cy="27899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21" y="3694467"/>
            <a:ext cx="3917526" cy="278083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68710" y="368711"/>
            <a:ext cx="86278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</a:t>
            </a:r>
            <a:r>
              <a:rPr lang="ru-RU" sz="2800" dirty="0" smtClean="0">
                <a:solidFill>
                  <a:srgbClr val="712703"/>
                </a:solidFill>
              </a:rPr>
              <a:t>Рисунки </a:t>
            </a:r>
            <a:r>
              <a:rPr lang="ru-RU" sz="2800" dirty="0">
                <a:solidFill>
                  <a:srgbClr val="712703"/>
                </a:solidFill>
              </a:rPr>
              <a:t>учеников 1 </a:t>
            </a:r>
            <a:r>
              <a:rPr lang="ru-RU" sz="2800" dirty="0" smtClean="0">
                <a:solidFill>
                  <a:srgbClr val="712703"/>
                </a:solidFill>
              </a:rPr>
              <a:t>«А» </a:t>
            </a:r>
            <a:r>
              <a:rPr lang="ru-RU" sz="2800" dirty="0">
                <a:solidFill>
                  <a:srgbClr val="712703"/>
                </a:solidFill>
              </a:rPr>
              <a:t>класса на тему: «Родина».</a:t>
            </a:r>
          </a:p>
        </p:txBody>
      </p:sp>
    </p:spTree>
    <p:extLst>
      <p:ext uri="{BB962C8B-B14F-4D97-AF65-F5344CB8AC3E}">
        <p14:creationId xmlns:p14="http://schemas.microsoft.com/office/powerpoint/2010/main" val="1572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56503" y="796414"/>
            <a:ext cx="4601497" cy="1116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800" b="1" dirty="0" smtClean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этап</a:t>
            </a:r>
            <a:r>
              <a:rPr lang="ru-RU" sz="2800" b="1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Крылатый.</a:t>
            </a:r>
            <a:endParaRPr lang="ru-RU" sz="2800" b="1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7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426" y="796413"/>
            <a:ext cx="79788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712703"/>
                </a:solidFill>
                <a:latin typeface="arial" panose="020B0604020202020204" pitchFamily="34" charset="0"/>
              </a:rPr>
              <a:t>Фразеологизмы и крылатые </a:t>
            </a:r>
            <a:r>
              <a:rPr lang="ru-RU" sz="2800" b="1" dirty="0" smtClean="0">
                <a:solidFill>
                  <a:srgbClr val="712703"/>
                </a:solidFill>
                <a:latin typeface="arial" panose="020B0604020202020204" pitchFamily="34" charset="0"/>
              </a:rPr>
              <a:t>фразы со словом Родина.</a:t>
            </a:r>
            <a:r>
              <a:rPr lang="ru-RU" sz="2800" dirty="0">
                <a:solidFill>
                  <a:srgbClr val="712703"/>
                </a:solidFill>
                <a:latin typeface="arial" panose="020B0604020202020204" pitchFamily="34" charset="0"/>
              </a:rPr>
              <a:t> </a:t>
            </a:r>
            <a:endParaRPr lang="ru-RU" sz="2800" dirty="0" smtClean="0">
              <a:solidFill>
                <a:srgbClr val="712703"/>
              </a:solidFill>
              <a:latin typeface="arial" panose="020B0604020202020204" pitchFamily="34" charset="0"/>
            </a:endParaRPr>
          </a:p>
          <a:p>
            <a:endParaRPr lang="ru-RU" sz="2800" dirty="0" smtClean="0">
              <a:solidFill>
                <a:srgbClr val="712703"/>
              </a:solidFill>
              <a:latin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712703"/>
                </a:solidFill>
                <a:latin typeface="arial" panose="020B0604020202020204" pitchFamily="34" charset="0"/>
              </a:rPr>
              <a:t>Родина </a:t>
            </a:r>
            <a:r>
              <a:rPr lang="ru-RU" sz="2400" b="1" dirty="0">
                <a:solidFill>
                  <a:srgbClr val="712703"/>
                </a:solidFill>
                <a:latin typeface="arial" panose="020B0604020202020204" pitchFamily="34" charset="0"/>
              </a:rPr>
              <a:t>- мать, умей за нее постоять</a:t>
            </a:r>
            <a:r>
              <a:rPr lang="ru-RU" sz="2400" dirty="0">
                <a:solidFill>
                  <a:srgbClr val="712703"/>
                </a:solidFill>
                <a:latin typeface="arial" panose="020B0604020202020204" pitchFamily="34" charset="0"/>
              </a:rPr>
              <a:t>. Родина дала нам возможность жить и процветать на ней, мы же в свою очередь должны защищать ее от </a:t>
            </a:r>
            <a:r>
              <a:rPr lang="ru-RU" sz="2400" dirty="0" err="1">
                <a:solidFill>
                  <a:srgbClr val="712703"/>
                </a:solidFill>
                <a:latin typeface="arial" panose="020B0604020202020204" pitchFamily="34" charset="0"/>
              </a:rPr>
              <a:t>нападков</a:t>
            </a:r>
            <a:r>
              <a:rPr lang="ru-RU" sz="2400" dirty="0">
                <a:solidFill>
                  <a:srgbClr val="712703"/>
                </a:solidFill>
                <a:latin typeface="arial" panose="020B0604020202020204" pitchFamily="34" charset="0"/>
              </a:rPr>
              <a:t> врагов</a:t>
            </a:r>
            <a:r>
              <a:rPr lang="ru-RU" sz="2400" dirty="0" smtClean="0">
                <a:solidFill>
                  <a:srgbClr val="712703"/>
                </a:solidFill>
                <a:latin typeface="arial" panose="020B0604020202020204" pitchFamily="34" charset="0"/>
              </a:rPr>
              <a:t>.</a:t>
            </a:r>
          </a:p>
          <a:p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48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58645" y="619432"/>
            <a:ext cx="73004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712703"/>
                </a:solidFill>
                <a:latin typeface="arial" panose="020B0604020202020204" pitchFamily="34" charset="0"/>
              </a:rPr>
              <a:t>Человек без родины - соловей без песни</a:t>
            </a:r>
            <a:r>
              <a:rPr lang="ru-RU" sz="2800" dirty="0" smtClean="0">
                <a:solidFill>
                  <a:srgbClr val="712703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2400" dirty="0" smtClean="0">
                <a:solidFill>
                  <a:srgbClr val="712703"/>
                </a:solidFill>
                <a:latin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712703"/>
                </a:solidFill>
                <a:latin typeface="arial" panose="020B0604020202020204" pitchFamily="34" charset="0"/>
              </a:rPr>
              <a:t>Издавна соловьев ценили за их умение петь прекрасные птичьи песни. Однако "Соловей без голоса </a:t>
            </a:r>
            <a:r>
              <a:rPr lang="ru-RU" sz="2400" dirty="0" smtClean="0">
                <a:solidFill>
                  <a:srgbClr val="712703"/>
                </a:solidFill>
                <a:latin typeface="arial" panose="020B0604020202020204" pitchFamily="34" charset="0"/>
              </a:rPr>
              <a:t>сродни </a:t>
            </a:r>
            <a:r>
              <a:rPr lang="ru-RU" sz="2400" dirty="0">
                <a:solidFill>
                  <a:srgbClr val="712703"/>
                </a:solidFill>
                <a:latin typeface="arial" panose="020B0604020202020204" pitchFamily="34" charset="0"/>
              </a:rPr>
              <a:t>вороне", то есть не ценен. Так и человек должен иметь Родину, чтобы уметь ценить и быть ценимым.</a:t>
            </a:r>
            <a:endParaRPr lang="ru-RU" sz="2400" dirty="0">
              <a:solidFill>
                <a:srgbClr val="7127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54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17639" y="825910"/>
            <a:ext cx="58403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12703"/>
                </a:solidFill>
                <a:latin typeface="arial" panose="020B0604020202020204" pitchFamily="34" charset="0"/>
              </a:rPr>
              <a:t>Измена Родине</a:t>
            </a:r>
            <a:r>
              <a:rPr lang="ru-RU" sz="2400" dirty="0">
                <a:solidFill>
                  <a:srgbClr val="712703"/>
                </a:solidFill>
                <a:latin typeface="arial" panose="020B0604020202020204" pitchFamily="34" charset="0"/>
              </a:rPr>
              <a:t>. </a:t>
            </a:r>
            <a:endParaRPr lang="ru-RU" sz="2400" dirty="0" smtClean="0">
              <a:solidFill>
                <a:srgbClr val="712703"/>
              </a:solidFill>
              <a:latin typeface="arial" panose="020B0604020202020204" pitchFamily="34" charset="0"/>
            </a:endParaRPr>
          </a:p>
          <a:p>
            <a:endParaRPr lang="ru-RU" sz="2400" dirty="0" smtClean="0">
              <a:solidFill>
                <a:srgbClr val="712703"/>
              </a:solidFill>
              <a:latin typeface="arial" panose="020B0604020202020204" pitchFamily="34" charset="0"/>
            </a:endParaRPr>
          </a:p>
          <a:p>
            <a:r>
              <a:rPr lang="ru-RU" sz="2400" dirty="0" smtClean="0">
                <a:solidFill>
                  <a:srgbClr val="712703"/>
                </a:solidFill>
                <a:latin typeface="arial" panose="020B0604020202020204" pitchFamily="34" charset="0"/>
              </a:rPr>
              <a:t>Означает </a:t>
            </a:r>
            <a:r>
              <a:rPr lang="ru-RU" sz="2400" dirty="0">
                <a:solidFill>
                  <a:srgbClr val="712703"/>
                </a:solidFill>
                <a:latin typeface="arial" panose="020B0604020202020204" pitchFamily="34" charset="0"/>
              </a:rPr>
              <a:t>подлое предательство самых близких и родных людей. Своего рода "нож в спину".</a:t>
            </a:r>
          </a:p>
        </p:txBody>
      </p:sp>
    </p:spTree>
    <p:extLst>
      <p:ext uri="{BB962C8B-B14F-4D97-AF65-F5344CB8AC3E}">
        <p14:creationId xmlns:p14="http://schemas.microsoft.com/office/powerpoint/2010/main" val="36549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62" y="2262187"/>
            <a:ext cx="74580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5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5910" y="707923"/>
            <a:ext cx="7403690" cy="4919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71270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71270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давние времена при царе Горохе жили были два друга. Про первого говорили золотые руки, про второго любитель бить баклуши.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71270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Однажды </a:t>
            </a:r>
            <a:r>
              <a:rPr lang="ru-RU" sz="2400" b="1" dirty="0">
                <a:solidFill>
                  <a:srgbClr val="71270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пошли они на базар, на других посмотреть да себя показать. В дороге застал друзей ливень. Он хлынул как из ведра. Первый засучив рукава начал строить шалаш, а второй уселся на пеньке бить баклуши и скоро промок до нитки. Долго ли, коротко ли сказка сказывается. Да пришли друзья - приятели в город. Прикупили на базаре кой - какого товару. И я там был, мёд – пиво пил. </a:t>
            </a:r>
            <a:r>
              <a:rPr lang="ru-RU" sz="2400" b="1" dirty="0" smtClean="0">
                <a:solidFill>
                  <a:srgbClr val="71270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Сказки слушал, развесив уши. </a:t>
            </a:r>
            <a:endParaRPr lang="ru-RU" sz="2400" b="1" dirty="0">
              <a:solidFill>
                <a:srgbClr val="712703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20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56503" y="796414"/>
            <a:ext cx="4601497" cy="1116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этап</a:t>
            </a:r>
            <a:r>
              <a:rPr lang="ru-RU" sz="2800" b="1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Исторический.</a:t>
            </a:r>
          </a:p>
        </p:txBody>
      </p:sp>
    </p:spTree>
    <p:extLst>
      <p:ext uri="{BB962C8B-B14F-4D97-AF65-F5344CB8AC3E}">
        <p14:creationId xmlns:p14="http://schemas.microsoft.com/office/powerpoint/2010/main" val="126870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56503" y="796414"/>
            <a:ext cx="4601497" cy="1116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этап</a:t>
            </a:r>
            <a:r>
              <a:rPr lang="ru-RU" sz="2800" b="1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Творческий.</a:t>
            </a:r>
            <a:endParaRPr lang="ru-RU" sz="2800" b="1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66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147" y="626864"/>
            <a:ext cx="2895753" cy="267677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39264" y="626864"/>
            <a:ext cx="3613355" cy="5531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 правильно.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тУфля</a:t>
            </a:r>
            <a:endParaRPr lang="ru-RU" sz="2400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каталОг</a:t>
            </a:r>
            <a:endParaRPr lang="ru-RU" sz="2400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досУг</a:t>
            </a:r>
            <a:endParaRPr lang="ru-RU" sz="2400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свЁкла</a:t>
            </a:r>
            <a:endParaRPr lang="ru-RU" sz="2400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звонИт</a:t>
            </a:r>
            <a:r>
              <a:rPr lang="ru-RU" sz="24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жалюзИ</a:t>
            </a:r>
            <a:r>
              <a:rPr lang="ru-RU" sz="24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тОрты</a:t>
            </a:r>
            <a:endParaRPr lang="ru-RU" sz="2400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квартАл</a:t>
            </a:r>
            <a:r>
              <a:rPr lang="ru-RU" sz="24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договОр</a:t>
            </a:r>
            <a:r>
              <a:rPr lang="ru-RU" sz="24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красИвее</a:t>
            </a:r>
            <a:endParaRPr lang="ru-RU" sz="2400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62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1665" y="545690"/>
            <a:ext cx="7551174" cy="6015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6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http://pedsovet.su//_load-files/load/48/85/2/f/4-page-0.jpg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ru-RU" sz="16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://yandex.ru/images/_</a:t>
            </a:r>
            <a:r>
              <a:rPr lang="ru-RU" sz="16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crpd/jbDkA6404/57596aGm/HrL70w95W_sSrheBGd-NRQfJ59q1-NpdzlT0j4SX_o2ozAnaky5X1sDOKLYtKu6N8URkgzyzh1EOlIBwQhUEQ4p2r8PfXbuKV7py4C3LOOBGqfd_sD2fA</a:t>
            </a:r>
            <a:endParaRPr lang="ru-RU" sz="1600" u="sng" dirty="0" smtClean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ru-RU" sz="16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kkos.ru/blog/pictures/gorbunov-turgenev@2x.jpg</a:t>
            </a:r>
            <a:endParaRPr lang="ru-RU" sz="1600" u="sng" dirty="0" smtClean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www.bolshoyvopros.ru/questions/1163203-kakie-odnokorennye-slova-mozhno-podobrat-k-slovu-rodina.html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https://detskiychas.ru/proverbs/poslovitsy_o_rodine</a:t>
            </a:r>
            <a:r>
              <a:rPr 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/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</a:t>
            </a:r>
            <a:r>
              <a:rPr 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www.tikitoki.ru/riddle/zagadki-dlja-detej-o-rodine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http://</a:t>
            </a:r>
            <a:r>
              <a:rPr 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rebus1.com/pictures/182.jpg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://</a:t>
            </a:r>
            <a:r>
              <a:rPr 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www.bolshoyvopros.ru/questions/3382091-kakie-est-frazeologizmy-so-slovom-rodina.html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https://</a:t>
            </a:r>
            <a:r>
              <a:rPr 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st2.depositphotos.com/1000489/5722/v/950/depositphotos_57229331-stock-illustration-one-owl-diploma.jpg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47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29200" y="899652"/>
            <a:ext cx="31414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712703"/>
                </a:solidFill>
              </a:rPr>
              <a:t>«Русский </a:t>
            </a:r>
            <a:r>
              <a:rPr lang="ru-RU" sz="3200" dirty="0">
                <a:solidFill>
                  <a:srgbClr val="712703"/>
                </a:solidFill>
              </a:rPr>
              <a:t>язык в умелых руках и опытных устах красив, певуч, выразителен, гибок, послушен, ловок и вместителен</a:t>
            </a:r>
            <a:r>
              <a:rPr lang="ru-RU" sz="3200" dirty="0" smtClean="0">
                <a:solidFill>
                  <a:srgbClr val="712703"/>
                </a:solidFill>
              </a:rPr>
              <a:t>.»</a:t>
            </a:r>
            <a:endParaRPr lang="ru-RU" sz="3200" dirty="0">
              <a:solidFill>
                <a:srgbClr val="712703"/>
              </a:solidFill>
            </a:endParaRPr>
          </a:p>
          <a:p>
            <a:pPr algn="r"/>
            <a:r>
              <a:rPr lang="ru-RU" sz="3200" dirty="0">
                <a:solidFill>
                  <a:srgbClr val="712703"/>
                </a:solidFill>
              </a:rPr>
              <a:t>А</a:t>
            </a:r>
            <a:r>
              <a:rPr lang="ru-RU" sz="3200" dirty="0" smtClean="0">
                <a:solidFill>
                  <a:srgbClr val="712703"/>
                </a:solidFill>
              </a:rPr>
              <a:t>. И. Куприн</a:t>
            </a:r>
            <a:endParaRPr lang="ru-RU" sz="3200" dirty="0">
              <a:solidFill>
                <a:srgbClr val="712703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399" y="899652"/>
            <a:ext cx="2786438" cy="421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30994" y="486697"/>
            <a:ext cx="364285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712703"/>
                </a:solidFill>
              </a:rPr>
              <a:t>«Берегите </a:t>
            </a:r>
            <a:r>
              <a:rPr lang="ru-RU" sz="3200" dirty="0">
                <a:solidFill>
                  <a:srgbClr val="712703"/>
                </a:solidFill>
              </a:rPr>
              <a:t>чистоту языка как святыню! </a:t>
            </a:r>
            <a:endParaRPr lang="ru-RU" sz="3200" dirty="0" smtClean="0">
              <a:solidFill>
                <a:srgbClr val="712703"/>
              </a:solidFill>
            </a:endParaRPr>
          </a:p>
          <a:p>
            <a:r>
              <a:rPr lang="ru-RU" sz="3200" dirty="0" smtClean="0">
                <a:solidFill>
                  <a:srgbClr val="712703"/>
                </a:solidFill>
              </a:rPr>
              <a:t>Никогда </a:t>
            </a:r>
            <a:r>
              <a:rPr lang="ru-RU" sz="3200" dirty="0">
                <a:solidFill>
                  <a:srgbClr val="712703"/>
                </a:solidFill>
              </a:rPr>
              <a:t>не употребляйте иностранных слов. Русский язык так богат и гибок, что нам нечего брать у тех, кто беднее нас</a:t>
            </a:r>
            <a:r>
              <a:rPr lang="ru-RU" sz="3200" dirty="0" smtClean="0">
                <a:solidFill>
                  <a:srgbClr val="712703"/>
                </a:solidFill>
              </a:rPr>
              <a:t>.»</a:t>
            </a:r>
            <a:endParaRPr lang="ru-RU" sz="3200" dirty="0">
              <a:solidFill>
                <a:srgbClr val="712703"/>
              </a:solidFill>
            </a:endParaRPr>
          </a:p>
          <a:p>
            <a:r>
              <a:rPr lang="ru-RU" sz="2800" dirty="0">
                <a:solidFill>
                  <a:srgbClr val="712703"/>
                </a:solidFill>
              </a:rPr>
              <a:t>           </a:t>
            </a:r>
            <a:r>
              <a:rPr lang="ru-RU" sz="3200" dirty="0">
                <a:solidFill>
                  <a:srgbClr val="712703"/>
                </a:solidFill>
              </a:rPr>
              <a:t>И</a:t>
            </a:r>
            <a:r>
              <a:rPr lang="ru-RU" sz="3200" dirty="0" smtClean="0">
                <a:solidFill>
                  <a:srgbClr val="712703"/>
                </a:solidFill>
              </a:rPr>
              <a:t>. С. Тургенев</a:t>
            </a:r>
            <a:endParaRPr lang="ru-RU" sz="3200" b="0" i="0" dirty="0">
              <a:solidFill>
                <a:srgbClr val="712703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471" y="686646"/>
            <a:ext cx="3407276" cy="457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99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56503" y="796414"/>
            <a:ext cx="4601497" cy="1116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этап</a:t>
            </a:r>
            <a:r>
              <a:rPr lang="ru-RU" sz="2800" b="1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Словарный.</a:t>
            </a:r>
            <a:endParaRPr lang="ru-RU" sz="2800" b="1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72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06129" y="648930"/>
            <a:ext cx="7270955" cy="5591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Фонетический разбор слова «родина»</a:t>
            </a:r>
            <a:endParaRPr lang="ru-RU" sz="2800" b="1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родина – 3 слога, </a:t>
            </a: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</a:t>
            </a:r>
            <a:r>
              <a:rPr lang="ru-RU" sz="24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sz="2400" dirty="0" err="1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ди</a:t>
            </a:r>
            <a:r>
              <a:rPr lang="ru-RU" sz="24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-на. </a:t>
            </a:r>
            <a:r>
              <a:rPr lang="ru-RU" sz="2400" dirty="0" smtClean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Ударение падает </a:t>
            </a:r>
            <a:r>
              <a:rPr lang="ru-RU" sz="24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1 слог.</a:t>
            </a:r>
            <a:endParaRPr lang="ru-RU" sz="2400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[</a:t>
            </a:r>
            <a:r>
              <a:rPr lang="ru-RU" sz="2400" spc="10" dirty="0" err="1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род’ина</a:t>
            </a:r>
            <a: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]</a:t>
            </a:r>
            <a:endParaRPr lang="ru-RU" sz="2400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 — [р] — согласный, звонкий непарный, твердый (парный)</a:t>
            </a:r>
            <a:endParaRPr lang="ru-RU" sz="2400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 — [о] — гласный, ударный</a:t>
            </a:r>
            <a:b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 — [д’] — согласный, звонкий парный, мягкий (парный)</a:t>
            </a:r>
            <a:b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 — [и] — гласный, безударный</a:t>
            </a:r>
            <a:b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 — [н] — согласный, звонкий непарный, твердый (парный)</a:t>
            </a:r>
            <a:b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а — [а] — гласный, безударный</a:t>
            </a:r>
            <a:endParaRPr lang="ru-RU" sz="2400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spc="10" dirty="0">
                <a:solidFill>
                  <a:srgbClr val="71270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6 букв, 6 звуков</a:t>
            </a:r>
            <a:endParaRPr lang="ru-RU" sz="2400" dirty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pc="10" dirty="0">
                <a:solidFill>
                  <a:srgbClr val="71270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solidFill>
                <a:srgbClr val="71270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88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6631" y="442453"/>
            <a:ext cx="69464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12703"/>
                </a:solidFill>
                <a:latin typeface="Arial" panose="020B0604020202020204" pitchFamily="34" charset="0"/>
              </a:rPr>
              <a:t>Этимология слова «родина»</a:t>
            </a:r>
          </a:p>
          <a:p>
            <a:endParaRPr lang="ru-RU" sz="2800" b="1" dirty="0" smtClean="0">
              <a:solidFill>
                <a:srgbClr val="712703"/>
              </a:solidFill>
              <a:latin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712703"/>
                </a:solidFill>
                <a:latin typeface="Arial" panose="020B0604020202020204" pitchFamily="34" charset="0"/>
              </a:rPr>
              <a:t>Происходит </a:t>
            </a:r>
            <a:r>
              <a:rPr lang="ru-RU" sz="2800" dirty="0">
                <a:solidFill>
                  <a:srgbClr val="712703"/>
                </a:solidFill>
                <a:latin typeface="Arial" panose="020B0604020202020204" pitchFamily="34" charset="0"/>
              </a:rPr>
              <a:t>от </a:t>
            </a:r>
            <a:r>
              <a:rPr lang="ru-RU" sz="2800" dirty="0" smtClean="0">
                <a:solidFill>
                  <a:srgbClr val="712703"/>
                </a:solidFill>
                <a:latin typeface="Arial" panose="020B0604020202020204" pitchFamily="34" charset="0"/>
              </a:rPr>
              <a:t>славянского слова род, украинского </a:t>
            </a:r>
            <a:r>
              <a:rPr lang="ru-RU" sz="3200" dirty="0" err="1" smtClean="0">
                <a:solidFill>
                  <a:srgbClr val="712703"/>
                </a:solidFill>
              </a:rPr>
              <a:t>роди́на</a:t>
            </a:r>
            <a:r>
              <a:rPr lang="ru-RU" sz="3200" dirty="0" smtClean="0">
                <a:solidFill>
                  <a:srgbClr val="712703"/>
                </a:solidFill>
              </a:rPr>
              <a:t> «семья»,</a:t>
            </a:r>
            <a:r>
              <a:rPr lang="ru-RU" sz="3200" dirty="0" smtClean="0">
                <a:solidFill>
                  <a:srgbClr val="712703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2800" dirty="0" smtClean="0">
                <a:solidFill>
                  <a:srgbClr val="712703"/>
                </a:solidFill>
                <a:latin typeface="Arial" panose="020B0604020202020204" pitchFamily="34" charset="0"/>
              </a:rPr>
              <a:t>белорусского </a:t>
            </a:r>
            <a:r>
              <a:rPr lang="ru-RU" sz="2800" dirty="0" err="1" smtClean="0">
                <a:solidFill>
                  <a:srgbClr val="712703"/>
                </a:solidFill>
                <a:latin typeface="Arial" panose="020B0604020202020204" pitchFamily="34" charset="0"/>
              </a:rPr>
              <a:t>ро́дзiна</a:t>
            </a:r>
            <a:r>
              <a:rPr lang="ru-RU" sz="2800" dirty="0" smtClean="0">
                <a:solidFill>
                  <a:srgbClr val="712703"/>
                </a:solidFill>
                <a:latin typeface="Arial" panose="020B0604020202020204" pitchFamily="34" charset="0"/>
              </a:rPr>
              <a:t>.</a:t>
            </a:r>
            <a:r>
              <a:rPr lang="ru-RU" sz="2800" dirty="0">
                <a:solidFill>
                  <a:srgbClr val="712703"/>
                </a:solidFill>
                <a:latin typeface="Arial" panose="020B0604020202020204" pitchFamily="34" charset="0"/>
              </a:rPr>
              <a:t> </a:t>
            </a:r>
            <a:endParaRPr lang="ru-RU" sz="2800" dirty="0">
              <a:solidFill>
                <a:srgbClr val="7127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04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06129" y="619432"/>
            <a:ext cx="575187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12703"/>
                </a:solidFill>
                <a:latin typeface="arial" panose="020B0604020202020204" pitchFamily="34" charset="0"/>
              </a:rPr>
              <a:t>Однокоренными</a:t>
            </a:r>
            <a:r>
              <a:rPr lang="ru-RU" sz="2800" dirty="0" smtClean="0">
                <a:solidFill>
                  <a:srgbClr val="712703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2800" dirty="0" smtClean="0">
                <a:solidFill>
                  <a:srgbClr val="712703"/>
                </a:solidFill>
                <a:latin typeface="arial" panose="020B0604020202020204" pitchFamily="34" charset="0"/>
              </a:rPr>
              <a:t>являются </a:t>
            </a:r>
            <a:r>
              <a:rPr lang="ru-RU" sz="2800" dirty="0">
                <a:solidFill>
                  <a:srgbClr val="712703"/>
                </a:solidFill>
                <a:latin typeface="arial" panose="020B0604020202020204" pitchFamily="34" charset="0"/>
              </a:rPr>
              <a:t>следующие слова: родной, родненький, родимый, род, родовой, родня, народ, народный, родинка, родитель, рождение, родиться, родственный. </a:t>
            </a:r>
            <a:endParaRPr lang="ru-RU" sz="2800" dirty="0" smtClean="0">
              <a:solidFill>
                <a:srgbClr val="712703"/>
              </a:solidFill>
              <a:latin typeface="arial" panose="020B0604020202020204" pitchFamily="34" charset="0"/>
            </a:endParaRPr>
          </a:p>
          <a:p>
            <a:endParaRPr lang="ru-RU" sz="2800" dirty="0" smtClean="0">
              <a:solidFill>
                <a:srgbClr val="712703"/>
              </a:solidFill>
              <a:latin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712703"/>
                </a:solidFill>
                <a:latin typeface="arial" panose="020B0604020202020204" pitchFamily="34" charset="0"/>
              </a:rPr>
              <a:t>Общий </a:t>
            </a:r>
            <a:r>
              <a:rPr lang="ru-RU" sz="2800" dirty="0">
                <a:solidFill>
                  <a:srgbClr val="712703"/>
                </a:solidFill>
                <a:latin typeface="arial" panose="020B0604020202020204" pitchFamily="34" charset="0"/>
              </a:rPr>
              <a:t>корень у всех этих слов "род".</a:t>
            </a:r>
            <a:endParaRPr lang="ru-RU" sz="2800" dirty="0">
              <a:solidFill>
                <a:srgbClr val="7127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77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70155" y="752168"/>
            <a:ext cx="8076183" cy="280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Синонимы к слову родина: </a:t>
            </a:r>
            <a:endParaRPr lang="ru-RU" sz="2800" b="1" dirty="0" smtClean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отчизна</a:t>
            </a:r>
            <a:r>
              <a:rPr lang="ru-RU" sz="28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отечество, родная страна</a:t>
            </a:r>
            <a:r>
              <a:rPr lang="ru-RU" sz="2800" dirty="0" smtClean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 smtClean="0">
              <a:solidFill>
                <a:srgbClr val="71270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Антонимы к слову родина</a:t>
            </a:r>
            <a:r>
              <a:rPr lang="ru-RU" sz="2800" dirty="0">
                <a:solidFill>
                  <a:srgbClr val="71270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чужбина.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88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604</TotalTime>
  <Words>364</Words>
  <Application>Microsoft Office PowerPoint</Application>
  <PresentationFormat>Экран (4:3)</PresentationFormat>
  <Paragraphs>85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arial</vt:lpstr>
      <vt:lpstr>Calibri</vt:lpstr>
      <vt:lpstr>Calibri Light</vt:lpstr>
      <vt:lpstr>Helvetica</vt:lpstr>
      <vt:lpstr>Lobster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Пользователь Windows</cp:lastModifiedBy>
  <cp:revision>61</cp:revision>
  <dcterms:created xsi:type="dcterms:W3CDTF">2013-11-19T05:52:05Z</dcterms:created>
  <dcterms:modified xsi:type="dcterms:W3CDTF">2019-12-19T15:21:15Z</dcterms:modified>
</cp:coreProperties>
</file>