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1" r:id="rId11"/>
    <p:sldId id="272" r:id="rId12"/>
    <p:sldId id="271" r:id="rId13"/>
    <p:sldId id="268" r:id="rId14"/>
    <p:sldId id="270" r:id="rId15"/>
    <p:sldId id="262" r:id="rId16"/>
    <p:sldId id="269" r:id="rId17"/>
    <p:sldId id="257" r:id="rId18"/>
  </p:sldIdLst>
  <p:sldSz cx="9144000" cy="6858000" type="screen4x3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Classica One" pitchFamily="66" charset="0"/>
      <p:regular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4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6B557-79FF-4210-8D88-8B1C04BF3F62}" type="datetimeFigureOut">
              <a:rPr lang="ru-RU" smtClean="0"/>
              <a:pPr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031CC-32AC-489A-B88B-DC9A5C69EC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hyperlink" Target="http://metodsovet.su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raze.ru/index.php/frazeologizm/na-bukvu-b/bez-tsarya-v-golove" TargetMode="External"/><Relationship Id="rId3" Type="http://schemas.openxmlformats.org/officeDocument/2006/relationships/hyperlink" Target="http://tayny-yazyka.ru/index.php?id=1423" TargetMode="External"/><Relationship Id="rId7" Type="http://schemas.openxmlformats.org/officeDocument/2006/relationships/hyperlink" Target="http://fraze.ru/index.php/frazeologizm/na-bukvu-z/za-derevyami-ne-videti-lesa" TargetMode="External"/><Relationship Id="rId2" Type="http://schemas.openxmlformats.org/officeDocument/2006/relationships/hyperlink" Target="http://mediaurok.ucoz.net/kliparti/2/ramka_3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ordscloud.pythonanywhere.com/" TargetMode="External"/><Relationship Id="rId5" Type="http://schemas.openxmlformats.org/officeDocument/2006/relationships/hyperlink" Target="http://rebus1.com/" TargetMode="External"/><Relationship Id="rId4" Type="http://schemas.openxmlformats.org/officeDocument/2006/relationships/hyperlink" Target="http://slova.textologia.ru/definit/zemlyanika/?q=657&amp;n=1652" TargetMode="External"/><Relationship Id="rId9" Type="http://schemas.openxmlformats.org/officeDocument/2006/relationships/hyperlink" Target="http://www.fraze.ru/index.php/frazeologizm/na-bukvu-v/vziati-byka-za-rog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332656"/>
            <a:ext cx="8496944" cy="3528392"/>
          </a:xfrm>
          <a:prstGeom prst="rect">
            <a:avLst/>
          </a:prstGeom>
        </p:spPr>
        <p:txBody>
          <a:bodyPr>
            <a:prstTxWarp prst="textArchUpPour">
              <a:avLst/>
            </a:prstTxWarp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Проект</a:t>
            </a:r>
          </a:p>
          <a:p>
            <a:pPr algn="ctr"/>
            <a:r>
              <a:rPr lang="ru-RU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" Знатоки русского языка "</a:t>
            </a:r>
          </a:p>
        </p:txBody>
      </p:sp>
      <p:pic>
        <p:nvPicPr>
          <p:cNvPr id="12290" name="Picture 2" descr="http://metodsovet.su/hello_html_7099253f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9872" y="1340768"/>
            <a:ext cx="2466975" cy="1809751"/>
          </a:xfrm>
          <a:prstGeom prst="rect">
            <a:avLst/>
          </a:prstGeom>
          <a:noFill/>
        </p:spPr>
      </p:pic>
      <p:pic>
        <p:nvPicPr>
          <p:cNvPr id="12292" name="Picture 4" descr="http://metodsovet.su/logotxt1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15816" y="5733256"/>
            <a:ext cx="4152900" cy="75247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49516" y="3284984"/>
            <a:ext cx="4801378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Работу выполнила команда «Созвездие»</a:t>
            </a:r>
          </a:p>
          <a:p>
            <a:pPr algn="ctr"/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«Б» класса МБОУ «СОШ № 2»</a:t>
            </a:r>
          </a:p>
          <a:p>
            <a:pPr algn="ctr"/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r>
              <a:rPr lang="ru-RU" sz="2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орода Верещагино Пермского края</a:t>
            </a:r>
          </a:p>
          <a:p>
            <a:pPr algn="ctr"/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 руководством </a:t>
            </a:r>
          </a:p>
          <a:p>
            <a:pPr algn="ctr"/>
            <a:r>
              <a:rPr lang="ru-RU" sz="20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Носковой</a:t>
            </a: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Марины Александровны</a:t>
            </a:r>
            <a:endParaRPr lang="ru-RU" sz="2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467544" y="5661248"/>
            <a:ext cx="504056" cy="576064"/>
          </a:xfrm>
          <a:prstGeom prst="actionButtonInformati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31640" y="1772816"/>
            <a:ext cx="65772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деревьями не видеть леса-</a:t>
            </a:r>
          </a:p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видеть главного из-за множества мелких деталей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80813" y="476672"/>
            <a:ext cx="5050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Фразеологизмы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87824" y="3645024"/>
            <a:ext cx="2808312" cy="252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2348880"/>
            <a:ext cx="3064661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63888" y="2492896"/>
            <a:ext cx="2664296" cy="96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00192" y="2636912"/>
            <a:ext cx="1955017" cy="95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619672" y="1844824"/>
            <a:ext cx="65772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Взять быка за рога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смело взяться за самое главное в трудном деле.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80813" y="476672"/>
            <a:ext cx="5050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Фразеологизмы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3768" y="3573016"/>
            <a:ext cx="368806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31640" y="1772816"/>
            <a:ext cx="65772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 царя в голове -</a:t>
            </a:r>
          </a:p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всё равно, что без ума в голове.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80813" y="476672"/>
            <a:ext cx="5050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Фразеологизмы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3068960"/>
            <a:ext cx="4100221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8316416" y="5661248"/>
            <a:ext cx="432048" cy="648072"/>
          </a:xfrm>
          <a:prstGeom prst="actionButtonHom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404664"/>
            <a:ext cx="1982078" cy="79208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Сказка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5" y="1340768"/>
            <a:ext cx="8424937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24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Жил был Иван крестьянский сын. И был он без царя в голове.</a:t>
            </a:r>
          </a:p>
          <a:p>
            <a:r>
              <a:rPr lang="ru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Решил он как-то раз доброе дело сделать. Смотрел, смотрел по сторонам и никак не мог придумать, что же ему такого хорошего сотворить. За деревьями не видел он леса. </a:t>
            </a:r>
          </a:p>
          <a:p>
            <a:r>
              <a:rPr lang="ru-RU" sz="24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Можно было помочь дрова наколоть, воды принести, пол подмести, в огороде поработать.</a:t>
            </a:r>
          </a:p>
          <a:p>
            <a:r>
              <a:rPr lang="ru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Спрашивает он у царя батюшки:</a:t>
            </a:r>
          </a:p>
          <a:p>
            <a:pPr>
              <a:buFontTx/>
              <a:buChar char="-"/>
            </a:pPr>
            <a:r>
              <a:rPr lang="ru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же мне такого нужного-пренужного, хорошего-прехорошего сделать?</a:t>
            </a:r>
          </a:p>
          <a:p>
            <a:pPr>
              <a:buFontTx/>
              <a:buChar char="-"/>
            </a:pPr>
            <a:r>
              <a:rPr lang="ru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ты по сторонам посмотри, Иван. Дрова наколи, воды принеси, пол подмети, в огороде поработай.</a:t>
            </a:r>
          </a:p>
          <a:p>
            <a:r>
              <a:rPr lang="ru-RU" sz="2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взял Иван быка за рога. Закипела работа. Вот и сказке конец. Кто слушал – молодец!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AM_6517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71600" y="548680"/>
            <a:ext cx="1826719" cy="263691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SAM_6519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491880" y="908720"/>
            <a:ext cx="2426288" cy="24928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SAM_652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372200" y="620688"/>
            <a:ext cx="1846023" cy="25922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SAM_6518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331640" y="3501008"/>
            <a:ext cx="2107926" cy="285293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SAM_6524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139952" y="3501008"/>
            <a:ext cx="3816424" cy="277853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Прямоугольник 10"/>
          <p:cNvSpPr/>
          <p:nvPr/>
        </p:nvSpPr>
        <p:spPr>
          <a:xfrm>
            <a:off x="3419872" y="332656"/>
            <a:ext cx="2891516" cy="56329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Стенгазета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652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331640" y="908720"/>
            <a:ext cx="6801483" cy="54873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19872" y="332656"/>
            <a:ext cx="2891516" cy="56329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Стенгазета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8316416" y="5661248"/>
            <a:ext cx="432048" cy="648072"/>
          </a:xfrm>
          <a:prstGeom prst="actionButtonHom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71800" y="620688"/>
            <a:ext cx="3835281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/>
              </a:rPr>
              <a:t>Рамка</a:t>
            </a:r>
            <a:endPara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/>
              </a:rPr>
              <a:t>Высказывание о русском языке</a:t>
            </a:r>
            <a:endParaRPr lang="ru-RU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/>
              </a:rPr>
              <a:t>Как запомнить слово «Земляника»</a:t>
            </a:r>
            <a:endPara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5"/>
              </a:rPr>
              <a:t>Генератор ребусов</a:t>
            </a:r>
            <a:endPara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/>
              </a:rPr>
              <a:t>Облако слов</a:t>
            </a:r>
            <a:endParaRPr lang="ru-RU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7"/>
              </a:rPr>
              <a:t>За деревьями не видеть леса</a:t>
            </a:r>
            <a:endPara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8"/>
              </a:rPr>
              <a:t>Без царя в голове</a:t>
            </a:r>
            <a:endParaRPr lang="ru-RU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9"/>
              </a:rPr>
              <a:t>Взять быка за рога</a:t>
            </a:r>
            <a:endParaRPr lang="ru-RU" sz="1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 фото размещены с разрешения родителей</a:t>
            </a:r>
            <a:endParaRPr lang="ru-RU" sz="1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7524328" y="5589240"/>
            <a:ext cx="576064" cy="57606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971600" y="5589240"/>
            <a:ext cx="648072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899592" y="548680"/>
            <a:ext cx="7200800" cy="864096"/>
            <a:chOff x="899592" y="548680"/>
            <a:chExt cx="7200800" cy="86409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899592" y="548680"/>
              <a:ext cx="7200800" cy="720080"/>
            </a:xfrm>
            <a:prstGeom prst="rect">
              <a:avLst/>
            </a:prstGeom>
            <a:blipFill dpi="0" rotWithShape="1">
              <a:blip r:embed="rId2" cstate="email"/>
              <a:srcRect/>
              <a:stretch>
                <a:fillRect l="-4000" t="2000" r="-4000" b="1000"/>
              </a:stretch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/>
                <a:t>1  "Исторический" 1 этап "Исторический" 1111111111</a:t>
              </a:r>
              <a:endParaRPr lang="ru-RU" dirty="0"/>
            </a:p>
          </p:txBody>
        </p:sp>
        <p:sp>
          <p:nvSpPr>
            <p:cNvPr id="9" name="Прямоугольник 8">
              <a:hlinkClick r:id="rId3" action="ppaction://hlinksldjump"/>
            </p:cNvPr>
            <p:cNvSpPr/>
            <p:nvPr/>
          </p:nvSpPr>
          <p:spPr>
            <a:xfrm>
              <a:off x="1856623" y="704890"/>
              <a:ext cx="5426486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905"/>
                  <a:solidFill>
                    <a:srgbClr val="0070C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lassica One" pitchFamily="66" charset="0"/>
                </a:rPr>
                <a:t>1 этап «Исторический»</a:t>
              </a:r>
              <a:endParaRPr lang="ru-RU" sz="4000" b="1" cap="none" spc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lassica One" pitchFamily="66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971600" y="1988840"/>
            <a:ext cx="7200800" cy="864096"/>
            <a:chOff x="971600" y="1988840"/>
            <a:chExt cx="7200800" cy="864096"/>
          </a:xfrm>
        </p:grpSpPr>
        <p:sp>
          <p:nvSpPr>
            <p:cNvPr id="3" name="Прямоугольник 2">
              <a:hlinkClick r:id="rId4" action="ppaction://hlinksldjump"/>
            </p:cNvPr>
            <p:cNvSpPr/>
            <p:nvPr/>
          </p:nvSpPr>
          <p:spPr>
            <a:xfrm>
              <a:off x="971600" y="1988840"/>
              <a:ext cx="7200800" cy="720080"/>
            </a:xfrm>
            <a:prstGeom prst="rect">
              <a:avLst/>
            </a:prstGeom>
            <a:blipFill dpi="0" rotWithShape="1">
              <a:blip r:embed="rId2" cstate="email"/>
              <a:srcRect/>
              <a:stretch>
                <a:fillRect l="-4000" t="2000" r="-4000" b="1000"/>
              </a:stretch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4" action="ppaction://hlinksldjump"/>
            </p:cNvPr>
            <p:cNvSpPr/>
            <p:nvPr/>
          </p:nvSpPr>
          <p:spPr>
            <a:xfrm>
              <a:off x="2124675" y="2145050"/>
              <a:ext cx="483177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905"/>
                  <a:solidFill>
                    <a:srgbClr val="0070C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lassica One" pitchFamily="66" charset="0"/>
                </a:rPr>
                <a:t>2 этап «Словарный»</a:t>
              </a:r>
              <a:endParaRPr lang="ru-RU" sz="4000" b="1" cap="none" spc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lassica One" pitchFamily="66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971600" y="3356992"/>
            <a:ext cx="7200800" cy="864096"/>
            <a:chOff x="971600" y="3356992"/>
            <a:chExt cx="7200800" cy="864096"/>
          </a:xfrm>
        </p:grpSpPr>
        <p:sp>
          <p:nvSpPr>
            <p:cNvPr id="4" name="Прямоугольник 3">
              <a:hlinkClick r:id="rId5" action="ppaction://hlinksldjump"/>
            </p:cNvPr>
            <p:cNvSpPr/>
            <p:nvPr/>
          </p:nvSpPr>
          <p:spPr>
            <a:xfrm>
              <a:off x="971600" y="3356992"/>
              <a:ext cx="7200800" cy="720080"/>
            </a:xfrm>
            <a:prstGeom prst="rect">
              <a:avLst/>
            </a:prstGeom>
            <a:blipFill dpi="0" rotWithShape="1">
              <a:blip r:embed="rId2" cstate="email"/>
              <a:srcRect/>
              <a:stretch>
                <a:fillRect l="-4000" t="2000" r="-4000" b="1000"/>
              </a:stretch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hlinkClick r:id="rId5" action="ppaction://hlinksldjump"/>
            </p:cNvPr>
            <p:cNvSpPr/>
            <p:nvPr/>
          </p:nvSpPr>
          <p:spPr>
            <a:xfrm>
              <a:off x="2015234" y="3513202"/>
              <a:ext cx="5067414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dirty="0">
                  <a:ln w="1905"/>
                  <a:solidFill>
                    <a:srgbClr val="0070C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lassica One" pitchFamily="66" charset="0"/>
                </a:rPr>
                <a:t>3</a:t>
              </a:r>
              <a:r>
                <a:rPr lang="ru-RU" sz="4000" b="1" cap="none" spc="0" dirty="0" smtClean="0">
                  <a:ln w="1905"/>
                  <a:solidFill>
                    <a:srgbClr val="0070C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lassica One" pitchFamily="66" charset="0"/>
                </a:rPr>
                <a:t> этап «Крылатый»</a:t>
              </a:r>
              <a:endParaRPr lang="ru-RU" sz="4000" b="1" cap="none" spc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lassica One" pitchFamily="66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971600" y="4869160"/>
            <a:ext cx="7200800" cy="864096"/>
            <a:chOff x="971600" y="4869160"/>
            <a:chExt cx="7200800" cy="864096"/>
          </a:xfrm>
        </p:grpSpPr>
        <p:sp>
          <p:nvSpPr>
            <p:cNvPr id="5" name="Прямоугольник 4">
              <a:hlinkClick r:id="rId6" action="ppaction://hlinksldjump"/>
            </p:cNvPr>
            <p:cNvSpPr/>
            <p:nvPr/>
          </p:nvSpPr>
          <p:spPr>
            <a:xfrm>
              <a:off x="971600" y="4869160"/>
              <a:ext cx="7200800" cy="720080"/>
            </a:xfrm>
            <a:prstGeom prst="rect">
              <a:avLst/>
            </a:prstGeom>
            <a:blipFill dpi="0" rotWithShape="1">
              <a:blip r:embed="rId2" cstate="email"/>
              <a:srcRect/>
              <a:stretch>
                <a:fillRect l="-4000" t="2000" r="-4000" b="1000"/>
              </a:stretch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>
              <a:hlinkClick r:id="rId6" action="ppaction://hlinksldjump"/>
            </p:cNvPr>
            <p:cNvSpPr/>
            <p:nvPr/>
          </p:nvSpPr>
          <p:spPr>
            <a:xfrm>
              <a:off x="1963683" y="5025370"/>
              <a:ext cx="5458546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4000" b="1" cap="none" spc="0" dirty="0" smtClean="0">
                  <a:ln w="1905"/>
                  <a:solidFill>
                    <a:srgbClr val="0070C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lassica One" pitchFamily="66" charset="0"/>
                </a:rPr>
                <a:t>4 этап «Творческий»</a:t>
              </a:r>
              <a:endParaRPr lang="ru-RU" sz="4000" b="1" cap="none" spc="0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lassica One" pitchFamily="66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8316416" y="5661248"/>
            <a:ext cx="432048" cy="648072"/>
          </a:xfrm>
          <a:prstGeom prst="actionButtonHom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4" name="Picture 2" descr="https://vsdn.ru/images/data/mus/70345_big_140748338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552" y="1196752"/>
            <a:ext cx="3478347" cy="4677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755576" y="188640"/>
            <a:ext cx="7770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Иван Сергеевич Тургенев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1052736"/>
            <a:ext cx="43204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«Берегите наш язык, наш прекрасный русский язык – это клад, это достояние, переданное нам нашими предшественниками!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Обращайтесь почтительно с этим могущественным орудием; в руках умелых оно в состоянии совершать чудеса.»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347864" y="1484784"/>
            <a:ext cx="24384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Слова-образы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332656"/>
            <a:ext cx="42425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мл</a:t>
            </a:r>
            <a:r>
              <a:rPr lang="ru-RU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ника</a:t>
            </a:r>
            <a:endParaRPr lang="ru-RU" sz="6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2132856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- з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мляника</a:t>
            </a:r>
            <a:b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земл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земл</a:t>
            </a: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ника</a:t>
            </a:r>
            <a:b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словах-образах буква, которая является сомнительной в словарном слове "земляника", находится под ударением. Поэтому, чтобы правильно написать словарное слово "земляника", необходимо вспомнить слово-образ "лес" и другие подобные слова-образы</a:t>
            </a:r>
            <a:b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0111" y="476672"/>
            <a:ext cx="42425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6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мл</a:t>
            </a:r>
            <a:r>
              <a:rPr lang="ru-RU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6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ника</a:t>
            </a:r>
            <a:endParaRPr lang="ru-RU" sz="6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700808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Словосочетания и предложения с другими словами:</a:t>
            </a:r>
          </a:p>
          <a:p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Земляника имеет интересный вкус.</a:t>
            </a:r>
            <a:b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Объединение словарного слова в словосочетания и предложения с другими словарными словами, у которых сомнительной является та же буква, позволяет запомнить написание сразу нескольких слов.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32656"/>
            <a:ext cx="42425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мл</a:t>
            </a:r>
            <a:r>
              <a:rPr lang="ru-RU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ника</a:t>
            </a:r>
            <a:endParaRPr lang="ru-RU" sz="6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43841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Фразеологизмы и цитаты со словарным словом:</a:t>
            </a:r>
          </a:p>
          <a:p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Земляника красна — сеять овес напрасно. (Пословица)</a:t>
            </a:r>
          </a:p>
          <a:p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Где земляника, там и змеи. (Пословица)</a:t>
            </a:r>
          </a:p>
          <a:p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Родина - земляника спелая, чужбина - ягода можжевеловая. (Пословица)</a:t>
            </a:r>
          </a:p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Фразеологизмы и цитаты со словом "земляника" помогают запомнить написание словарного слова в интересном выражении.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32656"/>
            <a:ext cx="42425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мл</a:t>
            </a:r>
            <a:r>
              <a:rPr lang="ru-RU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ника</a:t>
            </a:r>
            <a:endParaRPr lang="ru-RU" sz="66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43841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Стихотворения со словарным словом для запоминания:</a:t>
            </a:r>
          </a:p>
          <a:p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Ягода алеет на пригорке,</a:t>
            </a:r>
            <a:b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Приглашая на лесной обед.</a:t>
            </a:r>
            <a:b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Земляники тёплым летом столько,</a:t>
            </a:r>
            <a:b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зверей в лесу голодных нет.</a:t>
            </a:r>
          </a:p>
          <a:p>
            <a:r>
              <a:rPr lang="ru-RU" sz="28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(Стихотворение И.Мордовиной)</a:t>
            </a:r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Чтение стихотворений с использованием словарного слова сложного в написании – увлекательный способ запомнить правописание слова.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32656"/>
            <a:ext cx="42425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мл</a:t>
            </a:r>
            <a:r>
              <a:rPr lang="ru-RU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3608" y="2348880"/>
            <a:ext cx="691276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22719" y="1268760"/>
            <a:ext cx="18803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ребус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43808" y="2420888"/>
            <a:ext cx="356328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411760" y="332656"/>
            <a:ext cx="42425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мл</a:t>
            </a:r>
            <a:r>
              <a:rPr lang="ru-RU" sz="66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r>
              <a:rPr lang="ru-RU" sz="66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98284" y="1340768"/>
            <a:ext cx="38478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блако слов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>
              <a:snd r:embed="rId4" name="chimes.wav"/>
            </a:hlinkClick>
          </p:cNvPr>
          <p:cNvSpPr/>
          <p:nvPr/>
        </p:nvSpPr>
        <p:spPr>
          <a:xfrm>
            <a:off x="8316416" y="5661248"/>
            <a:ext cx="432048" cy="648072"/>
          </a:xfrm>
          <a:prstGeom prst="actionButtonHom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371</Words>
  <Application>Microsoft Office PowerPoint</Application>
  <PresentationFormat>Экран (4:3)</PresentationFormat>
  <Paragraphs>65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Classica One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16</cp:revision>
  <dcterms:created xsi:type="dcterms:W3CDTF">2019-12-01T07:12:05Z</dcterms:created>
  <dcterms:modified xsi:type="dcterms:W3CDTF">2019-12-10T14:36:10Z</dcterms:modified>
</cp:coreProperties>
</file>