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2" r:id="rId2"/>
    <p:sldId id="263" r:id="rId3"/>
    <p:sldId id="260" r:id="rId4"/>
    <p:sldId id="261" r:id="rId5"/>
    <p:sldId id="264" r:id="rId6"/>
    <p:sldId id="265" r:id="rId7"/>
    <p:sldId id="273" r:id="rId8"/>
    <p:sldId id="275" r:id="rId9"/>
    <p:sldId id="274" r:id="rId10"/>
    <p:sldId id="276" r:id="rId11"/>
    <p:sldId id="277" r:id="rId12"/>
    <p:sldId id="278" r:id="rId13"/>
    <p:sldId id="279" r:id="rId14"/>
    <p:sldId id="280" r:id="rId15"/>
    <p:sldId id="281" r:id="rId16"/>
    <p:sldId id="283" r:id="rId17"/>
    <p:sldId id="282" r:id="rId18"/>
    <p:sldId id="284" r:id="rId19"/>
    <p:sldId id="259" r:id="rId2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EF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50178" autoAdjust="0"/>
  </p:normalViewPr>
  <p:slideViewPr>
    <p:cSldViewPr>
      <p:cViewPr varScale="1">
        <p:scale>
          <a:sx n="74" d="100"/>
          <a:sy n="74" d="100"/>
        </p:scale>
        <p:origin x="-1266"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15.12.2019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15.12.2019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15.12.2019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15.12.2019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15.12.2019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15.12.2019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15.12.2019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15.12.2019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15.12.2019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15.12.2019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15.12.2019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EEFE2"/>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15.12.2019</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hyperlink" Target="https://avatars.mds.yandex.net/get-zen_doc/229614/pub_5d8e6301bd639600b14c97b3_5d8e65b843863f00b50dda96/scale_1200" TargetMode="External"/><Relationship Id="rId3" Type="http://schemas.openxmlformats.org/officeDocument/2006/relationships/hyperlink" Target="https://s13.stc.all.kpcdn.net/share/i/12/10500956/big.jpg" TargetMode="External"/><Relationship Id="rId7" Type="http://schemas.openxmlformats.org/officeDocument/2006/relationships/hyperlink" Target="https://egemen.kz/media/2019/06/27/26646108.jpg" TargetMode="External"/><Relationship Id="rId2" Type="http://schemas.openxmlformats.org/officeDocument/2006/relationships/hyperlink" Target="https://avatars.mds.yandex.net/get-pdb/1809111/827c17a3-2eff-42cb-8198-a7bd628acc58/optimize" TargetMode="External"/><Relationship Id="rId1" Type="http://schemas.openxmlformats.org/officeDocument/2006/relationships/slideLayout" Target="../slideLayouts/slideLayout2.xml"/><Relationship Id="rId6" Type="http://schemas.openxmlformats.org/officeDocument/2006/relationships/hyperlink" Target="https://7gy.ru/images/russkii/sl-slova/06.jpg" TargetMode="External"/><Relationship Id="rId11" Type="http://schemas.openxmlformats.org/officeDocument/2006/relationships/hyperlink" Target="https://img2.freepng.ru/20180207/ypq/kisspng-common-raven-cartoon-owasp-cute-cartoon-raven-5a7af025eb4107.2020910815180063099636.jpg" TargetMode="External"/><Relationship Id="rId5" Type="http://schemas.openxmlformats.org/officeDocument/2006/relationships/hyperlink" Target="https://avatars.mds.yandex.net/get-zen_doc/1904927/pub_5d8e6301bd639600b14c97b3_5d8e657374f1bc00ae3a9e25/scale_1200" TargetMode="External"/><Relationship Id="rId10" Type="http://schemas.openxmlformats.org/officeDocument/2006/relationships/hyperlink" Target="https://s.fishki.net/upload/users/2016/07/05/67971/035b3b61c073552c7e74772875424ce4.jpg" TargetMode="External"/><Relationship Id="rId4" Type="http://schemas.openxmlformats.org/officeDocument/2006/relationships/hyperlink" Target="http://metodsovet.su/logo.gif" TargetMode="External"/><Relationship Id="rId9" Type="http://schemas.openxmlformats.org/officeDocument/2006/relationships/hyperlink" Target="http://900igr.net/datas/russkij-jazyk/Znachenie-frazeologizmov/0019-019-Spustja-rukava.jpg"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metodsovet.su/hello_html_7099253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5167" y="4468832"/>
            <a:ext cx="2448723" cy="1798097"/>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3131840" y="497977"/>
            <a:ext cx="5349541" cy="1323439"/>
          </a:xfrm>
          <a:prstGeom prst="rect">
            <a:avLst/>
          </a:prstGeom>
        </p:spPr>
        <p:txBody>
          <a:bodyPr wrap="none">
            <a:spAutoFit/>
          </a:bodyPr>
          <a:lstStyle/>
          <a:p>
            <a:pPr algn="ctr"/>
            <a:r>
              <a:rPr lang="ru-RU" sz="4000" b="1" dirty="0" smtClean="0">
                <a:solidFill>
                  <a:srgbClr val="FF0000"/>
                </a:solidFill>
                <a:latin typeface="Monotype Corsiva" pitchFamily="66" charset="0"/>
              </a:rPr>
              <a:t>Сетевой проект </a:t>
            </a:r>
          </a:p>
          <a:p>
            <a:pPr algn="ctr"/>
            <a:r>
              <a:rPr lang="ru-RU" sz="4000" b="1" dirty="0" smtClean="0">
                <a:solidFill>
                  <a:srgbClr val="FF0000"/>
                </a:solidFill>
                <a:latin typeface="Monotype Corsiva" pitchFamily="66" charset="0"/>
              </a:rPr>
              <a:t>" </a:t>
            </a:r>
            <a:r>
              <a:rPr lang="ru-RU" sz="4000" b="1" dirty="0">
                <a:solidFill>
                  <a:srgbClr val="FF0000"/>
                </a:solidFill>
                <a:latin typeface="Monotype Corsiva" pitchFamily="66" charset="0"/>
              </a:rPr>
              <a:t>Знатоки русского языка "</a:t>
            </a:r>
            <a:endParaRPr lang="ru-RU" sz="4000" dirty="0">
              <a:latin typeface="Monotype Corsiva" pitchFamily="66" charset="0"/>
            </a:endParaRPr>
          </a:p>
        </p:txBody>
      </p:sp>
      <p:sp>
        <p:nvSpPr>
          <p:cNvPr id="3" name="TextBox 2"/>
          <p:cNvSpPr txBox="1"/>
          <p:nvPr/>
        </p:nvSpPr>
        <p:spPr>
          <a:xfrm>
            <a:off x="3131840" y="5805264"/>
            <a:ext cx="5757548" cy="461665"/>
          </a:xfrm>
          <a:prstGeom prst="rect">
            <a:avLst/>
          </a:prstGeom>
          <a:noFill/>
        </p:spPr>
        <p:txBody>
          <a:bodyPr wrap="square" rtlCol="0">
            <a:spAutoFit/>
          </a:bodyPr>
          <a:lstStyle/>
          <a:p>
            <a:r>
              <a:rPr lang="ru-RU" sz="2400" dirty="0" smtClean="0">
                <a:latin typeface="Monotype Corsiva" pitchFamily="66" charset="0"/>
              </a:rPr>
              <a:t>Руководитель – </a:t>
            </a:r>
            <a:r>
              <a:rPr lang="ru-RU" sz="2400" dirty="0" err="1" smtClean="0">
                <a:latin typeface="Monotype Corsiva" pitchFamily="66" charset="0"/>
              </a:rPr>
              <a:t>Бределева</a:t>
            </a:r>
            <a:r>
              <a:rPr lang="ru-RU" sz="2400" dirty="0" smtClean="0">
                <a:latin typeface="Monotype Corsiva" pitchFamily="66" charset="0"/>
              </a:rPr>
              <a:t> Елена Михайловна</a:t>
            </a:r>
          </a:p>
        </p:txBody>
      </p:sp>
      <p:pic>
        <p:nvPicPr>
          <p:cNvPr id="1026" name="Picture 2" descr="http://metodsovet.su/logo.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430765"/>
            <a:ext cx="1761946" cy="1774099"/>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683568" y="2459504"/>
            <a:ext cx="7797813" cy="2369880"/>
          </a:xfrm>
          <a:prstGeom prst="rect">
            <a:avLst/>
          </a:prstGeom>
        </p:spPr>
        <p:txBody>
          <a:bodyPr wrap="square">
            <a:spAutoFit/>
          </a:bodyPr>
          <a:lstStyle/>
          <a:p>
            <a:pPr lvl="0"/>
            <a:r>
              <a:rPr lang="ru-RU" sz="3200" b="1" dirty="0" smtClean="0">
                <a:solidFill>
                  <a:schemeClr val="accent2"/>
                </a:solidFill>
                <a:latin typeface="Monotype Corsiva" pitchFamily="66" charset="0"/>
              </a:rPr>
              <a:t>Команда – участник  проекта «Юные филологи»</a:t>
            </a:r>
          </a:p>
          <a:p>
            <a:pPr lvl="0"/>
            <a:endParaRPr lang="ru-RU" sz="2000" b="1" dirty="0">
              <a:solidFill>
                <a:prstClr val="black"/>
              </a:solidFill>
              <a:latin typeface="Monotype Corsiva" pitchFamily="66" charset="0"/>
            </a:endParaRPr>
          </a:p>
          <a:p>
            <a:pPr lvl="0"/>
            <a:r>
              <a:rPr lang="ru-RU" sz="2000" b="1" dirty="0" smtClean="0">
                <a:solidFill>
                  <a:prstClr val="black"/>
                </a:solidFill>
                <a:latin typeface="Monotype Corsiva" pitchFamily="66" charset="0"/>
              </a:rPr>
              <a:t>Участники </a:t>
            </a:r>
            <a:r>
              <a:rPr lang="ru-RU" sz="2000" b="1" dirty="0">
                <a:solidFill>
                  <a:prstClr val="black"/>
                </a:solidFill>
                <a:latin typeface="Monotype Corsiva" pitchFamily="66" charset="0"/>
              </a:rPr>
              <a:t>проекта –  </a:t>
            </a:r>
            <a:r>
              <a:rPr lang="ru-RU" sz="2000" b="1" dirty="0" smtClean="0">
                <a:solidFill>
                  <a:prstClr val="black"/>
                </a:solidFill>
                <a:latin typeface="Monotype Corsiva" pitchFamily="66" charset="0"/>
              </a:rPr>
              <a:t>       </a:t>
            </a:r>
            <a:r>
              <a:rPr lang="ru-RU" sz="2400" b="1" dirty="0" err="1" smtClean="0">
                <a:solidFill>
                  <a:prstClr val="black"/>
                </a:solidFill>
                <a:latin typeface="Monotype Corsiva" pitchFamily="66" charset="0"/>
              </a:rPr>
              <a:t>Кузьминская</a:t>
            </a:r>
            <a:r>
              <a:rPr lang="ru-RU" sz="2400" b="1" dirty="0" smtClean="0">
                <a:solidFill>
                  <a:prstClr val="black"/>
                </a:solidFill>
                <a:latin typeface="Monotype Corsiva" pitchFamily="66" charset="0"/>
              </a:rPr>
              <a:t> </a:t>
            </a:r>
            <a:r>
              <a:rPr lang="ru-RU" sz="2400" b="1" dirty="0">
                <a:solidFill>
                  <a:prstClr val="black"/>
                </a:solidFill>
                <a:latin typeface="Monotype Corsiva" pitchFamily="66" charset="0"/>
              </a:rPr>
              <a:t>Карина, 10 лет</a:t>
            </a:r>
          </a:p>
          <a:p>
            <a:pPr lvl="0"/>
            <a:r>
              <a:rPr lang="ru-RU" sz="2400" b="1" dirty="0">
                <a:solidFill>
                  <a:prstClr val="black"/>
                </a:solidFill>
                <a:latin typeface="Monotype Corsiva" pitchFamily="66" charset="0"/>
              </a:rPr>
              <a:t>                                        Тарасова Вера, 10 лет</a:t>
            </a:r>
          </a:p>
          <a:p>
            <a:pPr lvl="0"/>
            <a:r>
              <a:rPr lang="ru-RU" sz="2400" b="1" dirty="0">
                <a:solidFill>
                  <a:prstClr val="black"/>
                </a:solidFill>
                <a:latin typeface="Monotype Corsiva" pitchFamily="66" charset="0"/>
              </a:rPr>
              <a:t>                                         </a:t>
            </a:r>
            <a:r>
              <a:rPr lang="ru-RU" sz="2400" b="1" dirty="0" err="1">
                <a:solidFill>
                  <a:prstClr val="black"/>
                </a:solidFill>
                <a:latin typeface="Monotype Corsiva" pitchFamily="66" charset="0"/>
              </a:rPr>
              <a:t>Дербина</a:t>
            </a:r>
            <a:r>
              <a:rPr lang="ru-RU" sz="2400" b="1" dirty="0">
                <a:solidFill>
                  <a:prstClr val="black"/>
                </a:solidFill>
                <a:latin typeface="Monotype Corsiva" pitchFamily="66" charset="0"/>
              </a:rPr>
              <a:t> Светлана, 10 </a:t>
            </a:r>
            <a:r>
              <a:rPr lang="ru-RU" sz="2400" b="1" dirty="0" smtClean="0">
                <a:solidFill>
                  <a:prstClr val="black"/>
                </a:solidFill>
                <a:latin typeface="Monotype Corsiva" pitchFamily="66" charset="0"/>
              </a:rPr>
              <a:t>лет</a:t>
            </a:r>
          </a:p>
          <a:p>
            <a:pPr lvl="0"/>
            <a:r>
              <a:rPr lang="ru-RU" sz="2400" b="1" dirty="0">
                <a:solidFill>
                  <a:prstClr val="black"/>
                </a:solidFill>
                <a:latin typeface="Monotype Corsiva" pitchFamily="66" charset="0"/>
              </a:rPr>
              <a:t> </a:t>
            </a:r>
            <a:r>
              <a:rPr lang="ru-RU" sz="2400" b="1" dirty="0" smtClean="0">
                <a:solidFill>
                  <a:prstClr val="black"/>
                </a:solidFill>
                <a:latin typeface="Monotype Corsiva" pitchFamily="66" charset="0"/>
              </a:rPr>
              <a:t>                                        </a:t>
            </a:r>
            <a:r>
              <a:rPr lang="ru-RU" sz="2400" b="1" dirty="0" err="1">
                <a:solidFill>
                  <a:prstClr val="black"/>
                </a:solidFill>
                <a:latin typeface="Monotype Corsiva" pitchFamily="66" charset="0"/>
              </a:rPr>
              <a:t>Т</a:t>
            </a:r>
            <a:r>
              <a:rPr lang="ru-RU" sz="2400" b="1" dirty="0" err="1" smtClean="0">
                <a:solidFill>
                  <a:prstClr val="black"/>
                </a:solidFill>
                <a:latin typeface="Monotype Corsiva" pitchFamily="66" charset="0"/>
              </a:rPr>
              <a:t>опорищева</a:t>
            </a:r>
            <a:r>
              <a:rPr lang="ru-RU" sz="2400" b="1" dirty="0" smtClean="0">
                <a:solidFill>
                  <a:prstClr val="black"/>
                </a:solidFill>
                <a:latin typeface="Monotype Corsiva" pitchFamily="66" charset="0"/>
              </a:rPr>
              <a:t> Екатерина, 10 лет</a:t>
            </a:r>
            <a:endParaRPr lang="ru-RU" sz="2400" b="1" dirty="0"/>
          </a:p>
        </p:txBody>
      </p:sp>
    </p:spTree>
    <p:extLst>
      <p:ext uri="{BB962C8B-B14F-4D97-AF65-F5344CB8AC3E}">
        <p14:creationId xmlns:p14="http://schemas.microsoft.com/office/powerpoint/2010/main" val="33241907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p:cNvSpPr/>
          <p:nvPr/>
        </p:nvSpPr>
        <p:spPr>
          <a:xfrm>
            <a:off x="755576" y="332656"/>
            <a:ext cx="7560840" cy="936104"/>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smtClean="0">
                <a:solidFill>
                  <a:schemeClr val="tx2"/>
                </a:solidFill>
                <a:latin typeface="Monotype Corsiva" pitchFamily="66" charset="0"/>
              </a:rPr>
              <a:t>Отгадай ребус:</a:t>
            </a:r>
            <a:endParaRPr lang="ru-RU" sz="3600" b="1" dirty="0">
              <a:solidFill>
                <a:schemeClr val="tx2"/>
              </a:solidFill>
              <a:latin typeface="Monotype Corsiva" pitchFamily="66" charset="0"/>
            </a:endParaRPr>
          </a:p>
        </p:txBody>
      </p:sp>
      <p:pic>
        <p:nvPicPr>
          <p:cNvPr id="5123" name="Picture 3"/>
          <p:cNvPicPr>
            <a:picLocks noChangeAspect="1" noChangeArrowheads="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r="7445"/>
          <a:stretch/>
        </p:blipFill>
        <p:spPr bwMode="auto">
          <a:xfrm flipV="1">
            <a:off x="440006" y="1484784"/>
            <a:ext cx="6436758" cy="244827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419871" y="4077072"/>
            <a:ext cx="5471151" cy="26234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4175833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683568" y="1556792"/>
            <a:ext cx="7920880" cy="18002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400" b="1" dirty="0">
                <a:solidFill>
                  <a:srgbClr val="FF0000"/>
                </a:solidFill>
                <a:latin typeface="Monotype Corsiva" pitchFamily="66" charset="0"/>
              </a:rPr>
              <a:t>3</a:t>
            </a:r>
            <a:r>
              <a:rPr lang="ru-RU" sz="4400" b="1" dirty="0" smtClean="0">
                <a:solidFill>
                  <a:srgbClr val="FF0000"/>
                </a:solidFill>
                <a:latin typeface="Monotype Corsiva" pitchFamily="66" charset="0"/>
              </a:rPr>
              <a:t> этап «Крылатый</a:t>
            </a:r>
            <a:r>
              <a:rPr lang="ru-RU" sz="4000" b="1" dirty="0" smtClean="0">
                <a:solidFill>
                  <a:srgbClr val="FF0000"/>
                </a:solidFill>
                <a:latin typeface="Monotype Corsiva" pitchFamily="66" charset="0"/>
              </a:rPr>
              <a:t>»</a:t>
            </a:r>
            <a:endParaRPr lang="ru-RU" sz="4000" b="1" dirty="0">
              <a:solidFill>
                <a:srgbClr val="FF0000"/>
              </a:solidFill>
              <a:latin typeface="Monotype Corsiva" pitchFamily="66" charset="0"/>
            </a:endParaRPr>
          </a:p>
        </p:txBody>
      </p:sp>
    </p:spTree>
    <p:extLst>
      <p:ext uri="{BB962C8B-B14F-4D97-AF65-F5344CB8AC3E}">
        <p14:creationId xmlns:p14="http://schemas.microsoft.com/office/powerpoint/2010/main" val="416531659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05060" y="692696"/>
            <a:ext cx="4572000" cy="5324535"/>
          </a:xfrm>
          <a:prstGeom prst="rect">
            <a:avLst/>
          </a:prstGeom>
        </p:spPr>
        <p:txBody>
          <a:bodyPr>
            <a:spAutoFit/>
          </a:bodyPr>
          <a:lstStyle/>
          <a:p>
            <a:pPr algn="just"/>
            <a:r>
              <a:rPr lang="ru-RU" sz="2000" dirty="0">
                <a:solidFill>
                  <a:srgbClr val="FF0000"/>
                </a:solidFill>
                <a:latin typeface="Times New Roman" pitchFamily="18" charset="0"/>
                <a:cs typeface="Times New Roman" pitchFamily="18" charset="0"/>
              </a:rPr>
              <a:t>Словосочетание </a:t>
            </a:r>
            <a:r>
              <a:rPr lang="ru-RU" sz="2000" b="1" dirty="0">
                <a:solidFill>
                  <a:srgbClr val="FF0000"/>
                </a:solidFill>
                <a:latin typeface="Times New Roman" pitchFamily="18" charset="0"/>
                <a:cs typeface="Times New Roman" pitchFamily="18" charset="0"/>
              </a:rPr>
              <a:t>«спустя рукава»</a:t>
            </a:r>
            <a:r>
              <a:rPr lang="ru-RU" sz="2000" dirty="0">
                <a:solidFill>
                  <a:srgbClr val="FF0000"/>
                </a:solidFill>
                <a:latin typeface="Times New Roman" pitchFamily="18" charset="0"/>
                <a:cs typeface="Times New Roman" pitchFamily="18" charset="0"/>
              </a:rPr>
              <a:t> означает легкомысленное, халатное и безответственное отношение к своему делу</a:t>
            </a:r>
            <a:r>
              <a:rPr lang="ru-RU" sz="2000" dirty="0" smtClean="0">
                <a:solidFill>
                  <a:srgbClr val="FF0000"/>
                </a:solidFill>
                <a:latin typeface="Times New Roman" pitchFamily="18" charset="0"/>
                <a:cs typeface="Times New Roman" pitchFamily="18" charset="0"/>
              </a:rPr>
              <a:t>.</a:t>
            </a:r>
          </a:p>
          <a:p>
            <a:pPr algn="just"/>
            <a:endParaRPr lang="ru-RU" sz="2000" dirty="0">
              <a:solidFill>
                <a:srgbClr val="000000"/>
              </a:solidFill>
              <a:latin typeface="Times New Roman" pitchFamily="18" charset="0"/>
              <a:cs typeface="Times New Roman" pitchFamily="18" charset="0"/>
            </a:endParaRPr>
          </a:p>
          <a:p>
            <a:pPr lvl="0" algn="just" fontAlgn="base">
              <a:spcBef>
                <a:spcPct val="0"/>
              </a:spcBef>
              <a:spcAft>
                <a:spcPct val="0"/>
              </a:spcAft>
            </a:pPr>
            <a:r>
              <a:rPr lang="ru-RU" sz="2000" dirty="0">
                <a:latin typeface="Times New Roman" pitchFamily="18" charset="0"/>
                <a:cs typeface="Times New Roman" pitchFamily="18" charset="0"/>
              </a:rPr>
              <a:t>В</a:t>
            </a:r>
            <a:r>
              <a:rPr lang="ru-RU" sz="2000" dirty="0">
                <a:solidFill>
                  <a:srgbClr val="333333"/>
                </a:solidFill>
                <a:latin typeface="Times New Roman" pitchFamily="18" charset="0"/>
                <a:cs typeface="Times New Roman" pitchFamily="18" charset="0"/>
              </a:rPr>
              <a:t> Древней Руси люди носили одежду с длинными рукавами, спускавшимися гораздо ниже кисти руки. Работать в такой одежде было крайне неудобно, рукава приходилось засучивать.</a:t>
            </a:r>
            <a:endParaRPr lang="ru-RU" sz="2000" dirty="0">
              <a:latin typeface="Times New Roman" pitchFamily="18" charset="0"/>
              <a:cs typeface="Times New Roman" pitchFamily="18" charset="0"/>
            </a:endParaRPr>
          </a:p>
          <a:p>
            <a:pPr lvl="0" algn="just" eaLnBrk="0" fontAlgn="base" hangingPunct="0">
              <a:spcBef>
                <a:spcPct val="0"/>
              </a:spcBef>
              <a:spcAft>
                <a:spcPct val="0"/>
              </a:spcAft>
            </a:pPr>
            <a:r>
              <a:rPr lang="ru-RU" sz="2000" dirty="0">
                <a:solidFill>
                  <a:srgbClr val="333333"/>
                </a:solidFill>
                <a:latin typeface="Times New Roman" pitchFamily="18" charset="0"/>
                <a:cs typeface="Times New Roman" pitchFamily="18" charset="0"/>
              </a:rPr>
              <a:t>Поэтому и появилось в языке выражение, которым обозначают усердную, прилежную работу — засучив рукава.</a:t>
            </a:r>
            <a:endParaRPr lang="ru-RU" sz="2000" dirty="0">
              <a:latin typeface="Times New Roman" pitchFamily="18" charset="0"/>
              <a:cs typeface="Times New Roman" pitchFamily="18" charset="0"/>
            </a:endParaRPr>
          </a:p>
          <a:p>
            <a:pPr lvl="0" algn="just" eaLnBrk="0" fontAlgn="base" hangingPunct="0">
              <a:spcBef>
                <a:spcPct val="0"/>
              </a:spcBef>
              <a:spcAft>
                <a:spcPct val="0"/>
              </a:spcAft>
            </a:pPr>
            <a:r>
              <a:rPr lang="ru-RU" sz="2000" dirty="0">
                <a:solidFill>
                  <a:srgbClr val="333333"/>
                </a:solidFill>
                <a:latin typeface="Times New Roman" pitchFamily="18" charset="0"/>
                <a:cs typeface="Times New Roman" pitchFamily="18" charset="0"/>
              </a:rPr>
              <a:t>Ну а если человек ленится, работает с неохотой, то про него говорят, что он всё делает спустя рукава</a:t>
            </a:r>
            <a:endParaRPr lang="ru-RU" sz="2000" dirty="0">
              <a:latin typeface="Times New Roman" pitchFamily="18" charset="0"/>
              <a:cs typeface="Times New Roman" pitchFamily="18" charset="0"/>
            </a:endParaRPr>
          </a:p>
        </p:txBody>
      </p:sp>
      <p:pic>
        <p:nvPicPr>
          <p:cNvPr id="4099" name="Picture 3" descr="http://900igr.net/datas/russkij-jazyk/Znachenie-frazeologizmov/0019-019-Spustja-rukava.jpg"/>
          <p:cNvPicPr>
            <a:picLocks noChangeAspect="1" noChangeArrowheads="1"/>
          </p:cNvPicPr>
          <p:nvPr/>
        </p:nvPicPr>
        <p:blipFill rotWithShape="1">
          <a:blip r:embed="rId2">
            <a:extLst>
              <a:ext uri="{28A0092B-C50C-407E-A947-70E740481C1C}">
                <a14:useLocalDpi xmlns:a14="http://schemas.microsoft.com/office/drawing/2010/main" val="0"/>
              </a:ext>
            </a:extLst>
          </a:blip>
          <a:srcRect l="44990" t="20469" r="14024" b="5687"/>
          <a:stretch/>
        </p:blipFill>
        <p:spPr bwMode="auto">
          <a:xfrm>
            <a:off x="5004048" y="953081"/>
            <a:ext cx="3747752" cy="506415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a:extLst/>
        </p:spPr>
      </p:pic>
    </p:spTree>
    <p:extLst>
      <p:ext uri="{BB962C8B-B14F-4D97-AF65-F5344CB8AC3E}">
        <p14:creationId xmlns:p14="http://schemas.microsoft.com/office/powerpoint/2010/main" val="294056207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s.fishki.net/upload/users/2016/07/05/67971/035b3b61c073552c7e74772875424ce4.jpg"/>
          <p:cNvPicPr>
            <a:picLocks noChangeAspect="1" noChangeArrowheads="1"/>
          </p:cNvPicPr>
          <p:nvPr/>
        </p:nvPicPr>
        <p:blipFill rotWithShape="1">
          <a:blip r:embed="rId2">
            <a:extLst>
              <a:ext uri="{28A0092B-C50C-407E-A947-70E740481C1C}">
                <a14:useLocalDpi xmlns:a14="http://schemas.microsoft.com/office/drawing/2010/main" val="0"/>
              </a:ext>
            </a:extLst>
          </a:blip>
          <a:srcRect l="47464" t="25657" r="12536" b="2794"/>
          <a:stretch/>
        </p:blipFill>
        <p:spPr bwMode="auto">
          <a:xfrm>
            <a:off x="5220072" y="1124744"/>
            <a:ext cx="3657600" cy="4906851"/>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a:extLst/>
        </p:spPr>
      </p:pic>
      <p:sp>
        <p:nvSpPr>
          <p:cNvPr id="2" name="Прямоугольник 1"/>
          <p:cNvSpPr/>
          <p:nvPr/>
        </p:nvSpPr>
        <p:spPr>
          <a:xfrm>
            <a:off x="289514" y="980728"/>
            <a:ext cx="4572000" cy="4708981"/>
          </a:xfrm>
          <a:prstGeom prst="rect">
            <a:avLst/>
          </a:prstGeom>
        </p:spPr>
        <p:txBody>
          <a:bodyPr>
            <a:spAutoFit/>
          </a:bodyPr>
          <a:lstStyle/>
          <a:p>
            <a:pPr algn="just"/>
            <a:r>
              <a:rPr lang="ru-RU" sz="2000" dirty="0">
                <a:solidFill>
                  <a:srgbClr val="FF0000"/>
                </a:solidFill>
                <a:latin typeface="Times New Roman" pitchFamily="18" charset="0"/>
                <a:cs typeface="Times New Roman" pitchFamily="18" charset="0"/>
              </a:rPr>
              <a:t>В современной разговорной речи </a:t>
            </a:r>
            <a:r>
              <a:rPr lang="ru-RU" sz="2000" dirty="0" smtClean="0">
                <a:solidFill>
                  <a:srgbClr val="FF0000"/>
                </a:solidFill>
                <a:latin typeface="Times New Roman" pitchFamily="18" charset="0"/>
                <a:cs typeface="Times New Roman" pitchFamily="18" charset="0"/>
              </a:rPr>
              <a:t>фразеологизм </a:t>
            </a:r>
            <a:r>
              <a:rPr lang="ru-RU" sz="2000" b="1" dirty="0" smtClean="0">
                <a:solidFill>
                  <a:srgbClr val="FF0000"/>
                </a:solidFill>
                <a:latin typeface="Times New Roman" pitchFamily="18" charset="0"/>
                <a:cs typeface="Times New Roman" pitchFamily="18" charset="0"/>
              </a:rPr>
              <a:t>«бить баклуши» </a:t>
            </a:r>
            <a:r>
              <a:rPr lang="ru-RU" sz="2000" dirty="0" smtClean="0">
                <a:solidFill>
                  <a:srgbClr val="FF0000"/>
                </a:solidFill>
                <a:latin typeface="Times New Roman" pitchFamily="18" charset="0"/>
                <a:cs typeface="Times New Roman" pitchFamily="18" charset="0"/>
              </a:rPr>
              <a:t>означает </a:t>
            </a:r>
            <a:r>
              <a:rPr lang="ru-RU" sz="2000" dirty="0">
                <a:solidFill>
                  <a:srgbClr val="FF0000"/>
                </a:solidFill>
                <a:latin typeface="Times New Roman" pitchFamily="18" charset="0"/>
                <a:cs typeface="Times New Roman" pitchFamily="18" charset="0"/>
              </a:rPr>
              <a:t>бессмысленное времяпровождение, безделье</a:t>
            </a:r>
            <a:r>
              <a:rPr lang="ru-RU" sz="2000" dirty="0" smtClean="0">
                <a:solidFill>
                  <a:srgbClr val="FF0000"/>
                </a:solidFill>
                <a:latin typeface="Times New Roman" pitchFamily="18" charset="0"/>
                <a:cs typeface="Times New Roman" pitchFamily="18" charset="0"/>
              </a:rPr>
              <a:t>.</a:t>
            </a:r>
          </a:p>
          <a:p>
            <a:pPr algn="just"/>
            <a:endParaRPr lang="ru-RU" sz="2000" dirty="0">
              <a:solidFill>
                <a:srgbClr val="000000"/>
              </a:solidFill>
              <a:latin typeface="Times New Roman" pitchFamily="18" charset="0"/>
              <a:cs typeface="Times New Roman" pitchFamily="18" charset="0"/>
            </a:endParaRPr>
          </a:p>
          <a:p>
            <a:pPr algn="just"/>
            <a:r>
              <a:rPr lang="ru-RU" sz="2000" dirty="0">
                <a:latin typeface="Times New Roman" pitchFamily="18" charset="0"/>
                <a:cs typeface="Times New Roman" pitchFamily="18" charset="0"/>
              </a:rPr>
              <a:t>Согласно самой распространённой версии, выражение зародилось во времена, когда кухонная утварь и посуда на Руси изготавливались из дерева, одним из этапов изготовления деревянных ложек являлось как раз-таки битьё баклуш, которое заключалось в раскалывании деревянных поленьев, чурбанов на баклуши, а также их обтёсывание.</a:t>
            </a:r>
          </a:p>
        </p:txBody>
      </p:sp>
    </p:spTree>
    <p:extLst>
      <p:ext uri="{BB962C8B-B14F-4D97-AF65-F5344CB8AC3E}">
        <p14:creationId xmlns:p14="http://schemas.microsoft.com/office/powerpoint/2010/main" val="20429257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s://ds02.infourok.ru/uploads/ex/090d/000204dc-e77c22e5/2/img18.jpg"/>
          <p:cNvPicPr>
            <a:picLocks noChangeAspect="1" noChangeArrowheads="1"/>
          </p:cNvPicPr>
          <p:nvPr/>
        </p:nvPicPr>
        <p:blipFill rotWithShape="1">
          <a:blip r:embed="rId2">
            <a:extLst>
              <a:ext uri="{28A0092B-C50C-407E-A947-70E740481C1C}">
                <a14:useLocalDpi xmlns:a14="http://schemas.microsoft.com/office/drawing/2010/main" val="0"/>
              </a:ext>
            </a:extLst>
          </a:blip>
          <a:srcRect l="29707" t="25510" r="29307" b="9264"/>
          <a:stretch/>
        </p:blipFill>
        <p:spPr bwMode="auto">
          <a:xfrm>
            <a:off x="5148064" y="1287886"/>
            <a:ext cx="3747752" cy="4473251"/>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a:extLst/>
        </p:spPr>
      </p:pic>
      <p:sp>
        <p:nvSpPr>
          <p:cNvPr id="2" name="Прямоугольник 1"/>
          <p:cNvSpPr/>
          <p:nvPr/>
        </p:nvSpPr>
        <p:spPr>
          <a:xfrm>
            <a:off x="197582" y="404664"/>
            <a:ext cx="4752528" cy="5909310"/>
          </a:xfrm>
          <a:prstGeom prst="rect">
            <a:avLst/>
          </a:prstGeom>
        </p:spPr>
        <p:txBody>
          <a:bodyPr wrap="square">
            <a:spAutoFit/>
          </a:bodyPr>
          <a:lstStyle/>
          <a:p>
            <a:pPr algn="just"/>
            <a:r>
              <a:rPr lang="ru-RU" dirty="0">
                <a:solidFill>
                  <a:srgbClr val="000000"/>
                </a:solidFill>
                <a:latin typeface="Times New Roman" pitchFamily="18" charset="0"/>
                <a:cs typeface="Times New Roman" pitchFamily="18" charset="0"/>
              </a:rPr>
              <a:t>Значение фразеологизма </a:t>
            </a:r>
            <a:r>
              <a:rPr lang="ru-RU" b="1" dirty="0">
                <a:solidFill>
                  <a:srgbClr val="FF0000"/>
                </a:solidFill>
                <a:latin typeface="Times New Roman" pitchFamily="18" charset="0"/>
                <a:cs typeface="Times New Roman" pitchFamily="18" charset="0"/>
              </a:rPr>
              <a:t>«Где раки зимуют» </a:t>
            </a:r>
            <a:r>
              <a:rPr lang="ru-RU" dirty="0">
                <a:solidFill>
                  <a:srgbClr val="000000"/>
                </a:solidFill>
                <a:latin typeface="Times New Roman" pitchFamily="18" charset="0"/>
                <a:cs typeface="Times New Roman" pitchFamily="18" charset="0"/>
              </a:rPr>
              <a:t>берет свои истоки со времен крепостного права.</a:t>
            </a:r>
          </a:p>
          <a:p>
            <a:pPr algn="just"/>
            <a:endParaRPr lang="ru-RU" dirty="0" smtClean="0">
              <a:solidFill>
                <a:srgbClr val="000000"/>
              </a:solidFill>
              <a:latin typeface="Times New Roman" pitchFamily="18" charset="0"/>
              <a:cs typeface="Times New Roman" pitchFamily="18" charset="0"/>
            </a:endParaRPr>
          </a:p>
          <a:p>
            <a:pPr algn="just"/>
            <a:r>
              <a:rPr lang="ru-RU" dirty="0" smtClean="0">
                <a:solidFill>
                  <a:srgbClr val="000000"/>
                </a:solidFill>
                <a:latin typeface="Times New Roman" pitchFamily="18" charset="0"/>
                <a:cs typeface="Times New Roman" pitchFamily="18" charset="0"/>
              </a:rPr>
              <a:t>Оказывается </a:t>
            </a:r>
            <a:r>
              <a:rPr lang="ru-RU" dirty="0">
                <a:solidFill>
                  <a:srgbClr val="000000"/>
                </a:solidFill>
                <a:latin typeface="Times New Roman" pitchFamily="18" charset="0"/>
                <a:cs typeface="Times New Roman" pitchFamily="18" charset="0"/>
              </a:rPr>
              <a:t>помещики любили отведать свежих раков. И, если летом, это не представляло большого труда, а в жаркое время года, наоборот, приятно, то вот в зимой все обстояло совсем иначе.</a:t>
            </a:r>
          </a:p>
          <a:p>
            <a:pPr algn="just"/>
            <a:r>
              <a:rPr lang="ru-RU" dirty="0">
                <a:solidFill>
                  <a:srgbClr val="000000"/>
                </a:solidFill>
                <a:latin typeface="Times New Roman" pitchFamily="18" charset="0"/>
                <a:cs typeface="Times New Roman" pitchFamily="18" charset="0"/>
              </a:rPr>
              <a:t>На зиму раки прячутся под коряги или выкапывают норы в берегу водоемов или рек. В этих местах они и зимуют.</a:t>
            </a:r>
          </a:p>
          <a:p>
            <a:pPr algn="just"/>
            <a:r>
              <a:rPr lang="ru-RU" dirty="0">
                <a:solidFill>
                  <a:srgbClr val="000000"/>
                </a:solidFill>
                <a:latin typeface="Times New Roman" pitchFamily="18" charset="0"/>
                <a:cs typeface="Times New Roman" pitchFamily="18" charset="0"/>
              </a:rPr>
              <a:t>На ловлю раков зимой отправляли провинившихся крепостных крестьян. Ловля раков из ледяной воды, длительное нахождение в ней приводили к тому, что бедный крестьянин простужался, тяжело и долго болел.</a:t>
            </a:r>
          </a:p>
          <a:p>
            <a:pPr algn="just"/>
            <a:r>
              <a:rPr lang="ru-RU" dirty="0">
                <a:solidFill>
                  <a:srgbClr val="FF0000"/>
                </a:solidFill>
                <a:latin typeface="Times New Roman" pitchFamily="18" charset="0"/>
                <a:cs typeface="Times New Roman" pitchFamily="18" charset="0"/>
              </a:rPr>
              <a:t>С тех пор пошло выражение для тех, кого хотят жестоко наказать: «Я покажу тебе, где раки зимуют».</a:t>
            </a:r>
            <a:endParaRPr lang="ru-RU" b="0" i="0" dirty="0">
              <a:solidFill>
                <a:srgbClr val="FF0000"/>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336922610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842122" y="2636912"/>
            <a:ext cx="7640957" cy="2057372"/>
            <a:chOff x="611560" y="1700951"/>
            <a:chExt cx="7640957" cy="2057372"/>
          </a:xfrm>
        </p:grpSpPr>
        <p:pic>
          <p:nvPicPr>
            <p:cNvPr id="71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0567" t="19853" r="23004" b="44302"/>
            <a:stretch/>
          </p:blipFill>
          <p:spPr bwMode="auto">
            <a:xfrm>
              <a:off x="611560" y="1700951"/>
              <a:ext cx="5760640" cy="2057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67025" t="22142" r="18523" b="49733"/>
            <a:stretch/>
          </p:blipFill>
          <p:spPr bwMode="auto">
            <a:xfrm>
              <a:off x="6372200" y="1700951"/>
              <a:ext cx="1880317" cy="2057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717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592" y="404664"/>
            <a:ext cx="7583487" cy="1030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3869989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836710"/>
            <a:ext cx="7488832" cy="4524315"/>
          </a:xfrm>
          <a:prstGeom prst="rect">
            <a:avLst/>
          </a:prstGeom>
          <a:noFill/>
        </p:spPr>
        <p:txBody>
          <a:bodyPr wrap="square" rtlCol="0">
            <a:spAutoFit/>
          </a:bodyPr>
          <a:lstStyle/>
          <a:p>
            <a:pPr algn="just"/>
            <a:r>
              <a:rPr lang="ru-RU" sz="2400" dirty="0" smtClean="0">
                <a:latin typeface="Times New Roman" pitchFamily="18" charset="0"/>
                <a:cs typeface="Times New Roman" pitchFamily="18" charset="0"/>
              </a:rPr>
              <a:t>Однажды Петя проспал уроки в школе. </a:t>
            </a:r>
          </a:p>
          <a:p>
            <a:pPr algn="just"/>
            <a:r>
              <a:rPr lang="ru-RU" sz="2400" dirty="0">
                <a:latin typeface="Times New Roman" pitchFamily="18" charset="0"/>
                <a:cs typeface="Times New Roman" pitchFamily="18" charset="0"/>
              </a:rPr>
              <a:t>	</a:t>
            </a:r>
            <a:r>
              <a:rPr lang="ru-RU" sz="2400" dirty="0" smtClean="0">
                <a:latin typeface="Times New Roman" pitchFamily="18" charset="0"/>
                <a:cs typeface="Times New Roman" pitchFamily="18" charset="0"/>
              </a:rPr>
              <a:t>Он собрался очень быстро и сломя голову побежал в школу. </a:t>
            </a:r>
          </a:p>
          <a:p>
            <a:pPr algn="just"/>
            <a:r>
              <a:rPr lang="ru-RU" sz="2400" dirty="0">
                <a:latin typeface="Times New Roman" pitchFamily="18" charset="0"/>
                <a:cs typeface="Times New Roman" pitchFamily="18" charset="0"/>
              </a:rPr>
              <a:t>	</a:t>
            </a:r>
            <a:r>
              <a:rPr lang="ru-RU" sz="2400" dirty="0" smtClean="0">
                <a:latin typeface="Times New Roman" pitchFamily="18" charset="0"/>
                <a:cs typeface="Times New Roman" pitchFamily="18" charset="0"/>
              </a:rPr>
              <a:t>На уроке математики была контрольная работа. Весь урок Петя вместо примеров считал ворон. На уроке биологии он бил баклуши.  На уроке географии он наступил на те же грабли. Так прошёл школьный день, который начался с опоздания. </a:t>
            </a:r>
          </a:p>
          <a:p>
            <a:pPr algn="just"/>
            <a:r>
              <a:rPr lang="ru-RU" sz="2400" dirty="0" smtClean="0">
                <a:latin typeface="Times New Roman" pitchFamily="18" charset="0"/>
                <a:cs typeface="Times New Roman" pitchFamily="18" charset="0"/>
              </a:rPr>
              <a:t>	Вечером пришла с работы мама и сказала Пете, что папа покажет ему, где раки зимуют.</a:t>
            </a:r>
          </a:p>
          <a:p>
            <a:pPr algn="just"/>
            <a:endParaRPr lang="ru-RU" sz="2400" dirty="0">
              <a:latin typeface="Times New Roman" pitchFamily="18" charset="0"/>
              <a:cs typeface="Times New Roman" pitchFamily="18" charset="0"/>
            </a:endParaRPr>
          </a:p>
          <a:p>
            <a:pPr algn="just"/>
            <a:r>
              <a:rPr lang="ru-RU" sz="2400" dirty="0" smtClean="0">
                <a:latin typeface="Times New Roman" pitchFamily="18" charset="0"/>
                <a:cs typeface="Times New Roman" pitchFamily="18" charset="0"/>
              </a:rPr>
              <a:t>	Как прошёл у Пети день в школе?????</a:t>
            </a:r>
            <a:endParaRPr lang="ru-RU" sz="2400" dirty="0">
              <a:latin typeface="Times New Roman" pitchFamily="18" charset="0"/>
              <a:cs typeface="Times New Roman" pitchFamily="18" charset="0"/>
            </a:endParaRPr>
          </a:p>
        </p:txBody>
      </p:sp>
    </p:spTree>
    <p:extLst>
      <p:ext uri="{BB962C8B-B14F-4D97-AF65-F5344CB8AC3E}">
        <p14:creationId xmlns:p14="http://schemas.microsoft.com/office/powerpoint/2010/main" val="390150685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683568" y="1556792"/>
            <a:ext cx="7920880" cy="18002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400" b="1" dirty="0" smtClean="0">
                <a:solidFill>
                  <a:srgbClr val="FF0000"/>
                </a:solidFill>
                <a:latin typeface="Monotype Corsiva" pitchFamily="66" charset="0"/>
              </a:rPr>
              <a:t>4 этап «Творческий</a:t>
            </a:r>
            <a:r>
              <a:rPr lang="ru-RU" sz="4000" b="1" dirty="0" smtClean="0">
                <a:solidFill>
                  <a:srgbClr val="FF0000"/>
                </a:solidFill>
                <a:latin typeface="Monotype Corsiva" pitchFamily="66" charset="0"/>
              </a:rPr>
              <a:t>»</a:t>
            </a:r>
            <a:endParaRPr lang="ru-RU" sz="4000" b="1" dirty="0">
              <a:solidFill>
                <a:srgbClr val="FF0000"/>
              </a:solidFill>
              <a:latin typeface="Monotype Corsiva" pitchFamily="66" charset="0"/>
            </a:endParaRPr>
          </a:p>
        </p:txBody>
      </p:sp>
    </p:spTree>
    <p:extLst>
      <p:ext uri="{BB962C8B-B14F-4D97-AF65-F5344CB8AC3E}">
        <p14:creationId xmlns:p14="http://schemas.microsoft.com/office/powerpoint/2010/main" val="341181160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16577"/>
          <a:stretch/>
        </p:blipFill>
        <p:spPr bwMode="auto">
          <a:xfrm>
            <a:off x="139700" y="1326524"/>
            <a:ext cx="8864600" cy="5253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539552" y="188640"/>
            <a:ext cx="8064896" cy="1077218"/>
          </a:xfrm>
          <a:prstGeom prst="rect">
            <a:avLst/>
          </a:prstGeom>
        </p:spPr>
        <p:txBody>
          <a:bodyPr wrap="square">
            <a:spAutoFit/>
          </a:bodyPr>
          <a:lstStyle/>
          <a:p>
            <a:pPr lvl="0" algn="ctr"/>
            <a:r>
              <a:rPr lang="ru-RU" sz="3200" b="1" dirty="0">
                <a:solidFill>
                  <a:srgbClr val="C0504D"/>
                </a:solidFill>
                <a:latin typeface="Times New Roman" pitchFamily="18" charset="0"/>
                <a:cs typeface="Times New Roman" pitchFamily="18" charset="0"/>
              </a:rPr>
              <a:t>Нужно знать как дважды два </a:t>
            </a:r>
            <a:r>
              <a:rPr lang="ru-RU" sz="3200" b="1" dirty="0" smtClean="0">
                <a:solidFill>
                  <a:srgbClr val="C0504D"/>
                </a:solidFill>
                <a:latin typeface="Times New Roman" pitchFamily="18" charset="0"/>
                <a:cs typeface="Times New Roman" pitchFamily="18" charset="0"/>
              </a:rPr>
              <a:t>                  Все </a:t>
            </a:r>
            <a:r>
              <a:rPr lang="ru-RU" sz="3200" b="1" dirty="0">
                <a:solidFill>
                  <a:srgbClr val="C0504D"/>
                </a:solidFill>
                <a:latin typeface="Times New Roman" pitchFamily="18" charset="0"/>
                <a:cs typeface="Times New Roman" pitchFamily="18" charset="0"/>
              </a:rPr>
              <a:t>словарные слова!</a:t>
            </a:r>
            <a:endParaRPr lang="ru-RU" sz="3200" b="1" dirty="0">
              <a:solidFill>
                <a:srgbClr val="C0504D"/>
              </a:solidFill>
              <a:latin typeface="Times New Roman" pitchFamily="18" charset="0"/>
              <a:cs typeface="Times New Roman" pitchFamily="18" charset="0"/>
            </a:endParaRPr>
          </a:p>
        </p:txBody>
      </p:sp>
    </p:spTree>
    <p:extLst>
      <p:ext uri="{BB962C8B-B14F-4D97-AF65-F5344CB8AC3E}">
        <p14:creationId xmlns:p14="http://schemas.microsoft.com/office/powerpoint/2010/main" val="140259216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18058"/>
          </a:xfrm>
        </p:spPr>
        <p:txBody>
          <a:bodyPr>
            <a:normAutofit fontScale="90000"/>
          </a:bodyPr>
          <a:lstStyle/>
          <a:p>
            <a:r>
              <a:rPr lang="ru-RU" dirty="0" smtClean="0"/>
              <a:t>Источники:</a:t>
            </a:r>
            <a:endParaRPr lang="ru-RU" dirty="0"/>
          </a:p>
        </p:txBody>
      </p:sp>
      <p:sp>
        <p:nvSpPr>
          <p:cNvPr id="3" name="Объект 2"/>
          <p:cNvSpPr>
            <a:spLocks noGrp="1"/>
          </p:cNvSpPr>
          <p:nvPr>
            <p:ph idx="1"/>
          </p:nvPr>
        </p:nvSpPr>
        <p:spPr>
          <a:xfrm>
            <a:off x="395536" y="908720"/>
            <a:ext cx="8229600" cy="4525963"/>
          </a:xfrm>
        </p:spPr>
        <p:txBody>
          <a:bodyPr>
            <a:normAutofit fontScale="47500" lnSpcReduction="20000"/>
          </a:bodyPr>
          <a:lstStyle/>
          <a:p>
            <a:r>
              <a:rPr lang="en-US" dirty="0">
                <a:hlinkClick r:id="rId2"/>
              </a:rPr>
              <a:t>https://</a:t>
            </a:r>
            <a:r>
              <a:rPr lang="en-US" dirty="0" smtClean="0">
                <a:hlinkClick r:id="rId2"/>
              </a:rPr>
              <a:t>avatars.mds.yandex.net/get-pdb/1809111/827c17a3-2eff-42cb-8198-a7bd628acc58/optimize</a:t>
            </a:r>
            <a:endParaRPr lang="ru-RU" dirty="0" smtClean="0"/>
          </a:p>
          <a:p>
            <a:r>
              <a:rPr lang="en-US" dirty="0">
                <a:hlinkClick r:id="rId3"/>
              </a:rPr>
              <a:t>https://</a:t>
            </a:r>
            <a:r>
              <a:rPr lang="en-US" dirty="0" smtClean="0">
                <a:hlinkClick r:id="rId3"/>
              </a:rPr>
              <a:t>s13.stc.all.kpcdn.net/share/i/12/10500956/big.jpg</a:t>
            </a:r>
            <a:endParaRPr lang="ru-RU" dirty="0" smtClean="0"/>
          </a:p>
          <a:p>
            <a:r>
              <a:rPr lang="en-US" dirty="0">
                <a:hlinkClick r:id="rId4"/>
              </a:rPr>
              <a:t>http://</a:t>
            </a:r>
            <a:r>
              <a:rPr lang="en-US" dirty="0" smtClean="0">
                <a:hlinkClick r:id="rId4"/>
              </a:rPr>
              <a:t>metodsovet.su/logo.gif</a:t>
            </a:r>
            <a:endParaRPr lang="ru-RU" dirty="0" smtClean="0"/>
          </a:p>
          <a:p>
            <a:r>
              <a:rPr lang="en-US" dirty="0">
                <a:hlinkClick r:id="rId5"/>
              </a:rPr>
              <a:t>https://</a:t>
            </a:r>
            <a:r>
              <a:rPr lang="en-US" dirty="0" smtClean="0">
                <a:hlinkClick r:id="rId5"/>
              </a:rPr>
              <a:t>avatars.mds.yandex.net/get-zen_doc/1904927/pub_5d8e6301bd639600b14c97b3_5d8e657374f1bc00ae3a9e25/scale_1200</a:t>
            </a:r>
            <a:endParaRPr lang="ru-RU" dirty="0" smtClean="0"/>
          </a:p>
          <a:p>
            <a:r>
              <a:rPr lang="en-US" dirty="0">
                <a:hlinkClick r:id="rId6"/>
              </a:rPr>
              <a:t>https://</a:t>
            </a:r>
            <a:r>
              <a:rPr lang="en-US" dirty="0" smtClean="0">
                <a:hlinkClick r:id="rId6"/>
              </a:rPr>
              <a:t>7gy.ru/images/russkii/sl-slova/06.jpg</a:t>
            </a:r>
            <a:endParaRPr lang="ru-RU" dirty="0" smtClean="0"/>
          </a:p>
          <a:p>
            <a:r>
              <a:rPr lang="en-US" dirty="0">
                <a:hlinkClick r:id="rId7"/>
              </a:rPr>
              <a:t>https://</a:t>
            </a:r>
            <a:r>
              <a:rPr lang="en-US" dirty="0" smtClean="0">
                <a:hlinkClick r:id="rId7"/>
              </a:rPr>
              <a:t>egemen.kz/media/2019/06/27/26646108.jpg</a:t>
            </a:r>
            <a:endParaRPr lang="ru-RU" dirty="0" smtClean="0"/>
          </a:p>
          <a:p>
            <a:r>
              <a:rPr lang="en-US" dirty="0">
                <a:hlinkClick r:id="rId8"/>
              </a:rPr>
              <a:t>https://</a:t>
            </a:r>
            <a:r>
              <a:rPr lang="en-US" dirty="0" smtClean="0">
                <a:hlinkClick r:id="rId8"/>
              </a:rPr>
              <a:t>avatars.mds.yandex.net/get-zen_doc/229614/pub_5d8e6301bd639600b14c97b3_5d8e65b843863f00b50dda96/scale_1200</a:t>
            </a:r>
            <a:endParaRPr lang="ru-RU" dirty="0" smtClean="0"/>
          </a:p>
          <a:p>
            <a:r>
              <a:rPr lang="en-US" dirty="0">
                <a:hlinkClick r:id="rId9"/>
              </a:rPr>
              <a:t>http://</a:t>
            </a:r>
            <a:r>
              <a:rPr lang="en-US" dirty="0" smtClean="0">
                <a:hlinkClick r:id="rId9"/>
              </a:rPr>
              <a:t>900igr.net/datas/russkij-jazyk/Znachenie-frazeologizmov/0019-019-Spustja-rukava.jpg</a:t>
            </a:r>
            <a:endParaRPr lang="ru-RU" dirty="0" smtClean="0"/>
          </a:p>
          <a:p>
            <a:r>
              <a:rPr lang="en-US" dirty="0">
                <a:hlinkClick r:id="rId10"/>
              </a:rPr>
              <a:t>https://</a:t>
            </a:r>
            <a:r>
              <a:rPr lang="en-US" dirty="0" smtClean="0">
                <a:hlinkClick r:id="rId10"/>
              </a:rPr>
              <a:t>s.fishki.net/upload/users/2016/07/05/67971/035b3b61c073552c7e74772875424ce4.jpg</a:t>
            </a:r>
            <a:endParaRPr lang="ru-RU" dirty="0" smtClean="0"/>
          </a:p>
          <a:p>
            <a:r>
              <a:rPr lang="en-US" dirty="0">
                <a:hlinkClick r:id="rId11"/>
              </a:rPr>
              <a:t>https://</a:t>
            </a:r>
            <a:r>
              <a:rPr lang="en-US" dirty="0" smtClean="0">
                <a:hlinkClick r:id="rId11"/>
              </a:rPr>
              <a:t>img2.freepng.ru/20180207/ypq/kisspng-common-raven-cartoon-owasp-cute-cartoon-raven-5a7af025eb4107.2020910815180063099636.jpg</a:t>
            </a:r>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a:p>
        </p:txBody>
      </p:sp>
    </p:spTree>
    <p:extLst>
      <p:ext uri="{BB962C8B-B14F-4D97-AF65-F5344CB8AC3E}">
        <p14:creationId xmlns:p14="http://schemas.microsoft.com/office/powerpoint/2010/main" val="28092654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683568" y="1556792"/>
            <a:ext cx="7920880" cy="18002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400" b="1" dirty="0" smtClean="0">
                <a:solidFill>
                  <a:srgbClr val="FF0000"/>
                </a:solidFill>
                <a:latin typeface="Monotype Corsiva" pitchFamily="66" charset="0"/>
              </a:rPr>
              <a:t>1 этап «Исторический</a:t>
            </a:r>
            <a:r>
              <a:rPr lang="ru-RU" sz="4000" b="1" dirty="0" smtClean="0">
                <a:solidFill>
                  <a:srgbClr val="FF0000"/>
                </a:solidFill>
                <a:latin typeface="Monotype Corsiva" pitchFamily="66" charset="0"/>
              </a:rPr>
              <a:t>»</a:t>
            </a:r>
            <a:endParaRPr lang="ru-RU" sz="4000" b="1" dirty="0">
              <a:solidFill>
                <a:srgbClr val="FF0000"/>
              </a:solidFill>
              <a:latin typeface="Monotype Corsiva" pitchFamily="66" charset="0"/>
            </a:endParaRPr>
          </a:p>
        </p:txBody>
      </p:sp>
      <p:pic>
        <p:nvPicPr>
          <p:cNvPr id="3078" name="Picture 6" descr="https://egemen.kz/media/2019/06/27/26646108.jp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47864" y="3573016"/>
            <a:ext cx="3336519" cy="28503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73282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Pillayar Nonbu Dallas"/>
          <p:cNvPicPr>
            <a:picLocks noChangeAspect="1" noChangeArrowheads="1"/>
          </p:cNvPicPr>
          <p:nvPr/>
        </p:nvPicPr>
        <p:blipFill rotWithShape="1">
          <a:blip r:embed="rId2">
            <a:extLst>
              <a:ext uri="{28A0092B-C50C-407E-A947-70E740481C1C}">
                <a14:useLocalDpi xmlns:a14="http://schemas.microsoft.com/office/drawing/2010/main" val="0"/>
              </a:ext>
            </a:extLst>
          </a:blip>
          <a:srcRect b="7831"/>
          <a:stretch/>
        </p:blipFill>
        <p:spPr bwMode="auto">
          <a:xfrm>
            <a:off x="20395" y="0"/>
            <a:ext cx="4695622"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s13.stc.all.kpcdn.net/share/i/12/10500956/bi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3067" y="116632"/>
            <a:ext cx="3384376" cy="4343283"/>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899592" y="548680"/>
            <a:ext cx="2664296" cy="4154984"/>
          </a:xfrm>
          <a:prstGeom prst="rect">
            <a:avLst/>
          </a:prstGeom>
          <a:noFill/>
        </p:spPr>
        <p:txBody>
          <a:bodyPr wrap="square" rtlCol="0">
            <a:spAutoFit/>
          </a:bodyPr>
          <a:lstStyle/>
          <a:p>
            <a:pPr algn="ctr"/>
            <a:r>
              <a:rPr lang="ru-RU" sz="2400" b="1" dirty="0">
                <a:solidFill>
                  <a:srgbClr val="444444"/>
                </a:solidFill>
                <a:latin typeface="Monotype Corsiva" pitchFamily="66" charset="0"/>
              </a:rPr>
              <a:t>Берегите наш язык, наш прекрасный русский язык, — это клад, это достояние, переданное нам нашими предшественниками! Обращайтесь почтительно с этим могущественным орудием.</a:t>
            </a:r>
          </a:p>
        </p:txBody>
      </p:sp>
      <p:sp>
        <p:nvSpPr>
          <p:cNvPr id="6" name="TextBox 5"/>
          <p:cNvSpPr txBox="1"/>
          <p:nvPr/>
        </p:nvSpPr>
        <p:spPr>
          <a:xfrm>
            <a:off x="4572000" y="4459915"/>
            <a:ext cx="4233727" cy="1938992"/>
          </a:xfrm>
          <a:prstGeom prst="rect">
            <a:avLst/>
          </a:prstGeom>
          <a:noFill/>
        </p:spPr>
        <p:txBody>
          <a:bodyPr wrap="square" rtlCol="0">
            <a:spAutoFit/>
          </a:bodyPr>
          <a:lstStyle/>
          <a:p>
            <a:pPr algn="ctr"/>
            <a:r>
              <a:rPr lang="ru-RU" sz="2000" b="1" dirty="0" smtClean="0">
                <a:latin typeface="Monotype Corsiva" pitchFamily="66" charset="0"/>
              </a:rPr>
              <a:t>Иван Сергеевич Тургенев  - </a:t>
            </a:r>
          </a:p>
          <a:p>
            <a:pPr algn="ctr"/>
            <a:r>
              <a:rPr lang="ru-RU" sz="2000" b="1" dirty="0" smtClean="0">
                <a:latin typeface="Monotype Corsiva" pitchFamily="66" charset="0"/>
              </a:rPr>
              <a:t>русский </a:t>
            </a:r>
            <a:r>
              <a:rPr lang="ru-RU" sz="2000" b="1" dirty="0">
                <a:latin typeface="Monotype Corsiva" pitchFamily="66" charset="0"/>
              </a:rPr>
              <a:t>писатель-реалист, поэт, публицист, драматург, переводчик. Один из классиков русской литературы, внёсших наиболее значительный вклад в её развитие во второй половине XIX века</a:t>
            </a:r>
          </a:p>
        </p:txBody>
      </p:sp>
    </p:spTree>
    <p:extLst>
      <p:ext uri="{BB962C8B-B14F-4D97-AF65-F5344CB8AC3E}">
        <p14:creationId xmlns:p14="http://schemas.microsoft.com/office/powerpoint/2010/main" val="37269871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Pillayar Nonbu Dallas"/>
          <p:cNvPicPr>
            <a:picLocks noChangeAspect="1" noChangeArrowheads="1"/>
          </p:cNvPicPr>
          <p:nvPr/>
        </p:nvPicPr>
        <p:blipFill rotWithShape="1">
          <a:blip r:embed="rId2">
            <a:extLst>
              <a:ext uri="{28A0092B-C50C-407E-A947-70E740481C1C}">
                <a14:useLocalDpi xmlns:a14="http://schemas.microsoft.com/office/drawing/2010/main" val="0"/>
              </a:ext>
            </a:extLst>
          </a:blip>
          <a:srcRect b="7831"/>
          <a:stretch/>
        </p:blipFill>
        <p:spPr bwMode="auto">
          <a:xfrm>
            <a:off x="1331640" y="548680"/>
            <a:ext cx="6336704" cy="556722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771800" y="1340768"/>
            <a:ext cx="3420380" cy="2677656"/>
          </a:xfrm>
          <a:prstGeom prst="rect">
            <a:avLst/>
          </a:prstGeom>
          <a:noFill/>
        </p:spPr>
        <p:txBody>
          <a:bodyPr wrap="square" rtlCol="0">
            <a:spAutoFit/>
          </a:bodyPr>
          <a:lstStyle/>
          <a:p>
            <a:pPr algn="ctr"/>
            <a:r>
              <a:rPr lang="ru-RU" sz="2400" b="1" dirty="0">
                <a:latin typeface="Monotype Corsiva" pitchFamily="66" charset="0"/>
              </a:rPr>
              <a:t>Берегите чистоту языка как святыню! Никогда не употребляйте иностранных слов. Русский язык так богат и гибок, что нам нечего брать у тех, кто беднее нас.</a:t>
            </a:r>
          </a:p>
        </p:txBody>
      </p:sp>
      <p:sp>
        <p:nvSpPr>
          <p:cNvPr id="2" name="Прямоугольник 1"/>
          <p:cNvSpPr/>
          <p:nvPr/>
        </p:nvSpPr>
        <p:spPr>
          <a:xfrm>
            <a:off x="4644008" y="6166244"/>
            <a:ext cx="3701654" cy="523220"/>
          </a:xfrm>
          <a:prstGeom prst="rect">
            <a:avLst/>
          </a:prstGeom>
        </p:spPr>
        <p:txBody>
          <a:bodyPr wrap="none">
            <a:spAutoFit/>
          </a:bodyPr>
          <a:lstStyle/>
          <a:p>
            <a:r>
              <a:rPr lang="ru-RU" sz="2800" b="1" dirty="0">
                <a:latin typeface="Monotype Corsiva" pitchFamily="66" charset="0"/>
              </a:rPr>
              <a:t>Иван Сергеевич Тургенев </a:t>
            </a:r>
            <a:endParaRPr lang="ru-RU" sz="2800" dirty="0"/>
          </a:p>
        </p:txBody>
      </p:sp>
    </p:spTree>
    <p:extLst>
      <p:ext uri="{BB962C8B-B14F-4D97-AF65-F5344CB8AC3E}">
        <p14:creationId xmlns:p14="http://schemas.microsoft.com/office/powerpoint/2010/main" val="2660129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683568" y="1556792"/>
            <a:ext cx="7920880" cy="18002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400" b="1" dirty="0">
                <a:solidFill>
                  <a:srgbClr val="FF0000"/>
                </a:solidFill>
                <a:latin typeface="Monotype Corsiva" pitchFamily="66" charset="0"/>
              </a:rPr>
              <a:t>2</a:t>
            </a:r>
            <a:r>
              <a:rPr lang="ru-RU" sz="4400" b="1" dirty="0" smtClean="0">
                <a:solidFill>
                  <a:srgbClr val="FF0000"/>
                </a:solidFill>
                <a:latin typeface="Monotype Corsiva" pitchFamily="66" charset="0"/>
              </a:rPr>
              <a:t> этап «Словарный</a:t>
            </a:r>
            <a:r>
              <a:rPr lang="ru-RU" sz="4000" b="1" dirty="0" smtClean="0">
                <a:solidFill>
                  <a:srgbClr val="FF0000"/>
                </a:solidFill>
                <a:latin typeface="Monotype Corsiva" pitchFamily="66" charset="0"/>
              </a:rPr>
              <a:t>»</a:t>
            </a:r>
            <a:endParaRPr lang="ru-RU" sz="4000" b="1" dirty="0">
              <a:solidFill>
                <a:srgbClr val="FF0000"/>
              </a:solidFill>
              <a:latin typeface="Monotype Corsiva" pitchFamily="66" charset="0"/>
            </a:endParaRPr>
          </a:p>
        </p:txBody>
      </p:sp>
      <p:sp>
        <p:nvSpPr>
          <p:cNvPr id="3" name="TextBox 2"/>
          <p:cNvSpPr txBox="1"/>
          <p:nvPr/>
        </p:nvSpPr>
        <p:spPr>
          <a:xfrm>
            <a:off x="1835696" y="3806207"/>
            <a:ext cx="5904656" cy="1077218"/>
          </a:xfrm>
          <a:prstGeom prst="rect">
            <a:avLst/>
          </a:prstGeom>
          <a:noFill/>
        </p:spPr>
        <p:txBody>
          <a:bodyPr wrap="square" rtlCol="0">
            <a:spAutoFit/>
          </a:bodyPr>
          <a:lstStyle/>
          <a:p>
            <a:pPr algn="ctr"/>
            <a:r>
              <a:rPr lang="ru-RU" sz="3200" b="1" dirty="0" smtClean="0">
                <a:solidFill>
                  <a:schemeClr val="accent2"/>
                </a:solidFill>
                <a:latin typeface="Times New Roman" pitchFamily="18" charset="0"/>
                <a:cs typeface="Times New Roman" pitchFamily="18" charset="0"/>
              </a:rPr>
              <a:t>Нужно знать как дважды два Все словарные слова</a:t>
            </a:r>
            <a:r>
              <a:rPr lang="ru-RU" sz="3200" b="1" dirty="0" smtClean="0">
                <a:solidFill>
                  <a:schemeClr val="accent2"/>
                </a:solidFill>
                <a:latin typeface="Times New Roman" pitchFamily="18" charset="0"/>
                <a:cs typeface="Times New Roman" pitchFamily="18" charset="0"/>
              </a:rPr>
              <a:t>!</a:t>
            </a:r>
            <a:endParaRPr lang="ru-RU" sz="3200" b="1" dirty="0">
              <a:solidFill>
                <a:schemeClr val="accent2"/>
              </a:solidFill>
              <a:latin typeface="Times New Roman" pitchFamily="18" charset="0"/>
              <a:cs typeface="Times New Roman" pitchFamily="18" charset="0"/>
            </a:endParaRPr>
          </a:p>
        </p:txBody>
      </p:sp>
      <p:pic>
        <p:nvPicPr>
          <p:cNvPr id="2050" name="Picture 2" descr="https://avatars.mds.yandex.net/get-zen_doc/1904927/pub_5d8e6301bd639600b14c97b3_5d8e657374f1bc00ae3a9e25/scale_1200"/>
          <p:cNvPicPr>
            <a:picLocks noChangeAspect="1" noChangeArrowheads="1"/>
          </p:cNvPicPr>
          <p:nvPr/>
        </p:nvPicPr>
        <p:blipFill rotWithShape="1">
          <a:blip r:embed="rId2">
            <a:extLst>
              <a:ext uri="{28A0092B-C50C-407E-A947-70E740481C1C}">
                <a14:useLocalDpi xmlns:a14="http://schemas.microsoft.com/office/drawing/2010/main" val="0"/>
              </a:ext>
            </a:extLst>
          </a:blip>
          <a:srcRect l="4098" t="7868" r="50000" b="60094"/>
          <a:stretch/>
        </p:blipFill>
        <p:spPr bwMode="auto">
          <a:xfrm rot="20681016">
            <a:off x="193247" y="559284"/>
            <a:ext cx="2434365" cy="128847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052" name="Picture 4" descr="https://avatars.mds.yandex.net/get-zen_doc/1904927/pub_5d8e6301bd639600b14c97b3_5d8e657374f1bc00ae3a9e25/scale_1200"/>
          <p:cNvPicPr>
            <a:picLocks noChangeAspect="1" noChangeArrowheads="1"/>
          </p:cNvPicPr>
          <p:nvPr/>
        </p:nvPicPr>
        <p:blipFill rotWithShape="1">
          <a:blip r:embed="rId2">
            <a:extLst>
              <a:ext uri="{28A0092B-C50C-407E-A947-70E740481C1C}">
                <a14:useLocalDpi xmlns:a14="http://schemas.microsoft.com/office/drawing/2010/main" val="0"/>
              </a:ext>
            </a:extLst>
          </a:blip>
          <a:srcRect l="54912" t="57689" r="5422" b="5570"/>
          <a:stretch/>
        </p:blipFill>
        <p:spPr bwMode="auto">
          <a:xfrm rot="1352496">
            <a:off x="6675418" y="4875553"/>
            <a:ext cx="2015334" cy="141553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054" name="Picture 6" descr="https://avatars.mds.yandex.net/get-zen_doc/1904927/pub_5d8e6301bd639600b14c97b3_5d8e657374f1bc00ae3a9e25/scale_1200"/>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59701" r="54085" b="13774"/>
          <a:stretch/>
        </p:blipFill>
        <p:spPr bwMode="auto">
          <a:xfrm rot="980341">
            <a:off x="6696640" y="725539"/>
            <a:ext cx="2182121" cy="95596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056" name="Picture 8" descr="https://avatars.mds.yandex.net/get-zen_doc/1904927/pub_5d8e6301bd639600b14c97b3_5d8e657374f1bc00ae3a9e25/scale_1200"/>
          <p:cNvPicPr>
            <a:picLocks noChangeAspect="1" noChangeArrowheads="1"/>
          </p:cNvPicPr>
          <p:nvPr/>
        </p:nvPicPr>
        <p:blipFill rotWithShape="1">
          <a:blip r:embed="rId2">
            <a:extLst>
              <a:ext uri="{28A0092B-C50C-407E-A947-70E740481C1C}">
                <a14:useLocalDpi xmlns:a14="http://schemas.microsoft.com/office/drawing/2010/main" val="0"/>
              </a:ext>
            </a:extLst>
          </a:blip>
          <a:srcRect l="55989" t="11319" r="1372" b="65267"/>
          <a:stretch/>
        </p:blipFill>
        <p:spPr bwMode="auto">
          <a:xfrm rot="20078749">
            <a:off x="437556" y="5256366"/>
            <a:ext cx="2225747" cy="92685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058" name="Picture 10" descr="https://7gy.ru/images/russkii/sl-slova/06.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0033" r="53509" b="55245"/>
          <a:stretch/>
        </p:blipFill>
        <p:spPr bwMode="auto">
          <a:xfrm>
            <a:off x="3733709" y="5301208"/>
            <a:ext cx="2108629" cy="118426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124917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p:cNvSpPr/>
          <p:nvPr/>
        </p:nvSpPr>
        <p:spPr>
          <a:xfrm>
            <a:off x="755576" y="332656"/>
            <a:ext cx="7560840" cy="936104"/>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chemeClr val="tx2"/>
                </a:solidFill>
                <a:latin typeface="Monotype Corsiva" pitchFamily="66" charset="0"/>
              </a:rPr>
              <a:t>Слова, которые</a:t>
            </a:r>
            <a:r>
              <a:rPr lang="ru-RU" sz="3600" b="1" dirty="0" smtClean="0">
                <a:solidFill>
                  <a:srgbClr val="FF0000"/>
                </a:solidFill>
                <a:latin typeface="Monotype Corsiva" pitchFamily="66" charset="0"/>
              </a:rPr>
              <a:t> кар</a:t>
            </a:r>
            <a:r>
              <a:rPr lang="ru-RU" sz="3600" b="1" dirty="0" smtClean="0">
                <a:solidFill>
                  <a:schemeClr val="tx2"/>
                </a:solidFill>
                <a:latin typeface="Monotype Corsiva" pitchFamily="66" charset="0"/>
              </a:rPr>
              <a:t>кают</a:t>
            </a:r>
            <a:endParaRPr lang="ru-RU" sz="3600" b="1" dirty="0">
              <a:solidFill>
                <a:schemeClr val="tx2"/>
              </a:solidFill>
              <a:latin typeface="Monotype Corsiva" pitchFamily="66" charset="0"/>
            </a:endParaRPr>
          </a:p>
        </p:txBody>
      </p:sp>
      <p:sp>
        <p:nvSpPr>
          <p:cNvPr id="4" name="TextBox 3"/>
          <p:cNvSpPr txBox="1"/>
          <p:nvPr/>
        </p:nvSpPr>
        <p:spPr>
          <a:xfrm>
            <a:off x="455649" y="1788305"/>
            <a:ext cx="2304256" cy="3970318"/>
          </a:xfrm>
          <a:prstGeom prst="rect">
            <a:avLst/>
          </a:prstGeom>
          <a:noFill/>
        </p:spPr>
        <p:txBody>
          <a:bodyPr wrap="square" rtlCol="0">
            <a:spAutoFit/>
          </a:bodyPr>
          <a:lstStyle/>
          <a:p>
            <a:r>
              <a:rPr lang="ru-RU" sz="2800" dirty="0" smtClean="0">
                <a:solidFill>
                  <a:srgbClr val="FF0000"/>
                </a:solidFill>
                <a:latin typeface="Times New Roman" pitchFamily="18" charset="0"/>
                <a:cs typeface="Times New Roman" pitchFamily="18" charset="0"/>
              </a:rPr>
              <a:t>Кар</a:t>
            </a:r>
            <a:r>
              <a:rPr lang="ru-RU" sz="2800" dirty="0" smtClean="0">
                <a:latin typeface="Times New Roman" pitchFamily="18" charset="0"/>
                <a:cs typeface="Times New Roman" pitchFamily="18" charset="0"/>
              </a:rPr>
              <a:t>тофель</a:t>
            </a:r>
          </a:p>
          <a:p>
            <a:r>
              <a:rPr lang="ru-RU" sz="2800" dirty="0" smtClean="0">
                <a:solidFill>
                  <a:srgbClr val="FF0000"/>
                </a:solidFill>
                <a:latin typeface="Times New Roman" pitchFamily="18" charset="0"/>
                <a:cs typeface="Times New Roman" pitchFamily="18" charset="0"/>
              </a:rPr>
              <a:t>Кар</a:t>
            </a:r>
            <a:r>
              <a:rPr lang="ru-RU" sz="2800" dirty="0" smtClean="0">
                <a:latin typeface="Times New Roman" pitchFamily="18" charset="0"/>
                <a:cs typeface="Times New Roman" pitchFamily="18" charset="0"/>
              </a:rPr>
              <a:t>андаш</a:t>
            </a:r>
          </a:p>
          <a:p>
            <a:r>
              <a:rPr lang="ru-RU" sz="2800" dirty="0" smtClean="0">
                <a:solidFill>
                  <a:srgbClr val="FF0000"/>
                </a:solidFill>
                <a:latin typeface="Times New Roman" pitchFamily="18" charset="0"/>
                <a:cs typeface="Times New Roman" pitchFamily="18" charset="0"/>
              </a:rPr>
              <a:t>Кар</a:t>
            </a:r>
            <a:r>
              <a:rPr lang="ru-RU" sz="2800" dirty="0" smtClean="0">
                <a:latin typeface="Times New Roman" pitchFamily="18" charset="0"/>
                <a:cs typeface="Times New Roman" pitchFamily="18" charset="0"/>
              </a:rPr>
              <a:t>тина</a:t>
            </a:r>
          </a:p>
          <a:p>
            <a:r>
              <a:rPr lang="ru-RU" sz="2800" dirty="0" smtClean="0">
                <a:solidFill>
                  <a:srgbClr val="FF0000"/>
                </a:solidFill>
                <a:latin typeface="Times New Roman" pitchFamily="18" charset="0"/>
                <a:cs typeface="Times New Roman" pitchFamily="18" charset="0"/>
              </a:rPr>
              <a:t>Кар</a:t>
            </a:r>
            <a:r>
              <a:rPr lang="ru-RU" sz="2800" dirty="0" smtClean="0">
                <a:latin typeface="Times New Roman" pitchFamily="18" charset="0"/>
                <a:cs typeface="Times New Roman" pitchFamily="18" charset="0"/>
              </a:rPr>
              <a:t>авай</a:t>
            </a:r>
          </a:p>
          <a:p>
            <a:r>
              <a:rPr lang="ru-RU" sz="2800" dirty="0" smtClean="0">
                <a:solidFill>
                  <a:srgbClr val="FF0000"/>
                </a:solidFill>
                <a:latin typeface="Times New Roman" pitchFamily="18" charset="0"/>
                <a:cs typeface="Times New Roman" pitchFamily="18" charset="0"/>
              </a:rPr>
              <a:t>Кар</a:t>
            </a:r>
            <a:r>
              <a:rPr lang="ru-RU" sz="2800" dirty="0" smtClean="0">
                <a:latin typeface="Times New Roman" pitchFamily="18" charset="0"/>
                <a:cs typeface="Times New Roman" pitchFamily="18" charset="0"/>
              </a:rPr>
              <a:t>ман</a:t>
            </a:r>
          </a:p>
          <a:p>
            <a:r>
              <a:rPr lang="ru-RU" sz="2800" dirty="0" smtClean="0">
                <a:solidFill>
                  <a:srgbClr val="FF0000"/>
                </a:solidFill>
                <a:latin typeface="Times New Roman" pitchFamily="18" charset="0"/>
                <a:cs typeface="Times New Roman" pitchFamily="18" charset="0"/>
              </a:rPr>
              <a:t>Кар</a:t>
            </a:r>
            <a:r>
              <a:rPr lang="ru-RU" sz="2800" dirty="0" smtClean="0">
                <a:latin typeface="Times New Roman" pitchFamily="18" charset="0"/>
                <a:cs typeface="Times New Roman" pitchFamily="18" charset="0"/>
              </a:rPr>
              <a:t>ета</a:t>
            </a:r>
          </a:p>
          <a:p>
            <a:r>
              <a:rPr lang="ru-RU" sz="2800" dirty="0" smtClean="0">
                <a:solidFill>
                  <a:srgbClr val="FF0000"/>
                </a:solidFill>
                <a:latin typeface="Times New Roman" pitchFamily="18" charset="0"/>
                <a:cs typeface="Times New Roman" pitchFamily="18" charset="0"/>
              </a:rPr>
              <a:t>Кар</a:t>
            </a:r>
            <a:r>
              <a:rPr lang="ru-RU" sz="2800" dirty="0" smtClean="0">
                <a:latin typeface="Times New Roman" pitchFamily="18" charset="0"/>
                <a:cs typeface="Times New Roman" pitchFamily="18" charset="0"/>
              </a:rPr>
              <a:t>тон</a:t>
            </a:r>
          </a:p>
          <a:p>
            <a:r>
              <a:rPr lang="ru-RU" sz="2800" dirty="0" smtClean="0">
                <a:solidFill>
                  <a:srgbClr val="FF0000"/>
                </a:solidFill>
                <a:latin typeface="Times New Roman" pitchFamily="18" charset="0"/>
                <a:cs typeface="Times New Roman" pitchFamily="18" charset="0"/>
              </a:rPr>
              <a:t>Кар</a:t>
            </a:r>
            <a:r>
              <a:rPr lang="ru-RU" sz="2800" dirty="0" smtClean="0">
                <a:latin typeface="Times New Roman" pitchFamily="18" charset="0"/>
                <a:cs typeface="Times New Roman" pitchFamily="18" charset="0"/>
              </a:rPr>
              <a:t>аван</a:t>
            </a:r>
          </a:p>
          <a:p>
            <a:r>
              <a:rPr lang="ru-RU" sz="2800" dirty="0" smtClean="0">
                <a:solidFill>
                  <a:srgbClr val="FF0000"/>
                </a:solidFill>
                <a:latin typeface="Times New Roman" pitchFamily="18" charset="0"/>
                <a:cs typeface="Times New Roman" pitchFamily="18" charset="0"/>
              </a:rPr>
              <a:t>Кар</a:t>
            </a:r>
            <a:r>
              <a:rPr lang="ru-RU" sz="2800" dirty="0" smtClean="0">
                <a:latin typeface="Times New Roman" pitchFamily="18" charset="0"/>
                <a:cs typeface="Times New Roman" pitchFamily="18" charset="0"/>
              </a:rPr>
              <a:t>навал </a:t>
            </a:r>
          </a:p>
        </p:txBody>
      </p:sp>
      <p:pic>
        <p:nvPicPr>
          <p:cNvPr id="1034" name="Picture 10" descr="https://img2.freepng.ru/20180207/ypq/kisspng-common-raven-cartoon-owasp-cute-cartoon-raven-5a7af025eb4107.2020910815180063099636.jpg"/>
          <p:cNvPicPr>
            <a:picLocks noChangeAspect="1" noChangeArrowheads="1"/>
          </p:cNvPicPr>
          <p:nvPr/>
        </p:nvPicPr>
        <p:blipFill rotWithShape="1">
          <a:blip r:embed="rId2">
            <a:clrChange>
              <a:clrFrom>
                <a:srgbClr val="EEEEEE"/>
              </a:clrFrom>
              <a:clrTo>
                <a:srgbClr val="EEEEEE">
                  <a:alpha val="0"/>
                </a:srgbClr>
              </a:clrTo>
            </a:clrChange>
            <a:extLst>
              <a:ext uri="{28A0092B-C50C-407E-A947-70E740481C1C}">
                <a14:useLocalDpi xmlns:a14="http://schemas.microsoft.com/office/drawing/2010/main" val="0"/>
              </a:ext>
            </a:extLst>
          </a:blip>
          <a:srcRect l="21416" r="22846"/>
          <a:stretch/>
        </p:blipFill>
        <p:spPr bwMode="auto">
          <a:xfrm>
            <a:off x="4108361" y="2051822"/>
            <a:ext cx="3103808" cy="37123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92085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p:cNvSpPr/>
          <p:nvPr/>
        </p:nvSpPr>
        <p:spPr>
          <a:xfrm>
            <a:off x="755576" y="332656"/>
            <a:ext cx="7560840" cy="936104"/>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chemeClr val="tx2"/>
                </a:solidFill>
                <a:latin typeface="Monotype Corsiva" pitchFamily="66" charset="0"/>
              </a:rPr>
              <a:t>Примеры словарных слов и ассоциативных образов:</a:t>
            </a:r>
            <a:endParaRPr lang="ru-RU" sz="3600" b="1" dirty="0">
              <a:solidFill>
                <a:schemeClr val="tx2"/>
              </a:solidFill>
              <a:latin typeface="Monotype Corsiva" pitchFamily="66" charset="0"/>
            </a:endParaRPr>
          </a:p>
        </p:txBody>
      </p:sp>
      <p:sp>
        <p:nvSpPr>
          <p:cNvPr id="2" name="Прямоугольник 1"/>
          <p:cNvSpPr/>
          <p:nvPr/>
        </p:nvSpPr>
        <p:spPr>
          <a:xfrm>
            <a:off x="774723" y="2136338"/>
            <a:ext cx="4572000" cy="3901196"/>
          </a:xfrm>
          <a:prstGeom prst="rect">
            <a:avLst/>
          </a:prstGeom>
        </p:spPr>
        <p:txBody>
          <a:bodyPr>
            <a:spAutoFit/>
          </a:bodyPr>
          <a:lstStyle/>
          <a:p>
            <a:pPr lvl="0">
              <a:lnSpc>
                <a:spcPct val="150000"/>
              </a:lnSpc>
            </a:pPr>
            <a:r>
              <a:rPr lang="ru-RU" sz="2800" dirty="0" err="1" smtClean="0">
                <a:solidFill>
                  <a:prstClr val="black"/>
                </a:solidFill>
                <a:latin typeface="Times New Roman"/>
                <a:ea typeface="Times New Roman"/>
              </a:rPr>
              <a:t>в</a:t>
            </a:r>
            <a:r>
              <a:rPr lang="ru-RU" sz="2800" dirty="0" err="1" smtClean="0">
                <a:solidFill>
                  <a:srgbClr val="FF0000"/>
                </a:solidFill>
                <a:latin typeface="Times New Roman"/>
                <a:ea typeface="Times New Roman"/>
              </a:rPr>
              <a:t>О</a:t>
            </a:r>
            <a:r>
              <a:rPr lang="ru-RU" sz="2800" dirty="0" err="1" smtClean="0">
                <a:solidFill>
                  <a:prstClr val="black"/>
                </a:solidFill>
                <a:latin typeface="Times New Roman"/>
                <a:ea typeface="Times New Roman"/>
              </a:rPr>
              <a:t>сток</a:t>
            </a:r>
            <a:r>
              <a:rPr lang="ru-RU" sz="2800" dirty="0" smtClean="0">
                <a:solidFill>
                  <a:prstClr val="black"/>
                </a:solidFill>
                <a:latin typeface="Times New Roman"/>
                <a:ea typeface="Times New Roman"/>
              </a:rPr>
              <a:t> </a:t>
            </a:r>
            <a:r>
              <a:rPr lang="ru-RU" sz="2800" dirty="0">
                <a:solidFill>
                  <a:prstClr val="black"/>
                </a:solidFill>
                <a:latin typeface="Times New Roman"/>
                <a:ea typeface="Times New Roman"/>
              </a:rPr>
              <a:t>- </a:t>
            </a:r>
            <a:r>
              <a:rPr lang="ru-RU" sz="2800" dirty="0" err="1">
                <a:solidFill>
                  <a:prstClr val="black"/>
                </a:solidFill>
                <a:latin typeface="Times New Roman"/>
                <a:ea typeface="Times New Roman"/>
              </a:rPr>
              <a:t>к</a:t>
            </a:r>
            <a:r>
              <a:rPr lang="ru-RU" sz="2800" dirty="0" err="1">
                <a:solidFill>
                  <a:srgbClr val="FF0000"/>
                </a:solidFill>
                <a:latin typeface="Times New Roman"/>
                <a:ea typeface="Times New Roman"/>
              </a:rPr>
              <a:t>О</a:t>
            </a:r>
            <a:r>
              <a:rPr lang="ru-RU" sz="2800" dirty="0" err="1">
                <a:solidFill>
                  <a:prstClr val="black"/>
                </a:solidFill>
                <a:latin typeface="Times New Roman"/>
                <a:ea typeface="Times New Roman"/>
              </a:rPr>
              <a:t>мпас</a:t>
            </a:r>
            <a:endParaRPr lang="ru-RU" sz="2800" dirty="0">
              <a:solidFill>
                <a:prstClr val="black"/>
              </a:solidFill>
              <a:latin typeface="Times New Roman"/>
              <a:ea typeface="SimSun"/>
            </a:endParaRPr>
          </a:p>
          <a:p>
            <a:pPr lvl="0">
              <a:lnSpc>
                <a:spcPct val="150000"/>
              </a:lnSpc>
            </a:pPr>
            <a:r>
              <a:rPr lang="ru-RU" sz="2800" dirty="0" err="1" smtClean="0">
                <a:solidFill>
                  <a:prstClr val="black"/>
                </a:solidFill>
                <a:latin typeface="Times New Roman"/>
                <a:ea typeface="Times New Roman"/>
              </a:rPr>
              <a:t>г</a:t>
            </a:r>
            <a:r>
              <a:rPr lang="ru-RU" sz="2800" dirty="0" err="1" smtClean="0">
                <a:solidFill>
                  <a:srgbClr val="FF0000"/>
                </a:solidFill>
                <a:latin typeface="Times New Roman"/>
                <a:ea typeface="Times New Roman"/>
              </a:rPr>
              <a:t>А</a:t>
            </a:r>
            <a:r>
              <a:rPr lang="ru-RU" sz="2800" dirty="0" err="1" smtClean="0">
                <a:solidFill>
                  <a:prstClr val="black"/>
                </a:solidFill>
                <a:latin typeface="Times New Roman"/>
                <a:ea typeface="Times New Roman"/>
              </a:rPr>
              <a:t>зета</a:t>
            </a:r>
            <a:r>
              <a:rPr lang="ru-RU" sz="2800" dirty="0" smtClean="0">
                <a:solidFill>
                  <a:prstClr val="black"/>
                </a:solidFill>
                <a:latin typeface="Times New Roman"/>
                <a:ea typeface="Times New Roman"/>
              </a:rPr>
              <a:t> </a:t>
            </a:r>
            <a:r>
              <a:rPr lang="ru-RU" sz="2800" dirty="0">
                <a:solidFill>
                  <a:prstClr val="black"/>
                </a:solidFill>
                <a:latin typeface="Times New Roman"/>
                <a:ea typeface="Times New Roman"/>
              </a:rPr>
              <a:t>- </a:t>
            </a:r>
            <a:r>
              <a:rPr lang="ru-RU" sz="2800" dirty="0" err="1" smtClean="0">
                <a:solidFill>
                  <a:prstClr val="black"/>
                </a:solidFill>
                <a:latin typeface="Times New Roman"/>
                <a:ea typeface="Times New Roman"/>
              </a:rPr>
              <a:t>бум</a:t>
            </a:r>
            <a:r>
              <a:rPr lang="ru-RU" sz="2800" dirty="0" err="1" smtClean="0">
                <a:solidFill>
                  <a:srgbClr val="FF0000"/>
                </a:solidFill>
                <a:latin typeface="Times New Roman"/>
                <a:ea typeface="Times New Roman"/>
              </a:rPr>
              <a:t>А</a:t>
            </a:r>
            <a:r>
              <a:rPr lang="ru-RU" sz="2800" dirty="0" err="1" smtClean="0">
                <a:solidFill>
                  <a:prstClr val="black"/>
                </a:solidFill>
                <a:latin typeface="Times New Roman"/>
                <a:ea typeface="Times New Roman"/>
              </a:rPr>
              <a:t>га</a:t>
            </a:r>
            <a:r>
              <a:rPr lang="ru-RU" sz="2800" dirty="0">
                <a:solidFill>
                  <a:prstClr val="black"/>
                </a:solidFill>
                <a:latin typeface="Times New Roman"/>
                <a:ea typeface="Times New Roman"/>
              </a:rPr>
              <a:t/>
            </a:r>
            <a:br>
              <a:rPr lang="ru-RU" sz="2800" dirty="0">
                <a:solidFill>
                  <a:prstClr val="black"/>
                </a:solidFill>
                <a:latin typeface="Times New Roman"/>
                <a:ea typeface="Times New Roman"/>
              </a:rPr>
            </a:br>
            <a:r>
              <a:rPr lang="ru-RU" sz="2800" dirty="0" err="1" smtClean="0">
                <a:solidFill>
                  <a:prstClr val="black"/>
                </a:solidFill>
                <a:latin typeface="Times New Roman"/>
                <a:ea typeface="Times New Roman"/>
              </a:rPr>
              <a:t>к</a:t>
            </a:r>
            <a:r>
              <a:rPr lang="ru-RU" sz="2800" dirty="0" err="1" smtClean="0">
                <a:solidFill>
                  <a:srgbClr val="FF0000"/>
                </a:solidFill>
                <a:latin typeface="Times New Roman"/>
                <a:ea typeface="Times New Roman"/>
              </a:rPr>
              <a:t>О</a:t>
            </a:r>
            <a:r>
              <a:rPr lang="ru-RU" sz="2800" dirty="0" err="1" smtClean="0">
                <a:solidFill>
                  <a:prstClr val="black"/>
                </a:solidFill>
                <a:latin typeface="Times New Roman"/>
                <a:ea typeface="Times New Roman"/>
              </a:rPr>
              <a:t>нцерт</a:t>
            </a:r>
            <a:r>
              <a:rPr lang="ru-RU" sz="2800" dirty="0" smtClean="0">
                <a:solidFill>
                  <a:prstClr val="black"/>
                </a:solidFill>
                <a:latin typeface="Times New Roman"/>
                <a:ea typeface="Times New Roman"/>
              </a:rPr>
              <a:t> </a:t>
            </a:r>
            <a:r>
              <a:rPr lang="ru-RU" sz="2800" dirty="0">
                <a:solidFill>
                  <a:prstClr val="black"/>
                </a:solidFill>
                <a:latin typeface="Times New Roman"/>
                <a:ea typeface="Times New Roman"/>
              </a:rPr>
              <a:t>- </a:t>
            </a:r>
            <a:r>
              <a:rPr lang="ru-RU" sz="2800" dirty="0" err="1" smtClean="0">
                <a:solidFill>
                  <a:prstClr val="black"/>
                </a:solidFill>
                <a:latin typeface="Times New Roman"/>
                <a:ea typeface="Times New Roman"/>
              </a:rPr>
              <a:t>н</a:t>
            </a:r>
            <a:r>
              <a:rPr lang="ru-RU" sz="2800" dirty="0" err="1" smtClean="0">
                <a:solidFill>
                  <a:srgbClr val="FF0000"/>
                </a:solidFill>
                <a:latin typeface="Times New Roman"/>
                <a:ea typeface="Times New Roman"/>
              </a:rPr>
              <a:t>О</a:t>
            </a:r>
            <a:r>
              <a:rPr lang="ru-RU" sz="2800" dirty="0" err="1" smtClean="0">
                <a:solidFill>
                  <a:prstClr val="black"/>
                </a:solidFill>
                <a:latin typeface="Times New Roman"/>
                <a:ea typeface="Times New Roman"/>
              </a:rPr>
              <a:t>та</a:t>
            </a:r>
            <a:r>
              <a:rPr lang="ru-RU" sz="2800" dirty="0">
                <a:solidFill>
                  <a:prstClr val="black"/>
                </a:solidFill>
                <a:latin typeface="Times New Roman"/>
                <a:ea typeface="Times New Roman"/>
              </a:rPr>
              <a:t/>
            </a:r>
            <a:br>
              <a:rPr lang="ru-RU" sz="2800" dirty="0">
                <a:solidFill>
                  <a:prstClr val="black"/>
                </a:solidFill>
                <a:latin typeface="Times New Roman"/>
                <a:ea typeface="Times New Roman"/>
              </a:rPr>
            </a:br>
            <a:r>
              <a:rPr lang="ru-RU" sz="2800" dirty="0" err="1" smtClean="0">
                <a:solidFill>
                  <a:prstClr val="black"/>
                </a:solidFill>
                <a:latin typeface="Times New Roman"/>
                <a:ea typeface="Times New Roman"/>
              </a:rPr>
              <a:t>з</a:t>
            </a:r>
            <a:r>
              <a:rPr lang="ru-RU" sz="2800" dirty="0" err="1" smtClean="0">
                <a:solidFill>
                  <a:srgbClr val="FF0000"/>
                </a:solidFill>
                <a:latin typeface="Times New Roman"/>
                <a:ea typeface="Times New Roman"/>
              </a:rPr>
              <a:t>А</a:t>
            </a:r>
            <a:r>
              <a:rPr lang="ru-RU" sz="2800" dirty="0" err="1" smtClean="0">
                <a:solidFill>
                  <a:prstClr val="black"/>
                </a:solidFill>
                <a:latin typeface="Times New Roman"/>
                <a:ea typeface="Times New Roman"/>
              </a:rPr>
              <a:t>вод</a:t>
            </a:r>
            <a:r>
              <a:rPr lang="ru-RU" sz="2800" dirty="0" smtClean="0">
                <a:solidFill>
                  <a:prstClr val="black"/>
                </a:solidFill>
                <a:latin typeface="Times New Roman"/>
                <a:ea typeface="Times New Roman"/>
              </a:rPr>
              <a:t> </a:t>
            </a:r>
            <a:r>
              <a:rPr lang="ru-RU" sz="2800" dirty="0">
                <a:solidFill>
                  <a:prstClr val="black"/>
                </a:solidFill>
                <a:latin typeface="Times New Roman"/>
                <a:ea typeface="Times New Roman"/>
              </a:rPr>
              <a:t>- </a:t>
            </a:r>
            <a:r>
              <a:rPr lang="ru-RU" sz="2800" dirty="0" err="1" smtClean="0">
                <a:solidFill>
                  <a:prstClr val="black"/>
                </a:solidFill>
                <a:latin typeface="Times New Roman"/>
                <a:ea typeface="Times New Roman"/>
              </a:rPr>
              <a:t>труб</a:t>
            </a:r>
            <a:r>
              <a:rPr lang="ru-RU" sz="2800" dirty="0" err="1" smtClean="0">
                <a:solidFill>
                  <a:srgbClr val="FF0000"/>
                </a:solidFill>
                <a:latin typeface="Times New Roman"/>
                <a:ea typeface="Times New Roman"/>
              </a:rPr>
              <a:t>А</a:t>
            </a:r>
            <a:r>
              <a:rPr lang="ru-RU" sz="2800" dirty="0">
                <a:solidFill>
                  <a:prstClr val="black"/>
                </a:solidFill>
                <a:latin typeface="Times New Roman"/>
                <a:ea typeface="Times New Roman"/>
              </a:rPr>
              <a:t/>
            </a:r>
            <a:br>
              <a:rPr lang="ru-RU" sz="2800" dirty="0">
                <a:solidFill>
                  <a:prstClr val="black"/>
                </a:solidFill>
                <a:latin typeface="Times New Roman"/>
                <a:ea typeface="Times New Roman"/>
              </a:rPr>
            </a:br>
            <a:r>
              <a:rPr lang="ru-RU" sz="2800" dirty="0" err="1" smtClean="0">
                <a:solidFill>
                  <a:prstClr val="black"/>
                </a:solidFill>
                <a:latin typeface="Times New Roman"/>
                <a:ea typeface="Times New Roman"/>
              </a:rPr>
              <a:t>л</a:t>
            </a:r>
            <a:r>
              <a:rPr lang="ru-RU" sz="2800" dirty="0" err="1" smtClean="0">
                <a:solidFill>
                  <a:srgbClr val="FF0000"/>
                </a:solidFill>
                <a:latin typeface="Times New Roman"/>
                <a:ea typeface="Times New Roman"/>
              </a:rPr>
              <a:t>А</a:t>
            </a:r>
            <a:r>
              <a:rPr lang="ru-RU" sz="2800" dirty="0" err="1" smtClean="0">
                <a:solidFill>
                  <a:prstClr val="black"/>
                </a:solidFill>
                <a:latin typeface="Times New Roman"/>
                <a:ea typeface="Times New Roman"/>
              </a:rPr>
              <a:t>донь</a:t>
            </a:r>
            <a:r>
              <a:rPr lang="ru-RU" sz="2800" dirty="0" smtClean="0">
                <a:solidFill>
                  <a:prstClr val="black"/>
                </a:solidFill>
                <a:latin typeface="Times New Roman"/>
                <a:ea typeface="Times New Roman"/>
              </a:rPr>
              <a:t> </a:t>
            </a:r>
            <a:r>
              <a:rPr lang="ru-RU" sz="2800" dirty="0">
                <a:solidFill>
                  <a:prstClr val="black"/>
                </a:solidFill>
                <a:latin typeface="Times New Roman"/>
                <a:ea typeface="Times New Roman"/>
              </a:rPr>
              <a:t>- </a:t>
            </a:r>
            <a:r>
              <a:rPr lang="ru-RU" sz="2800" dirty="0" err="1" smtClean="0">
                <a:solidFill>
                  <a:prstClr val="black"/>
                </a:solidFill>
                <a:latin typeface="Times New Roman"/>
                <a:ea typeface="Times New Roman"/>
              </a:rPr>
              <a:t>п</a:t>
            </a:r>
            <a:r>
              <a:rPr lang="ru-RU" sz="2800" dirty="0" err="1" smtClean="0">
                <a:solidFill>
                  <a:srgbClr val="FF0000"/>
                </a:solidFill>
                <a:latin typeface="Times New Roman"/>
                <a:ea typeface="Times New Roman"/>
              </a:rPr>
              <a:t>А</a:t>
            </a:r>
            <a:r>
              <a:rPr lang="ru-RU" sz="2800" dirty="0" err="1" smtClean="0">
                <a:solidFill>
                  <a:prstClr val="black"/>
                </a:solidFill>
                <a:latin typeface="Times New Roman"/>
                <a:ea typeface="Times New Roman"/>
              </a:rPr>
              <a:t>льцы</a:t>
            </a:r>
            <a:r>
              <a:rPr lang="ru-RU" sz="2800" dirty="0">
                <a:solidFill>
                  <a:prstClr val="black"/>
                </a:solidFill>
                <a:latin typeface="Times New Roman"/>
                <a:ea typeface="Times New Roman"/>
              </a:rPr>
              <a:t/>
            </a:r>
            <a:br>
              <a:rPr lang="ru-RU" sz="2800" dirty="0">
                <a:solidFill>
                  <a:prstClr val="black"/>
                </a:solidFill>
                <a:latin typeface="Times New Roman"/>
                <a:ea typeface="Times New Roman"/>
              </a:rPr>
            </a:br>
            <a:r>
              <a:rPr lang="ru-RU" sz="2800" dirty="0" err="1" smtClean="0">
                <a:solidFill>
                  <a:prstClr val="black"/>
                </a:solidFill>
                <a:latin typeface="Times New Roman"/>
                <a:ea typeface="Times New Roman"/>
              </a:rPr>
              <a:t>к</a:t>
            </a:r>
            <a:r>
              <a:rPr lang="ru-RU" sz="2800" dirty="0" err="1" smtClean="0">
                <a:solidFill>
                  <a:srgbClr val="FF0000"/>
                </a:solidFill>
                <a:latin typeface="Times New Roman"/>
                <a:ea typeface="Times New Roman"/>
              </a:rPr>
              <a:t>А</a:t>
            </a:r>
            <a:r>
              <a:rPr lang="ru-RU" sz="2800" dirty="0" err="1" smtClean="0">
                <a:solidFill>
                  <a:prstClr val="black"/>
                </a:solidFill>
                <a:latin typeface="Times New Roman"/>
                <a:ea typeface="Times New Roman"/>
              </a:rPr>
              <a:t>пуста</a:t>
            </a:r>
            <a:r>
              <a:rPr lang="ru-RU" sz="2800" dirty="0" smtClean="0">
                <a:solidFill>
                  <a:prstClr val="black"/>
                </a:solidFill>
                <a:latin typeface="Times New Roman"/>
                <a:ea typeface="Times New Roman"/>
              </a:rPr>
              <a:t> </a:t>
            </a:r>
            <a:r>
              <a:rPr lang="ru-RU" sz="2800" dirty="0">
                <a:solidFill>
                  <a:prstClr val="black"/>
                </a:solidFill>
                <a:latin typeface="Times New Roman"/>
                <a:ea typeface="Times New Roman"/>
              </a:rPr>
              <a:t>- </a:t>
            </a:r>
            <a:r>
              <a:rPr lang="ru-RU" sz="2800" dirty="0" err="1" smtClean="0">
                <a:solidFill>
                  <a:prstClr val="black"/>
                </a:solidFill>
                <a:latin typeface="Times New Roman"/>
                <a:ea typeface="Times New Roman"/>
              </a:rPr>
              <a:t>сал</a:t>
            </a:r>
            <a:r>
              <a:rPr lang="ru-RU" sz="2800" dirty="0" err="1" smtClean="0">
                <a:solidFill>
                  <a:srgbClr val="FF0000"/>
                </a:solidFill>
                <a:latin typeface="Times New Roman"/>
                <a:ea typeface="Times New Roman"/>
              </a:rPr>
              <a:t>А</a:t>
            </a:r>
            <a:r>
              <a:rPr lang="ru-RU" sz="2800" dirty="0" err="1" smtClean="0">
                <a:solidFill>
                  <a:prstClr val="black"/>
                </a:solidFill>
                <a:latin typeface="Times New Roman"/>
                <a:ea typeface="Times New Roman"/>
              </a:rPr>
              <a:t>т</a:t>
            </a:r>
            <a:endParaRPr lang="ru-RU" sz="2800" dirty="0">
              <a:solidFill>
                <a:prstClr val="black"/>
              </a:solidFill>
            </a:endParaRPr>
          </a:p>
        </p:txBody>
      </p:sp>
      <p:sp>
        <p:nvSpPr>
          <p:cNvPr id="4" name="Прямоугольник 3"/>
          <p:cNvSpPr/>
          <p:nvPr/>
        </p:nvSpPr>
        <p:spPr>
          <a:xfrm>
            <a:off x="3999496" y="1670890"/>
            <a:ext cx="4572000" cy="4832092"/>
          </a:xfrm>
          <a:prstGeom prst="rect">
            <a:avLst/>
          </a:prstGeom>
        </p:spPr>
        <p:txBody>
          <a:bodyPr>
            <a:spAutoFit/>
          </a:bodyPr>
          <a:lstStyle/>
          <a:p>
            <a:r>
              <a:rPr lang="ru-RU" sz="2800" dirty="0">
                <a:solidFill>
                  <a:srgbClr val="000000"/>
                </a:solidFill>
                <a:latin typeface="Times New Roman" pitchFamily="18" charset="0"/>
                <a:cs typeface="Times New Roman" pitchFamily="18" charset="0"/>
              </a:rPr>
              <a:t>м</a:t>
            </a:r>
            <a:r>
              <a:rPr lang="ru-RU" sz="2800" u="sng" cap="all" dirty="0">
                <a:solidFill>
                  <a:srgbClr val="FF0000"/>
                </a:solidFill>
                <a:latin typeface="Times New Roman" pitchFamily="18" charset="0"/>
                <a:cs typeface="Times New Roman" pitchFamily="18" charset="0"/>
              </a:rPr>
              <a:t>а</a:t>
            </a:r>
            <a:r>
              <a:rPr lang="ru-RU" sz="2800" dirty="0">
                <a:solidFill>
                  <a:srgbClr val="000000"/>
                </a:solidFill>
                <a:latin typeface="Times New Roman" pitchFamily="18" charset="0"/>
                <a:cs typeface="Times New Roman" pitchFamily="18" charset="0"/>
              </a:rPr>
              <a:t>лина </a:t>
            </a:r>
            <a:r>
              <a:rPr lang="ru-RU" sz="2800" dirty="0" err="1" smtClean="0">
                <a:solidFill>
                  <a:srgbClr val="000000"/>
                </a:solidFill>
                <a:latin typeface="Times New Roman" pitchFamily="18" charset="0"/>
                <a:cs typeface="Times New Roman" pitchFamily="18" charset="0"/>
              </a:rPr>
              <a:t>м</a:t>
            </a:r>
            <a:r>
              <a:rPr lang="ru-RU" sz="2800" u="sng" dirty="0" err="1">
                <a:solidFill>
                  <a:srgbClr val="FF0000"/>
                </a:solidFill>
                <a:latin typeface="Times New Roman" pitchFamily="18" charset="0"/>
                <a:cs typeface="Times New Roman" pitchFamily="18" charset="0"/>
              </a:rPr>
              <a:t>А</a:t>
            </a:r>
            <a:r>
              <a:rPr lang="ru-RU" sz="2800" dirty="0" err="1" smtClean="0">
                <a:solidFill>
                  <a:srgbClr val="000000"/>
                </a:solidFill>
                <a:latin typeface="Times New Roman" pitchFamily="18" charset="0"/>
                <a:cs typeface="Times New Roman" pitchFamily="18" charset="0"/>
              </a:rPr>
              <a:t>ленькая</a:t>
            </a:r>
            <a:endParaRPr lang="ru-RU" sz="2800" dirty="0" smtClean="0">
              <a:solidFill>
                <a:srgbClr val="000000"/>
              </a:solidFill>
              <a:latin typeface="Times New Roman" pitchFamily="18" charset="0"/>
              <a:cs typeface="Times New Roman" pitchFamily="18" charset="0"/>
            </a:endParaRPr>
          </a:p>
          <a:p>
            <a:endParaRPr lang="ru-RU" sz="2800" dirty="0" smtClean="0">
              <a:solidFill>
                <a:srgbClr val="000000"/>
              </a:solidFill>
              <a:latin typeface="Times New Roman" pitchFamily="18" charset="0"/>
              <a:cs typeface="Times New Roman" pitchFamily="18" charset="0"/>
            </a:endParaRPr>
          </a:p>
          <a:p>
            <a:r>
              <a:rPr lang="ru-RU" sz="2800" dirty="0" err="1" smtClean="0">
                <a:solidFill>
                  <a:srgbClr val="000000"/>
                </a:solidFill>
                <a:latin typeface="Times New Roman" pitchFamily="18" charset="0"/>
                <a:cs typeface="Times New Roman" pitchFamily="18" charset="0"/>
              </a:rPr>
              <a:t>л</a:t>
            </a:r>
            <a:r>
              <a:rPr lang="ru-RU" sz="2800" u="sng" dirty="0" err="1">
                <a:solidFill>
                  <a:srgbClr val="FF0000"/>
                </a:solidFill>
                <a:latin typeface="Times New Roman" pitchFamily="18" charset="0"/>
                <a:cs typeface="Times New Roman" pitchFamily="18" charset="0"/>
              </a:rPr>
              <a:t>И</a:t>
            </a:r>
            <a:r>
              <a:rPr lang="ru-RU" sz="2800" dirty="0" err="1" smtClean="0">
                <a:solidFill>
                  <a:srgbClr val="000000"/>
                </a:solidFill>
                <a:latin typeface="Times New Roman" pitchFamily="18" charset="0"/>
                <a:cs typeface="Times New Roman" pitchFamily="18" charset="0"/>
              </a:rPr>
              <a:t>мон</a:t>
            </a:r>
            <a:r>
              <a:rPr lang="ru-RU" sz="2800" dirty="0" smtClean="0">
                <a:solidFill>
                  <a:srgbClr val="000000"/>
                </a:solidFill>
                <a:latin typeface="Times New Roman" pitchFamily="18" charset="0"/>
                <a:cs typeface="Times New Roman" pitchFamily="18" charset="0"/>
              </a:rPr>
              <a:t> </a:t>
            </a:r>
            <a:r>
              <a:rPr lang="ru-RU" sz="2800" dirty="0" err="1" smtClean="0">
                <a:solidFill>
                  <a:srgbClr val="000000"/>
                </a:solidFill>
                <a:latin typeface="Times New Roman" pitchFamily="18" charset="0"/>
                <a:cs typeface="Times New Roman" pitchFamily="18" charset="0"/>
              </a:rPr>
              <a:t>к</a:t>
            </a:r>
            <a:r>
              <a:rPr lang="ru-RU" sz="2800" u="sng" dirty="0" err="1">
                <a:solidFill>
                  <a:srgbClr val="FF0000"/>
                </a:solidFill>
                <a:latin typeface="Times New Roman" pitchFamily="18" charset="0"/>
                <a:cs typeface="Times New Roman" pitchFamily="18" charset="0"/>
              </a:rPr>
              <a:t>И</a:t>
            </a:r>
            <a:r>
              <a:rPr lang="ru-RU" sz="2800" dirty="0" err="1" smtClean="0">
                <a:solidFill>
                  <a:srgbClr val="000000"/>
                </a:solidFill>
                <a:latin typeface="Times New Roman" pitchFamily="18" charset="0"/>
                <a:cs typeface="Times New Roman" pitchFamily="18" charset="0"/>
              </a:rPr>
              <a:t>слый</a:t>
            </a:r>
            <a:endParaRPr lang="ru-RU" sz="2800" dirty="0" smtClean="0">
              <a:solidFill>
                <a:srgbClr val="000000"/>
              </a:solidFill>
              <a:latin typeface="Times New Roman" pitchFamily="18" charset="0"/>
              <a:cs typeface="Times New Roman" pitchFamily="18" charset="0"/>
            </a:endParaRPr>
          </a:p>
          <a:p>
            <a:endParaRPr lang="ru-RU" sz="2800" dirty="0" smtClean="0">
              <a:solidFill>
                <a:srgbClr val="000000"/>
              </a:solidFill>
              <a:latin typeface="Times New Roman" pitchFamily="18" charset="0"/>
              <a:cs typeface="Times New Roman" pitchFamily="18" charset="0"/>
            </a:endParaRPr>
          </a:p>
          <a:p>
            <a:r>
              <a:rPr lang="ru-RU" sz="2800" dirty="0" err="1" smtClean="0">
                <a:solidFill>
                  <a:srgbClr val="000000"/>
                </a:solidFill>
                <a:latin typeface="Times New Roman" pitchFamily="18" charset="0"/>
                <a:cs typeface="Times New Roman" pitchFamily="18" charset="0"/>
              </a:rPr>
              <a:t>к</a:t>
            </a:r>
            <a:r>
              <a:rPr lang="ru-RU" sz="2800" u="sng" dirty="0" err="1">
                <a:solidFill>
                  <a:srgbClr val="FF0000"/>
                </a:solidFill>
                <a:latin typeface="Times New Roman" pitchFamily="18" charset="0"/>
                <a:cs typeface="Times New Roman" pitchFamily="18" charset="0"/>
              </a:rPr>
              <a:t>А</a:t>
            </a:r>
            <a:r>
              <a:rPr lang="ru-RU" sz="2800" dirty="0" err="1" smtClean="0">
                <a:solidFill>
                  <a:srgbClr val="000000"/>
                </a:solidFill>
                <a:latin typeface="Times New Roman" pitchFamily="18" charset="0"/>
                <a:cs typeface="Times New Roman" pitchFamily="18" charset="0"/>
              </a:rPr>
              <a:t>стрюля</a:t>
            </a:r>
            <a:r>
              <a:rPr lang="ru-RU" sz="2800" dirty="0" smtClean="0">
                <a:solidFill>
                  <a:srgbClr val="000000"/>
                </a:solidFill>
                <a:latin typeface="Times New Roman" pitchFamily="18" charset="0"/>
                <a:cs typeface="Times New Roman" pitchFamily="18" charset="0"/>
              </a:rPr>
              <a:t> </a:t>
            </a:r>
            <a:r>
              <a:rPr lang="ru-RU" sz="2800" dirty="0">
                <a:solidFill>
                  <a:srgbClr val="000000"/>
                </a:solidFill>
                <a:latin typeface="Times New Roman" pitchFamily="18" charset="0"/>
                <a:cs typeface="Times New Roman" pitchFamily="18" charset="0"/>
              </a:rPr>
              <a:t>как </a:t>
            </a:r>
            <a:r>
              <a:rPr lang="ru-RU" sz="2800" dirty="0" err="1" smtClean="0">
                <a:solidFill>
                  <a:srgbClr val="000000"/>
                </a:solidFill>
                <a:latin typeface="Times New Roman" pitchFamily="18" charset="0"/>
                <a:cs typeface="Times New Roman" pitchFamily="18" charset="0"/>
              </a:rPr>
              <a:t>к</a:t>
            </a:r>
            <a:r>
              <a:rPr lang="ru-RU" sz="2800" u="sng" dirty="0" err="1">
                <a:solidFill>
                  <a:srgbClr val="FF0000"/>
                </a:solidFill>
                <a:latin typeface="Times New Roman" pitchFamily="18" charset="0"/>
                <a:cs typeface="Times New Roman" pitchFamily="18" charset="0"/>
              </a:rPr>
              <a:t>А</a:t>
            </a:r>
            <a:r>
              <a:rPr lang="ru-RU" sz="2800" dirty="0" err="1" smtClean="0">
                <a:solidFill>
                  <a:srgbClr val="000000"/>
                </a:solidFill>
                <a:latin typeface="Times New Roman" pitchFamily="18" charset="0"/>
                <a:cs typeface="Times New Roman" pitchFamily="18" charset="0"/>
              </a:rPr>
              <a:t>ска</a:t>
            </a:r>
            <a:endParaRPr lang="ru-RU" sz="2800" dirty="0" smtClean="0">
              <a:solidFill>
                <a:srgbClr val="000000"/>
              </a:solidFill>
              <a:latin typeface="Times New Roman" pitchFamily="18" charset="0"/>
              <a:cs typeface="Times New Roman" pitchFamily="18" charset="0"/>
            </a:endParaRPr>
          </a:p>
          <a:p>
            <a:endParaRPr lang="ru-RU" sz="2800" dirty="0" smtClean="0">
              <a:solidFill>
                <a:srgbClr val="000000"/>
              </a:solidFill>
              <a:latin typeface="Times New Roman" pitchFamily="18" charset="0"/>
              <a:cs typeface="Times New Roman" pitchFamily="18" charset="0"/>
            </a:endParaRPr>
          </a:p>
          <a:p>
            <a:r>
              <a:rPr lang="ru-RU" sz="2800" dirty="0" smtClean="0">
                <a:solidFill>
                  <a:srgbClr val="000000"/>
                </a:solidFill>
                <a:latin typeface="Times New Roman" pitchFamily="18" charset="0"/>
                <a:cs typeface="Times New Roman" pitchFamily="18" charset="0"/>
              </a:rPr>
              <a:t>из </a:t>
            </a:r>
            <a:r>
              <a:rPr lang="ru-RU" sz="2800" dirty="0" err="1" smtClean="0">
                <a:solidFill>
                  <a:srgbClr val="000000"/>
                </a:solidFill>
                <a:latin typeface="Times New Roman" pitchFamily="18" charset="0"/>
                <a:cs typeface="Times New Roman" pitchFamily="18" charset="0"/>
              </a:rPr>
              <a:t>б</a:t>
            </a:r>
            <a:r>
              <a:rPr lang="ru-RU" sz="2800" u="sng" dirty="0" err="1" smtClean="0">
                <a:solidFill>
                  <a:srgbClr val="FF0000"/>
                </a:solidFill>
                <a:latin typeface="Times New Roman" pitchFamily="18" charset="0"/>
                <a:cs typeface="Times New Roman" pitchFamily="18" charset="0"/>
              </a:rPr>
              <a:t>О</a:t>
            </a:r>
            <a:r>
              <a:rPr lang="ru-RU" sz="2800" dirty="0" err="1" smtClean="0">
                <a:solidFill>
                  <a:srgbClr val="000000"/>
                </a:solidFill>
                <a:latin typeface="Times New Roman" pitchFamily="18" charset="0"/>
                <a:cs typeface="Times New Roman" pitchFamily="18" charset="0"/>
              </a:rPr>
              <a:t>л</a:t>
            </a:r>
            <a:r>
              <a:rPr lang="ru-RU" sz="2800" u="sng" dirty="0" err="1">
                <a:solidFill>
                  <a:srgbClr val="FF0000"/>
                </a:solidFill>
                <a:latin typeface="Times New Roman" pitchFamily="18" charset="0"/>
                <a:cs typeface="Times New Roman" pitchFamily="18" charset="0"/>
              </a:rPr>
              <a:t>О</a:t>
            </a:r>
            <a:r>
              <a:rPr lang="ru-RU" sz="2800" dirty="0" err="1" smtClean="0">
                <a:solidFill>
                  <a:srgbClr val="000000"/>
                </a:solidFill>
                <a:latin typeface="Times New Roman" pitchFamily="18" charset="0"/>
                <a:cs typeface="Times New Roman" pitchFamily="18" charset="0"/>
              </a:rPr>
              <a:t>та</a:t>
            </a:r>
            <a:r>
              <a:rPr lang="ru-RU" sz="2800" dirty="0" smtClean="0">
                <a:solidFill>
                  <a:srgbClr val="000000"/>
                </a:solidFill>
                <a:latin typeface="Times New Roman" pitchFamily="18" charset="0"/>
                <a:cs typeface="Times New Roman" pitchFamily="18" charset="0"/>
              </a:rPr>
              <a:t> </a:t>
            </a:r>
            <a:r>
              <a:rPr lang="ru-RU" sz="2800" dirty="0">
                <a:solidFill>
                  <a:srgbClr val="000000"/>
                </a:solidFill>
                <a:latin typeface="Times New Roman" pitchFamily="18" charset="0"/>
                <a:cs typeface="Times New Roman" pitchFamily="18" charset="0"/>
              </a:rPr>
              <a:t>круглые </a:t>
            </a:r>
            <a:r>
              <a:rPr lang="ru-RU" sz="2800" dirty="0" smtClean="0">
                <a:solidFill>
                  <a:srgbClr val="000000"/>
                </a:solidFill>
                <a:latin typeface="Times New Roman" pitchFamily="18" charset="0"/>
                <a:cs typeface="Times New Roman" pitchFamily="18" charset="0"/>
              </a:rPr>
              <a:t>пузыри</a:t>
            </a:r>
          </a:p>
          <a:p>
            <a:endParaRPr lang="ru-RU" sz="2800" dirty="0" smtClean="0">
              <a:solidFill>
                <a:srgbClr val="000000"/>
              </a:solidFill>
              <a:latin typeface="Times New Roman" pitchFamily="18" charset="0"/>
              <a:cs typeface="Times New Roman" pitchFamily="18" charset="0"/>
            </a:endParaRPr>
          </a:p>
          <a:p>
            <a:r>
              <a:rPr lang="ru-RU" sz="2800" dirty="0" smtClean="0">
                <a:solidFill>
                  <a:srgbClr val="000000"/>
                </a:solidFill>
                <a:latin typeface="Times New Roman" pitchFamily="18" charset="0"/>
                <a:cs typeface="Times New Roman" pitchFamily="18" charset="0"/>
              </a:rPr>
              <a:t>у </a:t>
            </a:r>
            <a:r>
              <a:rPr lang="ru-RU" sz="2800" dirty="0" err="1" smtClean="0">
                <a:solidFill>
                  <a:srgbClr val="000000"/>
                </a:solidFill>
                <a:latin typeface="Times New Roman" pitchFamily="18" charset="0"/>
                <a:cs typeface="Times New Roman" pitchFamily="18" charset="0"/>
              </a:rPr>
              <a:t>К</a:t>
            </a:r>
            <a:r>
              <a:rPr lang="ru-RU" sz="2800" u="sng" dirty="0" err="1" smtClean="0">
                <a:solidFill>
                  <a:srgbClr val="FF0000"/>
                </a:solidFill>
                <a:latin typeface="Times New Roman" pitchFamily="18" charset="0"/>
                <a:cs typeface="Times New Roman" pitchFamily="18" charset="0"/>
              </a:rPr>
              <a:t>О</a:t>
            </a:r>
            <a:r>
              <a:rPr lang="ru-RU" sz="2800" dirty="0" err="1" smtClean="0">
                <a:solidFill>
                  <a:srgbClr val="000000"/>
                </a:solidFill>
                <a:latin typeface="Times New Roman" pitchFamily="18" charset="0"/>
                <a:cs typeface="Times New Roman" pitchFamily="18" charset="0"/>
              </a:rPr>
              <a:t>сти</a:t>
            </a:r>
            <a:r>
              <a:rPr lang="ru-RU" sz="2800" dirty="0" smtClean="0">
                <a:solidFill>
                  <a:srgbClr val="000000"/>
                </a:solidFill>
                <a:latin typeface="Times New Roman" pitchFamily="18" charset="0"/>
                <a:cs typeface="Times New Roman" pitchFamily="18" charset="0"/>
              </a:rPr>
              <a:t> </a:t>
            </a:r>
            <a:r>
              <a:rPr lang="ru-RU" sz="2800" dirty="0" err="1" smtClean="0">
                <a:solidFill>
                  <a:srgbClr val="000000"/>
                </a:solidFill>
                <a:latin typeface="Times New Roman" pitchFamily="18" charset="0"/>
                <a:cs typeface="Times New Roman" pitchFamily="18" charset="0"/>
              </a:rPr>
              <a:t>к</a:t>
            </a:r>
            <a:r>
              <a:rPr lang="ru-RU" sz="2800" u="sng" dirty="0" err="1">
                <a:solidFill>
                  <a:srgbClr val="FF0000"/>
                </a:solidFill>
                <a:latin typeface="Times New Roman" pitchFamily="18" charset="0"/>
                <a:cs typeface="Times New Roman" pitchFamily="18" charset="0"/>
              </a:rPr>
              <a:t>О</a:t>
            </a:r>
            <a:r>
              <a:rPr lang="ru-RU" sz="2800" dirty="0" err="1" smtClean="0">
                <a:solidFill>
                  <a:srgbClr val="000000"/>
                </a:solidFill>
                <a:latin typeface="Times New Roman" pitchFamily="18" charset="0"/>
                <a:cs typeface="Times New Roman" pitchFamily="18" charset="0"/>
              </a:rPr>
              <a:t>стюм</a:t>
            </a:r>
            <a:endParaRPr lang="ru-RU" sz="2800" dirty="0" smtClean="0">
              <a:solidFill>
                <a:srgbClr val="000000"/>
              </a:solidFill>
              <a:latin typeface="Times New Roman" pitchFamily="18" charset="0"/>
              <a:cs typeface="Times New Roman" pitchFamily="18" charset="0"/>
            </a:endParaRPr>
          </a:p>
          <a:p>
            <a:endParaRPr lang="ru-RU" sz="2800" dirty="0" smtClean="0">
              <a:solidFill>
                <a:srgbClr val="000000"/>
              </a:solidFill>
              <a:latin typeface="Times New Roman" pitchFamily="18" charset="0"/>
              <a:cs typeface="Times New Roman" pitchFamily="18" charset="0"/>
            </a:endParaRPr>
          </a:p>
          <a:p>
            <a:r>
              <a:rPr lang="ru-RU" sz="2800" dirty="0" err="1" smtClean="0">
                <a:solidFill>
                  <a:srgbClr val="000000"/>
                </a:solidFill>
                <a:latin typeface="Times New Roman" pitchFamily="18" charset="0"/>
                <a:cs typeface="Times New Roman" pitchFamily="18" charset="0"/>
              </a:rPr>
              <a:t>в</a:t>
            </a:r>
            <a:r>
              <a:rPr lang="ru-RU" sz="2800" u="sng" dirty="0" err="1">
                <a:solidFill>
                  <a:srgbClr val="FF0000"/>
                </a:solidFill>
                <a:latin typeface="Times New Roman" pitchFamily="18" charset="0"/>
                <a:cs typeface="Times New Roman" pitchFamily="18" charset="0"/>
              </a:rPr>
              <a:t>Е</a:t>
            </a:r>
            <a:r>
              <a:rPr lang="ru-RU" sz="2800" dirty="0" err="1" smtClean="0">
                <a:solidFill>
                  <a:srgbClr val="000000"/>
                </a:solidFill>
                <a:latin typeface="Times New Roman" pitchFamily="18" charset="0"/>
                <a:cs typeface="Times New Roman" pitchFamily="18" charset="0"/>
              </a:rPr>
              <a:t>ет</a:t>
            </a:r>
            <a:r>
              <a:rPr lang="ru-RU" sz="2800" dirty="0" smtClean="0">
                <a:solidFill>
                  <a:srgbClr val="000000"/>
                </a:solidFill>
                <a:latin typeface="Times New Roman" pitchFamily="18" charset="0"/>
                <a:cs typeface="Times New Roman" pitchFamily="18" charset="0"/>
              </a:rPr>
              <a:t> </a:t>
            </a:r>
            <a:r>
              <a:rPr lang="ru-RU" sz="2800" dirty="0">
                <a:solidFill>
                  <a:srgbClr val="000000"/>
                </a:solidFill>
                <a:latin typeface="Times New Roman" pitchFamily="18" charset="0"/>
                <a:cs typeface="Times New Roman" pitchFamily="18" charset="0"/>
              </a:rPr>
              <a:t>сев</a:t>
            </a:r>
            <a:r>
              <a:rPr lang="ru-RU" sz="2800" u="sng" dirty="0">
                <a:solidFill>
                  <a:srgbClr val="000000"/>
                </a:solidFill>
                <a:latin typeface="Times New Roman" pitchFamily="18" charset="0"/>
                <a:cs typeface="Times New Roman" pitchFamily="18" charset="0"/>
              </a:rPr>
              <a:t>е</a:t>
            </a:r>
            <a:r>
              <a:rPr lang="ru-RU" sz="2800" dirty="0">
                <a:solidFill>
                  <a:srgbClr val="000000"/>
                </a:solidFill>
                <a:latin typeface="Times New Roman" pitchFamily="18" charset="0"/>
                <a:cs typeface="Times New Roman" pitchFamily="18" charset="0"/>
              </a:rPr>
              <a:t>рный </a:t>
            </a:r>
            <a:r>
              <a:rPr lang="ru-RU" sz="2800" dirty="0" err="1" smtClean="0">
                <a:solidFill>
                  <a:srgbClr val="000000"/>
                </a:solidFill>
                <a:latin typeface="Times New Roman" pitchFamily="18" charset="0"/>
                <a:cs typeface="Times New Roman" pitchFamily="18" charset="0"/>
              </a:rPr>
              <a:t>вет</a:t>
            </a:r>
            <a:r>
              <a:rPr lang="ru-RU" sz="2800" u="sng" dirty="0" err="1" smtClean="0">
                <a:solidFill>
                  <a:srgbClr val="FF0000"/>
                </a:solidFill>
                <a:latin typeface="Times New Roman" pitchFamily="18" charset="0"/>
                <a:cs typeface="Times New Roman" pitchFamily="18" charset="0"/>
              </a:rPr>
              <a:t>Е</a:t>
            </a:r>
            <a:r>
              <a:rPr lang="ru-RU" sz="2800" dirty="0" err="1" smtClean="0">
                <a:solidFill>
                  <a:srgbClr val="000000"/>
                </a:solidFill>
                <a:latin typeface="Times New Roman" pitchFamily="18" charset="0"/>
                <a:cs typeface="Times New Roman" pitchFamily="18" charset="0"/>
              </a:rPr>
              <a:t>р</a:t>
            </a:r>
            <a:r>
              <a:rPr lang="ru-RU" sz="2800" dirty="0">
                <a:solidFill>
                  <a:srgbClr val="000000"/>
                </a:solidFill>
                <a:latin typeface="Times New Roman" pitchFamily="18" charset="0"/>
                <a:cs typeface="Times New Roman" pitchFamily="18" charset="0"/>
              </a:rPr>
              <a:t>.</a:t>
            </a:r>
            <a:endParaRPr lang="ru-RU" sz="2800" dirty="0">
              <a:latin typeface="Times New Roman" pitchFamily="18" charset="0"/>
              <a:cs typeface="Times New Roman" pitchFamily="18" charset="0"/>
            </a:endParaRPr>
          </a:p>
        </p:txBody>
      </p:sp>
    </p:spTree>
    <p:extLst>
      <p:ext uri="{BB962C8B-B14F-4D97-AF65-F5344CB8AC3E}">
        <p14:creationId xmlns:p14="http://schemas.microsoft.com/office/powerpoint/2010/main" val="31035863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yandex.ru/images/_crpd/1WjON5556/faf6d4xy4wfN/cBNRifmChxlhb0rVToVDoig8rv4K-NIFbg2DrJuY6OONrmyb02RXoCo6Yu5empAToSlUuODZ8dwrg3tZlpfTqUC3gGyo1wMpVX2LZdtEIiboCcv7bvlX1VpMc_mf3HkDyNj4KhNgskVcWhLeH2"/>
          <p:cNvPicPr>
            <a:picLocks noChangeAspect="1" noChangeArrowheads="1"/>
          </p:cNvPicPr>
          <p:nvPr/>
        </p:nvPicPr>
        <p:blipFill rotWithShape="1">
          <a:blip r:embed="rId2">
            <a:extLst>
              <a:ext uri="{28A0092B-C50C-407E-A947-70E740481C1C}">
                <a14:useLocalDpi xmlns:a14="http://schemas.microsoft.com/office/drawing/2010/main" val="0"/>
              </a:ext>
            </a:extLst>
          </a:blip>
          <a:srcRect t="2808" r="52502" b="49999"/>
          <a:stretch/>
        </p:blipFill>
        <p:spPr bwMode="auto">
          <a:xfrm>
            <a:off x="769427" y="1436487"/>
            <a:ext cx="3326856" cy="242101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a:extLst/>
        </p:spPr>
      </p:pic>
      <p:pic>
        <p:nvPicPr>
          <p:cNvPr id="2052" name="Picture 4" descr="https://yandex.ru/images/_crpd/1WjON5556/faf6d4xy4wfN/cBNRifmChxlhb0rVToVDoig8rv4K-NIFbg2DrJuY6OONrmyb02RXoCo6Yu5empAToSlUuODZ8dwrg3tZlpfTqUC3gGyo1wMpVX2LZdtEIiboCcv7bvlX1VpMc_mf3HkDyNj4KhNgskVcWhLeH2"/>
          <p:cNvPicPr>
            <a:picLocks noChangeAspect="1" noChangeArrowheads="1"/>
          </p:cNvPicPr>
          <p:nvPr/>
        </p:nvPicPr>
        <p:blipFill rotWithShape="1">
          <a:blip r:embed="rId2">
            <a:extLst>
              <a:ext uri="{28A0092B-C50C-407E-A947-70E740481C1C}">
                <a14:useLocalDpi xmlns:a14="http://schemas.microsoft.com/office/drawing/2010/main" val="0"/>
              </a:ext>
            </a:extLst>
          </a:blip>
          <a:srcRect l="51365" t="-16" b="51880"/>
          <a:stretch/>
        </p:blipFill>
        <p:spPr bwMode="auto">
          <a:xfrm>
            <a:off x="4640223" y="1436487"/>
            <a:ext cx="3741440" cy="2421011"/>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a:extLst/>
        </p:spPr>
      </p:pic>
      <p:pic>
        <p:nvPicPr>
          <p:cNvPr id="2054" name="Picture 6" descr="https://yandex.ru/images/_crpd/1WjON5556/faf6d4xy4wfN/cBNRifmChxlhb0rVToVDoig8rv4K-NIFbg2DrJuY6OONrmyb02RXoCo6Yu5empAToSlUuODZ8dwrg3tZlpfTqUC3gGyo1wMpVX2LZdtEIiboCcv7bvlX1VpMc_mf3HkDyNj4KhNgskVcWhLeH2"/>
          <p:cNvPicPr>
            <a:picLocks noChangeAspect="1" noChangeArrowheads="1"/>
          </p:cNvPicPr>
          <p:nvPr/>
        </p:nvPicPr>
        <p:blipFill rotWithShape="1">
          <a:blip r:embed="rId2">
            <a:extLst>
              <a:ext uri="{28A0092B-C50C-407E-A947-70E740481C1C}">
                <a14:useLocalDpi xmlns:a14="http://schemas.microsoft.com/office/drawing/2010/main" val="0"/>
              </a:ext>
            </a:extLst>
          </a:blip>
          <a:srcRect t="52025" r="52564" b="2272"/>
          <a:stretch/>
        </p:blipFill>
        <p:spPr bwMode="auto">
          <a:xfrm>
            <a:off x="767648" y="4149080"/>
            <a:ext cx="3328636" cy="234895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a:extLst/>
        </p:spPr>
      </p:pic>
      <p:pic>
        <p:nvPicPr>
          <p:cNvPr id="2056" name="Picture 8" descr="https://yandex.ru/images/_crpd/1WjON5556/faf6d4xy4wfN/cBNRifmChxlhb0rVToVDoig8rv4K-NIFbg2DrJuY6OONrmyb02RXoCo6Yu5empAToSlUuODZ8dwrg3tZlpfTqUC3gGyo1wMpVX2LZdtEIiboCcv7bvlX1VpMc_mf3HkDyNj4KhNgskVcWhLeH2"/>
          <p:cNvPicPr>
            <a:picLocks noChangeAspect="1" noChangeArrowheads="1"/>
          </p:cNvPicPr>
          <p:nvPr/>
        </p:nvPicPr>
        <p:blipFill rotWithShape="1">
          <a:blip r:embed="rId2">
            <a:extLst>
              <a:ext uri="{28A0092B-C50C-407E-A947-70E740481C1C}">
                <a14:useLocalDpi xmlns:a14="http://schemas.microsoft.com/office/drawing/2010/main" val="0"/>
              </a:ext>
            </a:extLst>
          </a:blip>
          <a:srcRect l="50623" t="54944" r="1430" b="4884"/>
          <a:stretch/>
        </p:blipFill>
        <p:spPr bwMode="auto">
          <a:xfrm>
            <a:off x="4665951" y="4149080"/>
            <a:ext cx="3715712" cy="234895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a:extLst/>
        </p:spPr>
      </p:pic>
      <p:pic>
        <p:nvPicPr>
          <p:cNvPr id="2057"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8176" y="0"/>
            <a:ext cx="7583487" cy="151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477647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p:cNvSpPr/>
          <p:nvPr/>
        </p:nvSpPr>
        <p:spPr>
          <a:xfrm>
            <a:off x="755576" y="332656"/>
            <a:ext cx="7560840" cy="936104"/>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smtClean="0">
                <a:solidFill>
                  <a:schemeClr val="tx2"/>
                </a:solidFill>
                <a:latin typeface="Monotype Corsiva" pitchFamily="66" charset="0"/>
              </a:rPr>
              <a:t>Отгадай ребус:</a:t>
            </a:r>
            <a:endParaRPr lang="ru-RU" sz="3600" b="1" dirty="0">
              <a:solidFill>
                <a:schemeClr val="tx2"/>
              </a:solidFill>
              <a:latin typeface="Monotype Corsiva" pitchFamily="66" charset="0"/>
            </a:endParaRPr>
          </a:p>
        </p:txBody>
      </p:sp>
      <p:pic>
        <p:nvPicPr>
          <p:cNvPr id="5122"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02188" y="1700808"/>
            <a:ext cx="5857385" cy="223224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995936" y="4365104"/>
            <a:ext cx="4727274" cy="226342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90402973"/>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265</TotalTime>
  <Words>319</Words>
  <Application>Microsoft Office PowerPoint</Application>
  <PresentationFormat>Экран (4:3)</PresentationFormat>
  <Paragraphs>86</Paragraphs>
  <Slides>19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Источники:</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пользователь</dc:creator>
  <cp:lastModifiedBy>пользователь</cp:lastModifiedBy>
  <cp:revision>25</cp:revision>
  <dcterms:created xsi:type="dcterms:W3CDTF">2019-11-20T18:20:18Z</dcterms:created>
  <dcterms:modified xsi:type="dcterms:W3CDTF">2019-12-15T17:21:10Z</dcterms:modified>
</cp:coreProperties>
</file>