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26"/>
  </p:notesMasterIdLst>
  <p:sldIdLst>
    <p:sldId id="260" r:id="rId2"/>
    <p:sldId id="266" r:id="rId3"/>
    <p:sldId id="259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9" r:id="rId16"/>
    <p:sldId id="268" r:id="rId17"/>
    <p:sldId id="287" r:id="rId18"/>
    <p:sldId id="288" r:id="rId19"/>
    <p:sldId id="290" r:id="rId20"/>
    <p:sldId id="269" r:id="rId21"/>
    <p:sldId id="291" r:id="rId22"/>
    <p:sldId id="265" r:id="rId23"/>
    <p:sldId id="293" r:id="rId24"/>
    <p:sldId id="27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0000"/>
    <a:srgbClr val="FFC9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7CC1F-65FF-454C-9AA1-C4FC5D06C6E2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C5860-E015-423C-A898-629928DB4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265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C5860-E015-423C-A898-629928DB43F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352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1388" y="746125"/>
            <a:ext cx="4975225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2000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E5B030-AD61-414E-AE0E-E1BF5F20FE4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2230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1388" y="746125"/>
            <a:ext cx="4975225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 работе мне удалось рассмотреть несколько приемов</a:t>
            </a:r>
            <a:r>
              <a:rPr lang="ru-RU" sz="2000" baseline="0" dirty="0" smtClean="0"/>
              <a:t> запоминания словарных слов. Давайте остановимся на них подробнее.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6BCF55-172B-4D3E-8777-0C4087E16AA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3271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1388" y="746125"/>
            <a:ext cx="4975225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Наглядным способом запоминания словарных слов является создание графического образа.  Нужно обыграть запоминаемую букву или несколько</a:t>
            </a:r>
            <a:r>
              <a:rPr lang="ru-RU" sz="2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букв в рисунке. На рисунке изображается само слово и «проблемная» буква.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6BCF55-172B-4D3E-8777-0C4087E16AA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1027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1388" y="746125"/>
            <a:ext cx="4975225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6BCF55-172B-4D3E-8777-0C4087E16AA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4488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1388" y="746125"/>
            <a:ext cx="4975225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6BCF55-172B-4D3E-8777-0C4087E16AA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130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1388" y="746125"/>
            <a:ext cx="4975225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Поднимите</a:t>
            </a:r>
            <a:r>
              <a:rPr lang="ru-RU" sz="20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руку те, кто написал его так! Это сложное словарное слово правильно пишут немногие. Однако есть прием, с помощью которого я запомнил написание на всю жизнь. Хотите поделюсь секретом? В слове винегрет можно заметить два хорошо знакомых нам слова : винт и негр, написание которых не вызывает сомнений. А значит и винегрет легко запомнить. Этот прием называется «слово в слове». Но его я,  быть может,  опишу в следующей работе.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6BCF55-172B-4D3E-8777-0C4087E16AA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4943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FD5A5-2E76-4A9E-ADD2-D962E8446B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3227-9E31-4AD1-85D7-F0B5F895C5C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467113"/>
      </p:ext>
    </p:extLst>
  </p:cSld>
  <p:clrMapOvr>
    <a:masterClrMapping/>
  </p:clrMapOvr>
  <p:transition spd="slow"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10B8B-49DC-4A6A-9DD4-89D0CC1E00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E83A8-4919-4898-9025-1A561B5E94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2700"/>
      </p:ext>
    </p:extLst>
  </p:cSld>
  <p:clrMapOvr>
    <a:masterClrMapping/>
  </p:clrMapOvr>
  <p:transition spd="med"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8BCB9-0501-4231-A5DF-6B5FC41707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FF70F-AC37-42B9-8B04-AA1B8EBAC0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087991"/>
      </p:ext>
    </p:extLst>
  </p:cSld>
  <p:clrMapOvr>
    <a:masterClrMapping/>
  </p:clrMapOvr>
  <p:transition spd="med">
    <p:checke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2406589685"/>
      </p:ext>
    </p:extLst>
  </p:cSld>
  <p:clrMapOvr>
    <a:masterClrMapping/>
  </p:clrMapOvr>
  <p:transition spd="med">
    <p:checke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214894961"/>
      </p:ext>
    </p:extLst>
  </p:cSld>
  <p:clrMapOvr>
    <a:masterClrMapping/>
  </p:clrMapOvr>
  <p:transition spd="med">
    <p:checke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1425908"/>
      </p:ext>
    </p:extLst>
  </p:cSld>
  <p:clrMapOvr>
    <a:masterClrMapping/>
  </p:clrMapOvr>
  <p:transition spd="med">
    <p:checke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2775728"/>
      </p:ext>
    </p:extLst>
  </p:cSld>
  <p:clrMapOvr>
    <a:masterClrMapping/>
  </p:clrMapOvr>
  <p:transition spd="med">
    <p:checke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14647625"/>
      </p:ext>
    </p:extLst>
  </p:cSld>
  <p:clrMapOvr>
    <a:masterClrMapping/>
  </p:clrMapOvr>
  <p:transition spd="med">
    <p:checke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2768520150"/>
      </p:ext>
    </p:extLst>
  </p:cSld>
  <p:clrMapOvr>
    <a:masterClrMapping/>
  </p:clrMapOvr>
  <p:transition spd="med">
    <p:checke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698764176"/>
      </p:ext>
    </p:extLst>
  </p:cSld>
  <p:clrMapOvr>
    <a:masterClrMapping/>
  </p:clrMapOvr>
  <p:transition spd="med">
    <p:checke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5280916"/>
      </p:ext>
    </p:extLst>
  </p:cSld>
  <p:clrMapOvr>
    <a:masterClrMapping/>
  </p:clrMapOvr>
  <p:transition spd="med"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F8467-62FF-4B2B-BF82-F32171C51E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C92CE-CE16-4F1D-9C5A-8F1CDDE17F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763106"/>
      </p:ext>
    </p:extLst>
  </p:cSld>
  <p:clrMapOvr>
    <a:masterClrMapping/>
  </p:clrMapOvr>
  <p:transition spd="med">
    <p:checke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0429646"/>
      </p:ext>
    </p:extLst>
  </p:cSld>
  <p:clrMapOvr>
    <a:masterClrMapping/>
  </p:clrMapOvr>
  <p:transition spd="med">
    <p:checke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28429174"/>
      </p:ext>
    </p:extLst>
  </p:cSld>
  <p:clrMapOvr>
    <a:masterClrMapping/>
  </p:clrMapOvr>
  <p:transition spd="med">
    <p:checke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2866675279"/>
      </p:ext>
    </p:extLst>
  </p:cSld>
  <p:clrMapOvr>
    <a:masterClrMapping/>
  </p:clrMapOvr>
  <p:transition spd="med">
    <p:checke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3329510523"/>
      </p:ext>
    </p:extLst>
  </p:cSld>
  <p:clrMapOvr>
    <a:masterClrMapping/>
  </p:clrMapOvr>
  <p:transition spd="med">
    <p:checke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09695613"/>
      </p:ext>
    </p:extLst>
  </p:cSld>
  <p:clrMapOvr>
    <a:masterClrMapping/>
  </p:clrMapOvr>
  <p:transition spd="med">
    <p:checke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91010046"/>
      </p:ext>
    </p:extLst>
  </p:cSld>
  <p:clrMapOvr>
    <a:masterClrMapping/>
  </p:clrMapOvr>
  <p:transition spd="med">
    <p:checke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551970"/>
      </p:ext>
    </p:extLst>
  </p:cSld>
  <p:clrMapOvr>
    <a:masterClrMapping/>
  </p:clrMapOvr>
  <p:transition spd="med">
    <p:checke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3476644227"/>
      </p:ext>
    </p:extLst>
  </p:cSld>
  <p:clrMapOvr>
    <a:masterClrMapping/>
  </p:clrMapOvr>
  <p:transition spd="med">
    <p:checke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522239287"/>
      </p:ext>
    </p:extLst>
  </p:cSld>
  <p:clrMapOvr>
    <a:masterClrMapping/>
  </p:clrMapOvr>
  <p:transition spd="med">
    <p:checke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0335067"/>
      </p:ext>
    </p:extLst>
  </p:cSld>
  <p:clrMapOvr>
    <a:masterClrMapping/>
  </p:clrMapOvr>
  <p:transition spd="med"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3EFFC-B4F8-481D-8D56-22CD3D358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15A1-9298-47C5-B860-E0B3196C8D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150075"/>
      </p:ext>
    </p:extLst>
  </p:cSld>
  <p:clrMapOvr>
    <a:masterClrMapping/>
  </p:clrMapOvr>
  <p:transition spd="med">
    <p:checker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5416341"/>
      </p:ext>
    </p:extLst>
  </p:cSld>
  <p:clrMapOvr>
    <a:masterClrMapping/>
  </p:clrMapOvr>
  <p:transition spd="med">
    <p:checke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7802294"/>
      </p:ext>
    </p:extLst>
  </p:cSld>
  <p:clrMapOvr>
    <a:masterClrMapping/>
  </p:clrMapOvr>
  <p:transition spd="med">
    <p:checke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149479726"/>
      </p:ext>
    </p:extLst>
  </p:cSld>
  <p:clrMapOvr>
    <a:masterClrMapping/>
  </p:clrMapOvr>
  <p:transition spd="med">
    <p:checke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792560001"/>
      </p:ext>
    </p:extLst>
  </p:cSld>
  <p:clrMapOvr>
    <a:masterClrMapping/>
  </p:clrMapOvr>
  <p:transition spd="med">
    <p:checke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1083733"/>
      </p:ext>
    </p:extLst>
  </p:cSld>
  <p:clrMapOvr>
    <a:masterClrMapping/>
  </p:clrMapOvr>
  <p:transition spd="med">
    <p:checke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750516"/>
      </p:ext>
    </p:extLst>
  </p:cSld>
  <p:clrMapOvr>
    <a:masterClrMapping/>
  </p:clrMapOvr>
  <p:transition spd="med">
    <p:checker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5991349"/>
      </p:ext>
    </p:extLst>
  </p:cSld>
  <p:clrMapOvr>
    <a:masterClrMapping/>
  </p:clrMapOvr>
  <p:transition spd="med"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0CEDD-769E-4AA3-B676-CD1084FB81E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9DEE1-D607-4500-A450-7C036ED853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08748"/>
      </p:ext>
    </p:extLst>
  </p:cSld>
  <p:clrMapOvr>
    <a:masterClrMapping/>
  </p:clrMapOvr>
  <p:transition spd="med"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F3418-4389-4686-9E11-3A4698020B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75AB4-A18F-4DBB-B3F5-94967CA77A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786535"/>
      </p:ext>
    </p:extLst>
  </p:cSld>
  <p:clrMapOvr>
    <a:masterClrMapping/>
  </p:clrMapOvr>
  <p:transition spd="med"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3B98B-1C21-4DC1-9A45-C9143985E22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DC0F-37AD-4088-8E0B-67879A4A4C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112429"/>
      </p:ext>
    </p:extLst>
  </p:cSld>
  <p:clrMapOvr>
    <a:masterClrMapping/>
  </p:clrMapOvr>
  <p:transition spd="med"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CAAC-8880-42A0-8BCF-BF0E46FE87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9B691-24DD-47B9-9A35-2ED5254F50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885439"/>
      </p:ext>
    </p:extLst>
  </p:cSld>
  <p:clrMapOvr>
    <a:masterClrMapping/>
  </p:clrMapOvr>
  <p:transition spd="med"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C001E-E58B-48E4-B9C2-628D11FA4D9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BEA1B-5237-4C66-AEB2-B5BF6A7C77A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534326"/>
      </p:ext>
    </p:extLst>
  </p:cSld>
  <p:clrMapOvr>
    <a:masterClrMapping/>
  </p:clrMapOvr>
  <p:transition spd="med"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65F68-F664-4AFA-97FC-715BC0B6DA7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4A755-B94F-4EDF-A002-8AD7A1477A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765961"/>
      </p:ext>
    </p:extLst>
  </p:cSld>
  <p:clrMapOvr>
    <a:masterClrMapping/>
  </p:clrMapOvr>
  <p:transition spd="med"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8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2D7C01-E7F4-4021-97F1-0435F429FCC4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24.11.2019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7C0450-A195-4185-B66D-A5F0BFB624CE}" type="slidenum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50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1" r:id="rId22"/>
    <p:sldLayoutId id="2147483792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  <p:sldLayoutId id="2147483805" r:id="rId36"/>
  </p:sldLayoutIdLst>
  <p:transition spd="med"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neginka43.ru/_nw/4/59748280.jpg" TargetMode="External"/><Relationship Id="rId13" Type="http://schemas.openxmlformats.org/officeDocument/2006/relationships/hyperlink" Target="https://ljubimyj-detskij.ru/images/azbuka/al-16.jpg&#1073;&#1091;&#1082;&#1074;&#1072;" TargetMode="External"/><Relationship Id="rId3" Type="http://schemas.openxmlformats.org/officeDocument/2006/relationships/hyperlink" Target="https://sochinyshka.ru/wp-content/uploads/2018/12/gorkun.jpg" TargetMode="External"/><Relationship Id="rId7" Type="http://schemas.openxmlformats.org/officeDocument/2006/relationships/hyperlink" Target="http://3.bp.blogspot.com/53uOapQI6GU/VNjXdSL_tzI/AAAAAAAAAm8/tMu8jltFO5U/s1600/vs3-423x300.jpg-" TargetMode="External"/><Relationship Id="rId12" Type="http://schemas.openxmlformats.org/officeDocument/2006/relationships/hyperlink" Target="https://ljubimyj-detskij.ru/images/azbuka/al-1.jpg" TargetMode="External"/><Relationship Id="rId17" Type="http://schemas.openxmlformats.org/officeDocument/2006/relationships/hyperlink" Target="https://3.bp.blogspot.com/-AVGybMRuyEw/VIrHh4GSAQI/AAAAAAAAWgY/ptvEqNKcy28/s1600/0_5118c_36d31a2c_L.gif" TargetMode="External"/><Relationship Id="rId2" Type="http://schemas.openxmlformats.org/officeDocument/2006/relationships/hyperlink" Target="https://www.proza.ru/2015/01/28/1683&#1060;&#1086;&#1090;&#1086;%20&#1050;.&#1055;&#1072;&#1091;&#1089;&#1090;&#1086;&#1074;&#1089;&#1082;&#1086;&#1075;&#1086;" TargetMode="External"/><Relationship Id="rId16" Type="http://schemas.openxmlformats.org/officeDocument/2006/relationships/hyperlink" Target="http://www.tvoyrebenok.ru/images/frazeologizmy/1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ebus1.com/index.php?item=rebus_generator&amp;enter=1" TargetMode="External"/><Relationship Id="rId11" Type="http://schemas.openxmlformats.org/officeDocument/2006/relationships/hyperlink" Target="http://old.lib05.ru/sites/default/files/content/news/komsomolskaya-pravda_1.jpg" TargetMode="External"/><Relationship Id="rId5" Type="http://schemas.openxmlformats.org/officeDocument/2006/relationships/hyperlink" Target="http://rebus1.com/index.php?item=rebus_generator&amp;enter=1#download" TargetMode="External"/><Relationship Id="rId15" Type="http://schemas.openxmlformats.org/officeDocument/2006/relationships/hyperlink" Target="http://frazbook.ru/wp-content/uploads/2008/10/dym.jpg" TargetMode="External"/><Relationship Id="rId10" Type="http://schemas.openxmlformats.org/officeDocument/2006/relationships/hyperlink" Target="http://www.toys-house.ru/sites/default/files/styles/large/public/field/image/articles_32_b.jpg?itok=yCvUnUEo" TargetMode="External"/><Relationship Id="rId4" Type="http://schemas.openxmlformats.org/officeDocument/2006/relationships/hyperlink" Target="https://www.ozon.ru/context/detail/id/31144613/" TargetMode="External"/><Relationship Id="rId9" Type="http://schemas.openxmlformats.org/officeDocument/2006/relationships/hyperlink" Target="http://cdn01.ru/files/users/images/9b/35/9b3507a5dba3154f799e78b48166c185.jpg" TargetMode="External"/><Relationship Id="rId14" Type="http://schemas.openxmlformats.org/officeDocument/2006/relationships/hyperlink" Target="https://ic.pics.livejournal.com/gosh100/12425021/662367/662367_900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gif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4815"/>
            <a:ext cx="7772400" cy="1678897"/>
          </a:xfrm>
        </p:spPr>
        <p:txBody>
          <a:bodyPr/>
          <a:lstStyle/>
          <a:p>
            <a:pPr lvl="0" eaLnBrk="1" hangingPunct="1"/>
            <a:r>
              <a:rPr lang="ru-RU" altLang="ru-RU" sz="1800" b="1" dirty="0">
                <a:solidFill>
                  <a:srgbClr val="C00000"/>
                </a:solidFill>
                <a:ea typeface="+mn-ea"/>
                <a:cs typeface="Times New Roman" panose="02020603050405020304" pitchFamily="18" charset="0"/>
              </a:rPr>
              <a:t>Муниципальное бюджетное образовательное учреждение</a:t>
            </a:r>
            <a:br>
              <a:rPr lang="ru-RU" altLang="ru-RU" sz="1800" b="1" dirty="0">
                <a:solidFill>
                  <a:srgbClr val="C00000"/>
                </a:solidFill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C00000"/>
                </a:solidFill>
                <a:ea typeface="+mn-ea"/>
                <a:cs typeface="Times New Roman" panose="02020603050405020304" pitchFamily="18" charset="0"/>
              </a:rPr>
              <a:t>«Средняя общеобразовательная школа №6 им. К. Минина»</a:t>
            </a:r>
            <a:r>
              <a:rPr lang="ru-RU" altLang="ru-RU" sz="1800" dirty="0">
                <a:solidFill>
                  <a:srgbClr val="C00000"/>
                </a:solidFill>
                <a:ea typeface="+mn-ea"/>
                <a:cs typeface="+mn-cs"/>
              </a:rPr>
              <a:t/>
            </a:r>
            <a:br>
              <a:rPr lang="ru-RU" altLang="ru-RU" sz="1800" dirty="0">
                <a:solidFill>
                  <a:srgbClr val="C00000"/>
                </a:solidFill>
                <a:ea typeface="+mn-ea"/>
                <a:cs typeface="+mn-cs"/>
              </a:rPr>
            </a:br>
            <a:endParaRPr lang="ru-RU" sz="7200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371600" y="1229194"/>
            <a:ext cx="6400800" cy="1573968"/>
          </a:xfrm>
        </p:spPr>
        <p:txBody>
          <a:bodyPr/>
          <a:lstStyle/>
          <a:p>
            <a:pPr marL="0" indent="0">
              <a:buNone/>
            </a:pPr>
            <a:r>
              <a:rPr lang="ru-RU" sz="4400" b="1" i="1" dirty="0">
                <a:solidFill>
                  <a:schemeClr val="tx2"/>
                </a:solidFill>
                <a:latin typeface="+mj-lt"/>
                <a:ea typeface="BatangChe" pitchFamily="49" charset="-127"/>
                <a:cs typeface="Times New Roman" pitchFamily="18" charset="0"/>
              </a:rPr>
              <a:t>Сетевой проект </a:t>
            </a:r>
            <a:br>
              <a:rPr lang="ru-RU" sz="4400" b="1" i="1" dirty="0">
                <a:solidFill>
                  <a:schemeClr val="tx2"/>
                </a:solidFill>
                <a:latin typeface="+mj-lt"/>
                <a:ea typeface="BatangChe" pitchFamily="49" charset="-127"/>
                <a:cs typeface="Times New Roman" pitchFamily="18" charset="0"/>
              </a:rPr>
            </a:br>
            <a:r>
              <a:rPr lang="ru-RU" sz="5400" b="1" i="1" dirty="0">
                <a:solidFill>
                  <a:schemeClr val="tx2"/>
                </a:solidFill>
                <a:latin typeface="+mj-lt"/>
                <a:ea typeface="BatangChe" pitchFamily="49" charset="-127"/>
                <a:cs typeface="Times New Roman" pitchFamily="18" charset="0"/>
              </a:rPr>
              <a:t>«Знатоки русского языка»</a:t>
            </a:r>
            <a:br>
              <a:rPr lang="ru-RU" sz="5400" b="1" i="1" dirty="0">
                <a:solidFill>
                  <a:schemeClr val="tx2"/>
                </a:solidFill>
                <a:latin typeface="+mj-lt"/>
                <a:ea typeface="BatangChe" pitchFamily="49" charset="-127"/>
                <a:cs typeface="Times New Roman" pitchFamily="18" charset="0"/>
              </a:rPr>
            </a:br>
            <a:endParaRPr lang="ru-RU" sz="4400" b="1" i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45571" y="2674948"/>
            <a:ext cx="380000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2000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Выполнила </a:t>
            </a:r>
            <a:r>
              <a:rPr lang="ru-RU" sz="2000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команда </a:t>
            </a:r>
            <a:r>
              <a:rPr lang="ru-RU" sz="2400" b="1" i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«Апельсин» </a:t>
            </a:r>
            <a:endParaRPr lang="ru-RU" sz="2000" b="1" i="1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pPr algn="r">
              <a:defRPr/>
            </a:pPr>
            <a:r>
              <a:rPr lang="ru-RU" sz="2000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2 «Б» класса</a:t>
            </a:r>
          </a:p>
          <a:p>
            <a:pPr algn="r">
              <a:defRPr/>
            </a:pPr>
            <a:r>
              <a:rPr lang="ru-RU" sz="2000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МБОУ СОШ №6 им. К. Минина</a:t>
            </a:r>
          </a:p>
          <a:p>
            <a:pPr algn="r">
              <a:defRPr/>
            </a:pPr>
            <a:r>
              <a:rPr lang="ru-RU" sz="2400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Руководитель </a:t>
            </a:r>
            <a:r>
              <a:rPr lang="ru-RU" sz="2400" b="1" i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Конова С.В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47" y="3697085"/>
            <a:ext cx="3594308" cy="274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58263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37" y="3122102"/>
            <a:ext cx="1172782" cy="1075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0945" y="341744"/>
            <a:ext cx="6097155" cy="159789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Звуковые ассоциации</a:t>
            </a:r>
            <a:b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</a:b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6691" y="1366983"/>
            <a:ext cx="7033684" cy="4759184"/>
          </a:xfrm>
        </p:spPr>
        <p:txBody>
          <a:bodyPr/>
          <a:lstStyle/>
          <a:p>
            <a:pPr marL="0" marR="95250" indent="0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8800" b="1" dirty="0" err="1">
                <a:latin typeface="+mj-lt"/>
                <a:ea typeface="Times New Roman"/>
              </a:rPr>
              <a:t>кр</a:t>
            </a:r>
            <a:r>
              <a:rPr lang="ru-RU" sz="8800" b="1" dirty="0" err="1">
                <a:solidFill>
                  <a:srgbClr val="C00000"/>
                </a:solidFill>
                <a:latin typeface="+mj-lt"/>
                <a:ea typeface="Times New Roman"/>
              </a:rPr>
              <a:t>О</a:t>
            </a:r>
            <a:r>
              <a:rPr lang="ru-RU" sz="8800" b="1" dirty="0" err="1">
                <a:latin typeface="+mj-lt"/>
                <a:ea typeface="Times New Roman"/>
              </a:rPr>
              <a:t>вать</a:t>
            </a:r>
            <a:r>
              <a:rPr lang="ru-RU" sz="8800" b="1" dirty="0">
                <a:latin typeface="Times New Roman"/>
                <a:ea typeface="Times New Roman"/>
              </a:rPr>
              <a:t> </a:t>
            </a:r>
          </a:p>
          <a:p>
            <a:pPr marL="0" marR="95250" indent="0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8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/>
              </a:rPr>
              <a:t>с</a:t>
            </a:r>
            <a:r>
              <a:rPr lang="ru-RU" sz="8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/>
              </a:rPr>
              <a:t>О</a:t>
            </a:r>
            <a:r>
              <a:rPr lang="ru-RU" sz="8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/>
              </a:rPr>
              <a:t>н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760132" y="6795938"/>
            <a:ext cx="2922054" cy="124124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prstClr val="black">
                    <a:tint val="75000"/>
                  </a:prstClr>
                </a:solidFill>
                <a:latin typeface="Calibri"/>
              </a:rPr>
              <a:t>Конова С.В.МБОУ "СОШ №6 им. К.. Минина"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6" y="662321"/>
            <a:ext cx="1875521" cy="2279719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886" y="3059080"/>
            <a:ext cx="927100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715" y="3059080"/>
            <a:ext cx="3095625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6615384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476673"/>
            <a:ext cx="6172200" cy="202545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В слове спряталось другое слово</a:t>
            </a:r>
            <a:b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</a:b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127" y="1600203"/>
            <a:ext cx="7329248" cy="4525963"/>
          </a:xfrm>
        </p:spPr>
        <p:txBody>
          <a:bodyPr/>
          <a:lstStyle/>
          <a:p>
            <a:pPr marL="0" marR="95250" indent="0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5400" b="1" dirty="0" smtClean="0">
                <a:solidFill>
                  <a:srgbClr val="0070C0"/>
                </a:solidFill>
                <a:latin typeface="+mj-lt"/>
                <a:ea typeface="Times New Roman"/>
              </a:rPr>
              <a:t>ГОРИ</a:t>
            </a:r>
            <a:r>
              <a:rPr lang="ru-RU" sz="5400" b="1" dirty="0" smtClean="0">
                <a:solidFill>
                  <a:srgbClr val="7030A0"/>
                </a:solidFill>
                <a:latin typeface="+mj-lt"/>
                <a:ea typeface="Times New Roman"/>
              </a:rPr>
              <a:t>ЗОНТ</a:t>
            </a:r>
            <a:r>
              <a:rPr lang="ru-RU" sz="5400" b="1" dirty="0" smtClean="0">
                <a:latin typeface="+mj-lt"/>
                <a:ea typeface="Times New Roman"/>
              </a:rPr>
              <a:t>- </a:t>
            </a:r>
            <a:r>
              <a:rPr lang="ru-RU" sz="5400" b="1" dirty="0">
                <a:latin typeface="+mj-lt"/>
                <a:ea typeface="Times New Roman"/>
              </a:rPr>
              <a:t>ГОРИ, ЗОНТ</a:t>
            </a:r>
            <a:endParaRPr lang="ru-RU" sz="1600" dirty="0">
              <a:latin typeface="+mj-lt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573780" y="6501343"/>
            <a:ext cx="3416452" cy="288033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Конова С.В.МБОУ "СОШ №6 им. К.. Минина"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422" y="125513"/>
            <a:ext cx="1796252" cy="2766505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41" y="5050123"/>
            <a:ext cx="1138314" cy="1359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373" y="3116490"/>
            <a:ext cx="5967646" cy="2970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026" y="3223347"/>
            <a:ext cx="1275484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702384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476673"/>
            <a:ext cx="6172200" cy="202545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В слове спряталось другое слово</a:t>
            </a:r>
            <a:b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</a:b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364" y="1600203"/>
            <a:ext cx="7320011" cy="4525963"/>
          </a:xfrm>
        </p:spPr>
        <p:txBody>
          <a:bodyPr/>
          <a:lstStyle/>
          <a:p>
            <a:pPr marL="0" marR="95250" indent="0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5400" b="1" dirty="0" smtClean="0">
                <a:latin typeface="+mj-lt"/>
                <a:ea typeface="Times New Roman"/>
              </a:rPr>
              <a:t>ОБ</a:t>
            </a:r>
            <a:r>
              <a:rPr lang="ru-RU" sz="5400" b="1" dirty="0" smtClean="0">
                <a:solidFill>
                  <a:srgbClr val="7030A0"/>
                </a:solidFill>
                <a:latin typeface="+mj-lt"/>
                <a:ea typeface="Times New Roman"/>
              </a:rPr>
              <a:t>ЛАК</a:t>
            </a:r>
            <a:r>
              <a:rPr lang="ru-RU" sz="5400" b="1" dirty="0" smtClean="0">
                <a:latin typeface="+mj-lt"/>
                <a:ea typeface="Times New Roman"/>
              </a:rPr>
              <a:t>О- </a:t>
            </a:r>
            <a:r>
              <a:rPr lang="ru-RU" sz="5400" b="1" dirty="0">
                <a:latin typeface="+mj-lt"/>
                <a:ea typeface="Times New Roman"/>
              </a:rPr>
              <a:t>на ОБ</a:t>
            </a:r>
            <a:r>
              <a:rPr lang="ru-RU" sz="5400" b="1" dirty="0">
                <a:solidFill>
                  <a:srgbClr val="7030A0"/>
                </a:solidFill>
                <a:latin typeface="+mj-lt"/>
                <a:ea typeface="Times New Roman"/>
              </a:rPr>
              <a:t>ЛАК</a:t>
            </a:r>
            <a:r>
              <a:rPr lang="ru-RU" sz="5400" b="1" dirty="0">
                <a:latin typeface="+mj-lt"/>
                <a:ea typeface="Times New Roman"/>
              </a:rPr>
              <a:t>Е </a:t>
            </a:r>
            <a:r>
              <a:rPr lang="ru-RU" sz="5400" b="1" dirty="0">
                <a:solidFill>
                  <a:srgbClr val="7030A0"/>
                </a:solidFill>
                <a:latin typeface="+mj-lt"/>
                <a:ea typeface="Times New Roman"/>
              </a:rPr>
              <a:t>ЛАК</a:t>
            </a:r>
            <a:endParaRPr lang="ru-RU" sz="1600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573780" y="6501343"/>
            <a:ext cx="3416452" cy="288033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Конова С.В.МБОУ "СОШ №6 им. К.. Минина"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843" y="190167"/>
            <a:ext cx="1221594" cy="1881443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84" y="5013178"/>
            <a:ext cx="1084698" cy="1359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830" y="3149601"/>
            <a:ext cx="4892187" cy="3067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640" y="2890838"/>
            <a:ext cx="14509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371938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344" y="3708886"/>
            <a:ext cx="3036094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476673"/>
            <a:ext cx="6172200" cy="202545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  <a:t>Сюжетные ассоциации</a:t>
            </a:r>
            <a:b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Times New Roman" pitchFamily="18" charset="0"/>
              </a:rPr>
            </a:b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9683" y="1600203"/>
            <a:ext cx="6210692" cy="3124943"/>
          </a:xfrm>
        </p:spPr>
        <p:txBody>
          <a:bodyPr/>
          <a:lstStyle/>
          <a:p>
            <a:pPr marL="0" marR="95250" indent="0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5400" b="1" dirty="0">
                <a:solidFill>
                  <a:srgbClr val="C00000"/>
                </a:solidFill>
                <a:latin typeface="+mj-lt"/>
                <a:ea typeface="Times New Roman"/>
              </a:rPr>
              <a:t>БА</a:t>
            </a:r>
            <a:r>
              <a:rPr lang="ru-RU" sz="5400" b="1" dirty="0">
                <a:latin typeface="+mj-lt"/>
                <a:ea typeface="Times New Roman"/>
              </a:rPr>
              <a:t>ГАЖ-                  </a:t>
            </a:r>
            <a:r>
              <a:rPr lang="ru-RU" sz="5400" b="1" dirty="0">
                <a:solidFill>
                  <a:srgbClr val="C00000"/>
                </a:solidFill>
                <a:latin typeface="+mj-lt"/>
                <a:ea typeface="Times New Roman"/>
              </a:rPr>
              <a:t>БА</a:t>
            </a:r>
            <a:r>
              <a:rPr lang="ru-RU" sz="5400" b="1" dirty="0">
                <a:latin typeface="+mj-lt"/>
                <a:ea typeface="Times New Roman"/>
              </a:rPr>
              <a:t>БУШКИН </a:t>
            </a:r>
            <a:r>
              <a:rPr lang="ru-RU" sz="5400" b="1" dirty="0">
                <a:solidFill>
                  <a:srgbClr val="C00000"/>
                </a:solidFill>
                <a:latin typeface="+mj-lt"/>
                <a:ea typeface="Times New Roman"/>
              </a:rPr>
              <a:t>БА</a:t>
            </a:r>
            <a:r>
              <a:rPr lang="ru-RU" sz="5400" b="1" dirty="0">
                <a:latin typeface="+mj-lt"/>
                <a:ea typeface="Times New Roman"/>
              </a:rPr>
              <a:t>ГАЖ</a:t>
            </a:r>
            <a:endParaRPr lang="ru-RU" sz="8000" b="1" dirty="0">
              <a:latin typeface="+mj-lt"/>
              <a:ea typeface="Times New Roman"/>
            </a:endParaRPr>
          </a:p>
          <a:p>
            <a:pPr marL="0" marR="95250" indent="0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  <a:buNone/>
            </a:pPr>
            <a:endParaRPr lang="ru-RU" sz="1400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573780" y="6501343"/>
            <a:ext cx="3416452" cy="288033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Конова С.В.МБОУ "СОШ №6 им. К.. Минина"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709" y="70095"/>
            <a:ext cx="1534128" cy="1881443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65" y="5013178"/>
            <a:ext cx="1239476" cy="1359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862" y="1951538"/>
            <a:ext cx="14509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7421608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71700" y="620692"/>
            <a:ext cx="52385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Calibri"/>
                <a:cs typeface="Times New Roman" pitchFamily="18" charset="0"/>
              </a:rPr>
              <a:t>П</a:t>
            </a:r>
            <a:r>
              <a:rPr lang="ru-RU" sz="6000" b="1" dirty="0">
                <a:solidFill>
                  <a:srgbClr val="C00000"/>
                </a:solidFill>
                <a:latin typeface="Calibri"/>
                <a:cs typeface="Times New Roman" pitchFamily="18" charset="0"/>
              </a:rPr>
              <a:t>А</a:t>
            </a:r>
            <a:r>
              <a:rPr lang="ru-RU" sz="6000" b="1" dirty="0">
                <a:solidFill>
                  <a:srgbClr val="002060"/>
                </a:solidFill>
                <a:latin typeface="Calibri"/>
                <a:cs typeface="Times New Roman" pitchFamily="18" charset="0"/>
              </a:rPr>
              <a:t>Л</a:t>
            </a:r>
            <a:r>
              <a:rPr lang="ru-RU" sz="6000" b="1" dirty="0">
                <a:solidFill>
                  <a:srgbClr val="C00000"/>
                </a:solidFill>
                <a:latin typeface="Calibri"/>
                <a:cs typeface="Times New Roman" pitchFamily="18" charset="0"/>
              </a:rPr>
              <a:t>И</a:t>
            </a:r>
            <a:r>
              <a:rPr lang="ru-RU" sz="6000" b="1" dirty="0">
                <a:solidFill>
                  <a:srgbClr val="002060"/>
                </a:solidFill>
                <a:latin typeface="Calibri"/>
                <a:cs typeface="Times New Roman" pitchFamily="18" charset="0"/>
              </a:rPr>
              <a:t>САДНИК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85455" y="1921164"/>
            <a:ext cx="481214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Calibri"/>
                <a:cs typeface="Times New Roman" pitchFamily="18" charset="0"/>
              </a:rPr>
              <a:t>от </a:t>
            </a:r>
            <a:r>
              <a:rPr lang="ru-RU" sz="6000" b="1" dirty="0" err="1">
                <a:solidFill>
                  <a:srgbClr val="002060"/>
                </a:solidFill>
                <a:latin typeface="Calibri"/>
                <a:cs typeface="Times New Roman" pitchFamily="18" charset="0"/>
              </a:rPr>
              <a:t>франц</a:t>
            </a:r>
            <a:r>
              <a:rPr lang="ru-RU" sz="6000" b="1" dirty="0">
                <a:solidFill>
                  <a:srgbClr val="002060"/>
                </a:solidFill>
                <a:latin typeface="Calibri"/>
                <a:cs typeface="Times New Roman" pitchFamily="18" charset="0"/>
              </a:rPr>
              <a:t> </a:t>
            </a:r>
            <a:r>
              <a:rPr lang="ru-RU" sz="6000" b="1" i="1" dirty="0">
                <a:solidFill>
                  <a:srgbClr val="C00000"/>
                </a:solidFill>
                <a:latin typeface="Calibri"/>
                <a:cs typeface="Times New Roman" pitchFamily="18" charset="0"/>
              </a:rPr>
              <a:t>ПАЛИСАД</a:t>
            </a:r>
          </a:p>
          <a:p>
            <a:pPr algn="ctr"/>
            <a:r>
              <a:rPr lang="ru-RU" sz="6000" b="1" dirty="0" err="1">
                <a:solidFill>
                  <a:srgbClr val="002060"/>
                </a:solidFill>
                <a:latin typeface="Calibri"/>
                <a:cs typeface="Times New Roman" pitchFamily="18" charset="0"/>
              </a:rPr>
              <a:t>латинск</a:t>
            </a:r>
            <a:r>
              <a:rPr lang="ru-RU" sz="6000" b="1" dirty="0">
                <a:solidFill>
                  <a:srgbClr val="002060"/>
                </a:solidFill>
                <a:latin typeface="Calibri"/>
                <a:cs typeface="Times New Roman" pitchFamily="18" charset="0"/>
              </a:rPr>
              <a:t> </a:t>
            </a:r>
            <a:r>
              <a:rPr lang="en-US" sz="6000" b="1" i="1" dirty="0" err="1">
                <a:solidFill>
                  <a:srgbClr val="002060"/>
                </a:solidFill>
                <a:latin typeface="Calibri"/>
                <a:cs typeface="Times New Roman" pitchFamily="18" charset="0"/>
              </a:rPr>
              <a:t>palus</a:t>
            </a:r>
            <a:endParaRPr lang="ru-RU" sz="6000" b="1" i="1" dirty="0">
              <a:solidFill>
                <a:srgbClr val="002060"/>
              </a:solidFill>
              <a:latin typeface="Calibri"/>
              <a:cs typeface="Times New Roman" pitchFamily="18" charset="0"/>
            </a:endParaRPr>
          </a:p>
          <a:p>
            <a:pPr algn="ctr"/>
            <a:r>
              <a:rPr lang="ru-RU" sz="6000" b="1" i="1" dirty="0">
                <a:solidFill>
                  <a:srgbClr val="C00000"/>
                </a:solidFill>
                <a:latin typeface="Calibri"/>
                <a:cs typeface="Times New Roman" pitchFamily="18" charset="0"/>
              </a:rPr>
              <a:t>ПАЛКА</a:t>
            </a:r>
          </a:p>
        </p:txBody>
      </p:sp>
      <p:pic>
        <p:nvPicPr>
          <p:cNvPr id="4102" name="Picture 6" descr="http://900igr.net/up/datai/120660/0004-004-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99540" y="3012976"/>
            <a:ext cx="2821484" cy="4277074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63" y="407512"/>
            <a:ext cx="2064935" cy="275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92458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2961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Крылатый этап </a:t>
            </a:r>
            <a:endParaRPr lang="ru-RU" sz="5400" b="1" i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8617" y="1600202"/>
            <a:ext cx="473825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Фразеологизм </a:t>
            </a:r>
            <a:r>
              <a:rPr lang="ru-RU" sz="3200" b="1" i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-</a:t>
            </a:r>
            <a:r>
              <a:rPr lang="ru-RU" sz="32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устойчивое </a:t>
            </a:r>
            <a:r>
              <a:rPr lang="ru-RU" sz="32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словосочетание, </a:t>
            </a:r>
            <a:r>
              <a:rPr lang="ru-RU" sz="32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смысл которого не определяется </a:t>
            </a:r>
            <a:r>
              <a:rPr lang="ru-RU" sz="32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значением </a:t>
            </a:r>
            <a:r>
              <a:rPr lang="ru-RU" sz="32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отдельно </a:t>
            </a:r>
            <a:r>
              <a:rPr lang="ru-RU" sz="32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взятых слов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508" y="1062181"/>
            <a:ext cx="3973077" cy="555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710250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solidFill>
                  <a:srgbClr val="C00000"/>
                </a:solidFill>
                <a:cs typeface="Times New Roman" panose="02020603050405020304" pitchFamily="18" charset="0"/>
              </a:rPr>
              <a:t>Крылатый этап </a:t>
            </a:r>
            <a:endParaRPr lang="ru-RU" dirty="0"/>
          </a:p>
        </p:txBody>
      </p:sp>
      <p:pic>
        <p:nvPicPr>
          <p:cNvPr id="2050" name="Picture 2" descr="Картинки по запросу фразеологизмы в виде рисунков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9382" y="1861169"/>
            <a:ext cx="3656373" cy="436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5754255" y="1600202"/>
            <a:ext cx="2932544" cy="392314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7855" y="1209964"/>
            <a:ext cx="49968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/>
                <a:latin typeface="+mj-lt"/>
              </a:rPr>
              <a:t>Зарубить на носу</a:t>
            </a:r>
          </a:p>
          <a:p>
            <a:pPr algn="just"/>
            <a:r>
              <a:rPr lang="ru-RU" sz="2400" b="1" i="1" u="sng" dirty="0" smtClean="0">
                <a:solidFill>
                  <a:srgbClr val="000000"/>
                </a:solidFill>
                <a:effectLst/>
                <a:latin typeface="+mj-lt"/>
              </a:rPr>
              <a:t>Значение.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+mj-lt"/>
              </a:rPr>
              <a:t> Запомнить крепко-накрепко, раз навсегда.</a:t>
            </a:r>
          </a:p>
          <a:p>
            <a:pPr algn="just"/>
            <a:r>
              <a:rPr lang="ru-RU" sz="2400" b="1" i="1" u="sng" dirty="0" smtClean="0">
                <a:solidFill>
                  <a:srgbClr val="000000"/>
                </a:solidFill>
                <a:effectLst/>
                <a:latin typeface="+mj-lt"/>
              </a:rPr>
              <a:t>Происхождение.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+mj-lt"/>
              </a:rPr>
              <a:t> Слово «нос» тут вовсе не означает орган обоняния. Как это ни странно, оно значит «памятная дощечка», «бирка для записей». В древности неграмотные люди всюду носили с собой такие палочки и дощечки и на них делали всевозможные заметки, зарубки. Эти бирки и звались носами.</a:t>
            </a:r>
            <a:endParaRPr lang="ru-RU" sz="2400" b="1" i="0" dirty="0">
              <a:solidFill>
                <a:srgbClr val="000000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02489427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67821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Дым коромыслом</a:t>
            </a:r>
          </a:p>
          <a:p>
            <a:pPr marL="0" indent="0" algn="just">
              <a:buNone/>
            </a:pPr>
            <a:r>
              <a:rPr lang="ru-RU" sz="2400" b="1" i="1" u="sng" dirty="0">
                <a:solidFill>
                  <a:srgbClr val="000000"/>
                </a:solidFill>
                <a:latin typeface="+mj-lt"/>
              </a:rPr>
              <a:t>Значение.</a:t>
            </a:r>
            <a:r>
              <a:rPr lang="ru-RU" sz="2400" b="1" dirty="0">
                <a:solidFill>
                  <a:srgbClr val="000000"/>
                </a:solidFill>
                <a:latin typeface="+mj-lt"/>
              </a:rPr>
              <a:t> Шум, гам, беспорядок, суматоха.</a:t>
            </a:r>
          </a:p>
          <a:p>
            <a:pPr marL="0" indent="0" algn="just">
              <a:buNone/>
            </a:pPr>
            <a:r>
              <a:rPr lang="ru-RU" sz="2400" b="1" i="1" u="sng" dirty="0">
                <a:solidFill>
                  <a:srgbClr val="000000"/>
                </a:solidFill>
                <a:latin typeface="+mj-lt"/>
              </a:rPr>
              <a:t>Происхождение.</a:t>
            </a:r>
            <a:r>
              <a:rPr lang="ru-RU" sz="2400" b="1" dirty="0">
                <a:solidFill>
                  <a:srgbClr val="000000"/>
                </a:solidFill>
                <a:latin typeface="+mj-lt"/>
              </a:rPr>
              <a:t> В старой Руси избы часто топили по-черному: дым уходил не через печную трубу, а через специальное окошко или дверь. И по форме дыма предсказывали погоду. Идет дым столбом - будет </a:t>
            </a:r>
            <a:r>
              <a:rPr lang="ru-RU" sz="2400" b="1" dirty="0" smtClean="0">
                <a:solidFill>
                  <a:srgbClr val="000000"/>
                </a:solidFill>
                <a:latin typeface="+mj-lt"/>
              </a:rPr>
              <a:t>ясно, </a:t>
            </a:r>
            <a:r>
              <a:rPr lang="ru-RU" sz="2400" b="1" dirty="0">
                <a:solidFill>
                  <a:srgbClr val="000000"/>
                </a:solidFill>
                <a:latin typeface="+mj-lt"/>
              </a:rPr>
              <a:t>коромыслом - к ветру, непогоде, а то и буре.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Дым коромысл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418" y="1440684"/>
            <a:ext cx="3713018" cy="495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44978" y="251085"/>
            <a:ext cx="56419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+mj-lt"/>
                <a:ea typeface="+mj-ea"/>
                <a:cs typeface="Times New Roman" panose="02020603050405020304" pitchFamily="18" charset="0"/>
              </a:rPr>
              <a:t>Крылатый </a:t>
            </a:r>
            <a:r>
              <a:rPr lang="ru-RU" sz="5400" b="1" dirty="0">
                <a:solidFill>
                  <a:srgbClr val="C00000"/>
                </a:solidFill>
                <a:latin typeface="+mj-lt"/>
                <a:ea typeface="+mj-ea"/>
                <a:cs typeface="Times New Roman" panose="02020603050405020304" pitchFamily="18" charset="0"/>
              </a:rPr>
              <a:t>этап 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01912687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5400" b="1" dirty="0">
                <a:solidFill>
                  <a:srgbClr val="C00000"/>
                </a:solidFill>
                <a:ea typeface="+mn-ea"/>
                <a:cs typeface="Times New Roman" panose="02020603050405020304" pitchFamily="18" charset="0"/>
              </a:rPr>
              <a:t>Крылатый этап </a:t>
            </a:r>
            <a:r>
              <a:rPr lang="ru-RU" sz="18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199" y="1257396"/>
            <a:ext cx="5103091" cy="486877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i="1" dirty="0">
                <a:solidFill>
                  <a:srgbClr val="C00000"/>
                </a:solidFill>
                <a:latin typeface="+mj-lt"/>
              </a:rPr>
              <a:t>Всыпать по первое число</a:t>
            </a:r>
          </a:p>
          <a:p>
            <a:pPr marL="0" indent="0" algn="just">
              <a:buNone/>
            </a:pPr>
            <a:r>
              <a:rPr lang="ru-RU" sz="2400" b="1" i="1" u="sng" dirty="0">
                <a:solidFill>
                  <a:srgbClr val="000000"/>
                </a:solidFill>
                <a:latin typeface="+mj-lt"/>
              </a:rPr>
              <a:t>Значение.</a:t>
            </a:r>
            <a:r>
              <a:rPr lang="ru-RU" sz="2400" dirty="0">
                <a:solidFill>
                  <a:srgbClr val="000000"/>
                </a:solidFill>
                <a:latin typeface="+mj-lt"/>
              </a:rPr>
              <a:t> Сурово наказать, отругать кого-либо</a:t>
            </a:r>
          </a:p>
          <a:p>
            <a:pPr marL="0" indent="0" algn="just">
              <a:buNone/>
            </a:pPr>
            <a:r>
              <a:rPr lang="ru-RU" sz="2400" b="1" i="1" u="sng" dirty="0">
                <a:solidFill>
                  <a:srgbClr val="000000"/>
                </a:solidFill>
                <a:latin typeface="+mj-lt"/>
              </a:rPr>
              <a:t>Происхождение</a:t>
            </a:r>
            <a:r>
              <a:rPr lang="ru-RU" sz="2400" dirty="0">
                <a:solidFill>
                  <a:srgbClr val="000000"/>
                </a:solidFill>
                <a:latin typeface="+mj-lt"/>
              </a:rPr>
              <a:t>. Уж что-что, а это-то выражение вам знакомо... И откуда оно только свалилось на вашу несчастную голову! Не поверите, но... из старой школы, где учеников пороли каждую неделю, независимо от того, прав или виноват. И если наставник переусердствует, то такой порки хватало надолго, вплоть до первого числа следующего месяца.</a:t>
            </a:r>
          </a:p>
          <a:p>
            <a:endParaRPr lang="ru-RU" sz="20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Всыпать по первое числ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855" y="1257395"/>
            <a:ext cx="2696081" cy="359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160996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16618" cy="695180"/>
          </a:xfrm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rgbClr val="C00000"/>
                </a:solidFill>
                <a:ea typeface="+mn-ea"/>
                <a:cs typeface="Times New Roman" panose="02020603050405020304" pitchFamily="18" charset="0"/>
              </a:rPr>
              <a:t>Крылатый </a:t>
            </a:r>
            <a:r>
              <a:rPr lang="ru-RU" sz="5400" b="1" i="1" dirty="0">
                <a:solidFill>
                  <a:srgbClr val="C00000"/>
                </a:solidFill>
                <a:ea typeface="+mn-ea"/>
                <a:cs typeface="Times New Roman" panose="02020603050405020304" pitchFamily="18" charset="0"/>
              </a:rPr>
              <a:t>этап </a:t>
            </a:r>
            <a:r>
              <a:rPr lang="ru-RU" sz="54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54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198" y="914400"/>
            <a:ext cx="8289637" cy="5211766"/>
          </a:xfrm>
        </p:spPr>
        <p:txBody>
          <a:bodyPr/>
          <a:lstStyle/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                  Сказка </a:t>
            </a:r>
            <a:r>
              <a:rPr lang="ru-RU" sz="2400" b="1" i="1" dirty="0" smtClean="0">
                <a:solidFill>
                  <a:srgbClr val="002060"/>
                </a:solidFill>
              </a:rPr>
              <a:t>«Курочка Ряба»</a:t>
            </a:r>
          </a:p>
          <a:p>
            <a:pPr marL="0" indent="0">
              <a:buNone/>
            </a:pPr>
            <a:r>
              <a:rPr lang="ru-RU" sz="2400" i="1" dirty="0" smtClean="0">
                <a:solidFill>
                  <a:srgbClr val="002060"/>
                </a:solidFill>
              </a:rPr>
              <a:t>    </a:t>
            </a:r>
            <a:r>
              <a:rPr lang="ru-RU" sz="2200" i="1" dirty="0" smtClean="0">
                <a:solidFill>
                  <a:srgbClr val="002060"/>
                </a:solidFill>
              </a:rPr>
              <a:t>Жили- </a:t>
            </a:r>
            <a:r>
              <a:rPr lang="ru-RU" sz="2200" i="1" dirty="0" smtClean="0">
                <a:solidFill>
                  <a:srgbClr val="002060"/>
                </a:solidFill>
              </a:rPr>
              <a:t>были дед да баба. </a:t>
            </a:r>
            <a:r>
              <a:rPr lang="ru-RU" sz="2200" i="1" u="sng" dirty="0" smtClean="0">
                <a:solidFill>
                  <a:srgbClr val="002060"/>
                </a:solidFill>
              </a:rPr>
              <a:t>Жили </a:t>
            </a:r>
            <a:r>
              <a:rPr lang="ru-RU" sz="2200" i="1" u="sng" dirty="0" smtClean="0">
                <a:solidFill>
                  <a:srgbClr val="002060"/>
                </a:solidFill>
              </a:rPr>
              <a:t>они </a:t>
            </a:r>
            <a:endParaRPr lang="ru-RU" sz="2200" i="1" u="sng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200" i="1" u="sng" dirty="0" smtClean="0">
                <a:solidFill>
                  <a:srgbClr val="002060"/>
                </a:solidFill>
              </a:rPr>
              <a:t>душа </a:t>
            </a:r>
            <a:r>
              <a:rPr lang="ru-RU" sz="2200" i="1" u="sng" dirty="0" smtClean="0">
                <a:solidFill>
                  <a:srgbClr val="002060"/>
                </a:solidFill>
              </a:rPr>
              <a:t>в душу. </a:t>
            </a:r>
            <a:r>
              <a:rPr lang="ru-RU" sz="2200" i="1" dirty="0" smtClean="0">
                <a:solidFill>
                  <a:srgbClr val="002060"/>
                </a:solidFill>
              </a:rPr>
              <a:t>И </a:t>
            </a:r>
            <a:r>
              <a:rPr lang="ru-RU" sz="2200" i="1" dirty="0" smtClean="0">
                <a:solidFill>
                  <a:srgbClr val="002060"/>
                </a:solidFill>
              </a:rPr>
              <a:t>была у них курочка Ряба. </a:t>
            </a:r>
            <a:endParaRPr lang="ru-RU" sz="2200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200" i="1" u="sng" dirty="0" smtClean="0">
                <a:solidFill>
                  <a:srgbClr val="002060"/>
                </a:solidFill>
              </a:rPr>
              <a:t>Берегли </a:t>
            </a:r>
            <a:r>
              <a:rPr lang="ru-RU" sz="2200" i="1" u="sng" dirty="0" smtClean="0">
                <a:solidFill>
                  <a:srgbClr val="002060"/>
                </a:solidFill>
              </a:rPr>
              <a:t>её как зеницу ока</a:t>
            </a:r>
            <a:r>
              <a:rPr lang="ru-RU" sz="2200" i="1" dirty="0" smtClean="0">
                <a:solidFill>
                  <a:srgbClr val="002060"/>
                </a:solidFill>
              </a:rPr>
              <a:t>. Снесла им </a:t>
            </a:r>
            <a:endParaRPr lang="ru-RU" sz="2200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200" i="1" dirty="0" smtClean="0">
                <a:solidFill>
                  <a:srgbClr val="002060"/>
                </a:solidFill>
              </a:rPr>
              <a:t>курочка </a:t>
            </a:r>
            <a:r>
              <a:rPr lang="ru-RU" sz="2200" i="1" dirty="0" smtClean="0">
                <a:solidFill>
                  <a:srgbClr val="002060"/>
                </a:solidFill>
              </a:rPr>
              <a:t>яичко, не простое, а золотое</a:t>
            </a:r>
            <a:r>
              <a:rPr lang="ru-RU" sz="2200" i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200" i="1" dirty="0" smtClean="0">
                <a:solidFill>
                  <a:srgbClr val="002060"/>
                </a:solidFill>
              </a:rPr>
              <a:t> </a:t>
            </a:r>
            <a:r>
              <a:rPr lang="ru-RU" sz="2200" i="1" u="sng" dirty="0" smtClean="0">
                <a:solidFill>
                  <a:srgbClr val="002060"/>
                </a:solidFill>
              </a:rPr>
              <a:t>Засучив рукава</a:t>
            </a:r>
            <a:r>
              <a:rPr lang="ru-RU" sz="2200" i="1" dirty="0" smtClean="0">
                <a:solidFill>
                  <a:srgbClr val="002060"/>
                </a:solidFill>
              </a:rPr>
              <a:t>, дед бил- бил, не разбил.</a:t>
            </a:r>
          </a:p>
          <a:p>
            <a:pPr marL="0" indent="0">
              <a:buNone/>
            </a:pPr>
            <a:r>
              <a:rPr lang="ru-RU" sz="2200" i="1" dirty="0" smtClean="0">
                <a:solidFill>
                  <a:srgbClr val="002060"/>
                </a:solidFill>
              </a:rPr>
              <a:t>Баба   битый час   била- </a:t>
            </a:r>
            <a:r>
              <a:rPr lang="ru-RU" sz="2200" i="1" dirty="0" smtClean="0">
                <a:solidFill>
                  <a:srgbClr val="002060"/>
                </a:solidFill>
              </a:rPr>
              <a:t>била, не разбила.</a:t>
            </a:r>
          </a:p>
          <a:p>
            <a:pPr marL="0" indent="0">
              <a:buNone/>
            </a:pPr>
            <a:r>
              <a:rPr lang="ru-RU" sz="2200" i="1" dirty="0" smtClean="0">
                <a:solidFill>
                  <a:srgbClr val="002060"/>
                </a:solidFill>
              </a:rPr>
              <a:t>       Мышка </a:t>
            </a:r>
            <a:r>
              <a:rPr lang="ru-RU" sz="2200" i="1" u="sng" dirty="0" smtClean="0">
                <a:solidFill>
                  <a:srgbClr val="002060"/>
                </a:solidFill>
              </a:rPr>
              <a:t>краем уха слышала </a:t>
            </a:r>
            <a:r>
              <a:rPr lang="ru-RU" sz="2200" i="1" dirty="0" smtClean="0">
                <a:solidFill>
                  <a:srgbClr val="002060"/>
                </a:solidFill>
              </a:rPr>
              <a:t>об их беде. Побежала, хвостиком махнула- яичко упало и </a:t>
            </a:r>
            <a:r>
              <a:rPr lang="ru-RU" sz="2200" i="1" dirty="0" smtClean="0">
                <a:solidFill>
                  <a:srgbClr val="002060"/>
                </a:solidFill>
              </a:rPr>
              <a:t>разбилось.  Стоят </a:t>
            </a:r>
            <a:r>
              <a:rPr lang="ru-RU" sz="2200" i="1" dirty="0" smtClean="0">
                <a:solidFill>
                  <a:srgbClr val="002060"/>
                </a:solidFill>
              </a:rPr>
              <a:t>баба и дед- </a:t>
            </a:r>
            <a:r>
              <a:rPr lang="ru-RU" sz="2200" i="1" u="sng" dirty="0" smtClean="0">
                <a:solidFill>
                  <a:srgbClr val="002060"/>
                </a:solidFill>
              </a:rPr>
              <a:t>глаза на мокром </a:t>
            </a:r>
            <a:r>
              <a:rPr lang="ru-RU" sz="2200" i="1" u="sng" dirty="0" smtClean="0">
                <a:solidFill>
                  <a:srgbClr val="002060"/>
                </a:solidFill>
              </a:rPr>
              <a:t>месте</a:t>
            </a:r>
            <a:r>
              <a:rPr lang="ru-RU" sz="2200" i="1" dirty="0" smtClean="0">
                <a:solidFill>
                  <a:srgbClr val="002060"/>
                </a:solidFill>
              </a:rPr>
              <a:t>!   Дед </a:t>
            </a:r>
            <a:r>
              <a:rPr lang="ru-RU" sz="2200" i="1" dirty="0" smtClean="0">
                <a:solidFill>
                  <a:srgbClr val="002060"/>
                </a:solidFill>
              </a:rPr>
              <a:t>плачет, баба плачет. </a:t>
            </a:r>
            <a:r>
              <a:rPr lang="ru-RU" sz="2200" i="1" u="sng" dirty="0" smtClean="0">
                <a:solidFill>
                  <a:srgbClr val="002060"/>
                </a:solidFill>
              </a:rPr>
              <a:t>Аж уши режет!</a:t>
            </a:r>
          </a:p>
          <a:p>
            <a:pPr marL="0" indent="0">
              <a:buNone/>
            </a:pPr>
            <a:r>
              <a:rPr lang="ru-RU" sz="2200" i="1" dirty="0" smtClean="0">
                <a:solidFill>
                  <a:srgbClr val="002060"/>
                </a:solidFill>
              </a:rPr>
              <a:t>      Курочка </a:t>
            </a:r>
            <a:r>
              <a:rPr lang="ru-RU" sz="2200" i="1" dirty="0" smtClean="0">
                <a:solidFill>
                  <a:srgbClr val="002060"/>
                </a:solidFill>
              </a:rPr>
              <a:t>Ряба всегда </a:t>
            </a:r>
            <a:r>
              <a:rPr lang="ru-RU" sz="2200" i="1" u="sng" dirty="0" smtClean="0">
                <a:solidFill>
                  <a:srgbClr val="002060"/>
                </a:solidFill>
              </a:rPr>
              <a:t>держала уши востро</a:t>
            </a:r>
            <a:r>
              <a:rPr lang="ru-RU" sz="2200" i="1" dirty="0" smtClean="0">
                <a:solidFill>
                  <a:srgbClr val="002060"/>
                </a:solidFill>
              </a:rPr>
              <a:t>!</a:t>
            </a:r>
          </a:p>
          <a:p>
            <a:pPr marL="0" indent="0">
              <a:buNone/>
            </a:pPr>
            <a:r>
              <a:rPr lang="ru-RU" sz="2200" i="1" dirty="0" smtClean="0">
                <a:solidFill>
                  <a:srgbClr val="002060"/>
                </a:solidFill>
              </a:rPr>
              <a:t>-Не плачь, баба! Не плачь, дед! </a:t>
            </a:r>
            <a:r>
              <a:rPr lang="ru-RU" sz="2200" i="1" u="sng" dirty="0" smtClean="0">
                <a:solidFill>
                  <a:srgbClr val="002060"/>
                </a:solidFill>
              </a:rPr>
              <a:t>Возьму я всё в </a:t>
            </a:r>
            <a:r>
              <a:rPr lang="ru-RU" sz="2200" i="1" u="sng" dirty="0" smtClean="0">
                <a:solidFill>
                  <a:srgbClr val="002060"/>
                </a:solidFill>
              </a:rPr>
              <a:t>свои </a:t>
            </a:r>
            <a:r>
              <a:rPr lang="ru-RU" sz="2200" i="1" u="sng" dirty="0" smtClean="0">
                <a:solidFill>
                  <a:srgbClr val="002060"/>
                </a:solidFill>
              </a:rPr>
              <a:t>руки</a:t>
            </a:r>
            <a:r>
              <a:rPr lang="ru-RU" sz="2200" i="1" dirty="0" smtClean="0">
                <a:solidFill>
                  <a:srgbClr val="002060"/>
                </a:solidFill>
              </a:rPr>
              <a:t>. </a:t>
            </a:r>
            <a:endParaRPr lang="ru-RU" sz="2200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200" i="1" dirty="0" smtClean="0">
                <a:solidFill>
                  <a:srgbClr val="002060"/>
                </a:solidFill>
              </a:rPr>
              <a:t>Снесу </a:t>
            </a:r>
            <a:r>
              <a:rPr lang="ru-RU" sz="2200" i="1" dirty="0" smtClean="0">
                <a:solidFill>
                  <a:srgbClr val="002060"/>
                </a:solidFill>
              </a:rPr>
              <a:t>я вам яичко не золотое, а простое.  Я </a:t>
            </a:r>
            <a:r>
              <a:rPr lang="ru-RU" sz="2200" i="1" u="sng" dirty="0" smtClean="0">
                <a:solidFill>
                  <a:srgbClr val="002060"/>
                </a:solidFill>
              </a:rPr>
              <a:t>слов на ветер </a:t>
            </a:r>
            <a:r>
              <a:rPr lang="ru-RU" sz="2200" i="1" u="sng" dirty="0" smtClean="0">
                <a:solidFill>
                  <a:srgbClr val="002060"/>
                </a:solidFill>
              </a:rPr>
              <a:t>            не </a:t>
            </a:r>
            <a:r>
              <a:rPr lang="ru-RU" sz="2200" i="1" u="sng" dirty="0" smtClean="0">
                <a:solidFill>
                  <a:srgbClr val="002060"/>
                </a:solidFill>
              </a:rPr>
              <a:t>бросаю! И дело в шляпе!</a:t>
            </a:r>
            <a:endParaRPr lang="ru-RU" sz="2200" i="1" u="sng" dirty="0">
              <a:solidFill>
                <a:srgbClr val="00206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150" y="907253"/>
            <a:ext cx="3384503" cy="17343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197597" y="6151417"/>
            <a:ext cx="2586183" cy="612648"/>
          </a:xfrm>
          <a:prstGeom prst="wedgeRoundRectCallout">
            <a:avLst>
              <a:gd name="adj1" fmla="val -82002"/>
              <a:gd name="adj2" fmla="val -4755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Авторы сказки: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Соболевская Мария, </a:t>
            </a:r>
            <a:r>
              <a:rPr lang="ru-RU" sz="1400" b="1" dirty="0" err="1" smtClean="0">
                <a:solidFill>
                  <a:schemeClr val="accent5">
                    <a:lumMod val="75000"/>
                  </a:schemeClr>
                </a:solidFill>
              </a:rPr>
              <a:t>Тазеев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Артём, Журов Архип, </a:t>
            </a:r>
            <a:r>
              <a:rPr lang="ru-RU" sz="1400" b="1" dirty="0" err="1" smtClean="0">
                <a:solidFill>
                  <a:schemeClr val="accent5">
                    <a:lumMod val="75000"/>
                  </a:schemeClr>
                </a:solidFill>
              </a:rPr>
              <a:t>Михайлик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Тимофей</a:t>
            </a:r>
            <a:endParaRPr lang="ru-RU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377708" y="2821708"/>
            <a:ext cx="1935019" cy="503383"/>
          </a:xfrm>
          <a:prstGeom prst="wedgeRoundRectCallout">
            <a:avLst>
              <a:gd name="adj1" fmla="val -65573"/>
              <a:gd name="adj2" fmla="val -7620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Автор поделки </a:t>
            </a:r>
            <a:r>
              <a:rPr lang="ru-RU" sz="1400" b="1" dirty="0" err="1" smtClean="0">
                <a:solidFill>
                  <a:schemeClr val="accent5">
                    <a:lumMod val="75000"/>
                  </a:schemeClr>
                </a:solidFill>
              </a:rPr>
              <a:t>Гузанова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Анастасия</a:t>
            </a:r>
            <a:endParaRPr lang="ru-RU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642048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651974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Исторический этап</a:t>
            </a:r>
            <a:endParaRPr lang="ru-RU" sz="54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6263" y="1908313"/>
            <a:ext cx="2949045" cy="30882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666837" y="3304344"/>
            <a:ext cx="5008726" cy="2451941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400" b="1" i="1" dirty="0" smtClean="0">
                <a:solidFill>
                  <a:srgbClr val="000000"/>
                </a:solidFill>
                <a:latin typeface="+mj-lt"/>
              </a:rPr>
              <a:t>Нам дан во владение самый богатый, меткий, могучий и поистине волшебный русский язык.</a:t>
            </a:r>
            <a:endParaRPr lang="ru-RU" sz="2400" b="1" i="1" dirty="0" smtClean="0"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021649" y="5478956"/>
            <a:ext cx="5062642" cy="1181315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+mj-lt"/>
              </a:rPr>
              <a:t>С русским языком можно творить чудеса!</a:t>
            </a:r>
          </a:p>
          <a:p>
            <a:pPr algn="ctr"/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350330" y="1672696"/>
            <a:ext cx="4678217" cy="1945806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0000"/>
                </a:solidFill>
                <a:effectLst/>
                <a:latin typeface="+mj-lt"/>
              </a:rPr>
              <a:t>Истинная любовь к своей стране немыслима без любви к своему языку. </a:t>
            </a:r>
            <a:endParaRPr lang="ru-RU" sz="2400" b="1" i="1" dirty="0">
              <a:latin typeface="+mj-lt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2613891" y="926613"/>
            <a:ext cx="6072910" cy="746083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rgbClr val="5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5C0000"/>
                </a:solidFill>
                <a:latin typeface="+mj-lt"/>
                <a:cs typeface="Times New Roman" panose="02020603050405020304" pitchFamily="18" charset="0"/>
              </a:rPr>
              <a:t>Константин Паустовский</a:t>
            </a:r>
          </a:p>
          <a:p>
            <a:pPr algn="ctr"/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781589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И дело в шляпе!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C:\Users\ПК\Desktop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21" y="1971253"/>
            <a:ext cx="7392432" cy="293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426188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Не вешать нос!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ПК\Desktop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57" y="2453284"/>
            <a:ext cx="7954486" cy="281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705602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15382" cy="704417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этап </a:t>
            </a:r>
            <a:endParaRPr lang="ru-RU" sz="5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198" y="1110673"/>
            <a:ext cx="4181165" cy="55770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6105236" y="5523345"/>
            <a:ext cx="1764145" cy="612648"/>
          </a:xfrm>
          <a:prstGeom prst="wedgeRoundRectCallout">
            <a:avLst>
              <a:gd name="adj1" fmla="val -70573"/>
              <a:gd name="adj2" fmla="val 74561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Автор плаката  </a:t>
            </a:r>
            <a:r>
              <a:rPr lang="ru-RU" sz="1400" b="1" dirty="0" err="1" smtClean="0">
                <a:solidFill>
                  <a:schemeClr val="accent5">
                    <a:lumMod val="75000"/>
                  </a:schemeClr>
                </a:solidFill>
              </a:rPr>
              <a:t>Михайлик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Тимофей</a:t>
            </a:r>
            <a:endParaRPr lang="ru-RU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569632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Школа\Сетевые проекты\Эмблем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317" y="3471486"/>
            <a:ext cx="3509056" cy="3095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C00000"/>
                </a:solidFill>
                <a:cs typeface="Times New Roman" pitchFamily="18" charset="0"/>
              </a:rPr>
              <a:t>Команда «Апельсин»</a:t>
            </a:r>
            <a:br>
              <a:rPr lang="ru-RU" b="1" i="1" u="sng" dirty="0" smtClean="0">
                <a:solidFill>
                  <a:srgbClr val="C00000"/>
                </a:solidFill>
                <a:cs typeface="Times New Roman" pitchFamily="18" charset="0"/>
              </a:rPr>
            </a:br>
            <a:endParaRPr lang="ru-RU" b="1" i="1" u="sng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3"/>
            <a:ext cx="8229600" cy="4200234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i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Гузанова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 Анастасия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-  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иллюстратор</a:t>
            </a:r>
            <a:endParaRPr lang="ru-RU" sz="24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Журов 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Архип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- исследователь</a:t>
            </a:r>
            <a:endParaRPr lang="ru-RU" sz="24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Соболевская Мария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- дизайнер</a:t>
            </a:r>
            <a:endParaRPr lang="ru-RU" sz="24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i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Тазеев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 Артемий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 – программист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i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Михайлик</a:t>
            </a:r>
            <a:r>
              <a:rPr lang="ru-RU" sz="24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 Тимофей- сценарист</a:t>
            </a:r>
            <a:endParaRPr lang="ru-RU" sz="24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Руководитель</a:t>
            </a:r>
            <a:r>
              <a:rPr lang="ru-RU" sz="2800" b="1" i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 Конова </a:t>
            </a:r>
            <a:r>
              <a:rPr lang="ru-RU" sz="2800" b="1" i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С.В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b="1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482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401658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36073"/>
            <a:ext cx="8229600" cy="4990092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400" dirty="0" smtClean="0">
                <a:hlinkClick r:id="rId2"/>
              </a:rPr>
              <a:t>https://www.proza.ru/2015/01/28/1683</a:t>
            </a:r>
            <a:r>
              <a:rPr lang="ru-RU" sz="1400" dirty="0" smtClean="0">
                <a:hlinkClick r:id="rId2"/>
              </a:rPr>
              <a:t> Фото </a:t>
            </a:r>
            <a:r>
              <a:rPr lang="ru-RU" sz="1400" dirty="0" err="1" smtClean="0">
                <a:hlinkClick r:id="rId2"/>
              </a:rPr>
              <a:t>К.Паустовского</a:t>
            </a:r>
            <a:endParaRPr lang="ru-RU" sz="1400" dirty="0" smtClean="0"/>
          </a:p>
          <a:p>
            <a:r>
              <a:rPr lang="en-US" sz="1400" dirty="0" smtClean="0">
                <a:hlinkClick r:id="rId3"/>
              </a:rPr>
              <a:t>https://sochinyshka.ru/wp-content/uploads/2018/12/gorkun.jpg</a:t>
            </a:r>
            <a:r>
              <a:rPr lang="ru-RU" sz="1400" dirty="0" smtClean="0"/>
              <a:t> портрет </a:t>
            </a:r>
            <a:r>
              <a:rPr lang="ru-RU" sz="1400" dirty="0" err="1" smtClean="0"/>
              <a:t>М.Горького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https://www.ozon.ru/context/detail/id/31144613/</a:t>
            </a:r>
            <a:r>
              <a:rPr lang="ru-RU" sz="1400" dirty="0"/>
              <a:t>Фразеологический словарь</a:t>
            </a:r>
          </a:p>
          <a:p>
            <a:r>
              <a:rPr lang="en-US" sz="1400" dirty="0" smtClean="0">
                <a:hlinkClick r:id="rId5"/>
              </a:rPr>
              <a:t>http://rebus1.com/index.php?item=rebus_generator&amp;enter=1#download</a:t>
            </a:r>
            <a:r>
              <a:rPr lang="ru-RU" sz="1400" dirty="0" smtClean="0"/>
              <a:t> ребус</a:t>
            </a:r>
          </a:p>
          <a:p>
            <a:r>
              <a:rPr lang="en-US" sz="1400" dirty="0" smtClean="0">
                <a:hlinkClick r:id="rId6"/>
              </a:rPr>
              <a:t>http://rebus1.com/index.php?item=rebus_generator&amp;enter=1</a:t>
            </a:r>
            <a:r>
              <a:rPr lang="ru-RU" sz="1400" dirty="0" smtClean="0"/>
              <a:t> ребус</a:t>
            </a:r>
          </a:p>
          <a:p>
            <a:r>
              <a:rPr lang="en-US" sz="1400" dirty="0" smtClean="0">
                <a:hlinkClick r:id="rId7"/>
              </a:rPr>
              <a:t>http://3.bp.blogspot.com/53uOapQI6GU/VNjXdSL_tzI/AAAAAAAAAm8/tMu8jltFO5U/s1600/vs3-423x300.jpg</a:t>
            </a:r>
            <a:r>
              <a:rPr lang="ru-RU" sz="1400" dirty="0" smtClean="0">
                <a:hlinkClick r:id="rId7"/>
              </a:rPr>
              <a:t>-</a:t>
            </a:r>
            <a:r>
              <a:rPr lang="ru-RU" sz="1400" dirty="0" smtClean="0"/>
              <a:t> говори правильно</a:t>
            </a:r>
          </a:p>
          <a:p>
            <a:r>
              <a:rPr lang="en-US" sz="1400" dirty="0" smtClean="0">
                <a:hlinkClick r:id="rId8"/>
              </a:rPr>
              <a:t>http://www.sneginka43.ru/_nw/4/59748280.jpg</a:t>
            </a:r>
            <a:r>
              <a:rPr lang="ru-RU" sz="1400" dirty="0" smtClean="0"/>
              <a:t> восклицательный знак</a:t>
            </a:r>
          </a:p>
          <a:p>
            <a:r>
              <a:rPr lang="en-US" sz="1400" dirty="0" smtClean="0">
                <a:hlinkClick r:id="rId9"/>
              </a:rPr>
              <a:t>http://cdn01.ru/files/users/images/9b/35/9b3507a5dba3154f799e78b48166c185.jpg</a:t>
            </a:r>
            <a:r>
              <a:rPr lang="ru-RU" sz="1400" dirty="0" smtClean="0"/>
              <a:t> словарные слова</a:t>
            </a:r>
          </a:p>
          <a:p>
            <a:r>
              <a:rPr lang="en-US" sz="1400" dirty="0" smtClean="0">
                <a:hlinkClick r:id="rId10"/>
              </a:rPr>
              <a:t>http://www.toys-house.ru/sites/default/files/styles/large/public/field/image/articles_32_b.jpg?itok=yCvUnUEo</a:t>
            </a:r>
            <a:r>
              <a:rPr lang="ru-RU" sz="1400" dirty="0" smtClean="0"/>
              <a:t> кровать</a:t>
            </a:r>
          </a:p>
          <a:p>
            <a:r>
              <a:rPr lang="en-US" sz="1400" dirty="0" smtClean="0">
                <a:hlinkClick r:id="rId11"/>
              </a:rPr>
              <a:t>http://old.lib05.ru/sites/default/files/content/news/komsomolskaya-pravda_1.jpg</a:t>
            </a:r>
            <a:r>
              <a:rPr lang="ru-RU" sz="1400" dirty="0" smtClean="0"/>
              <a:t> газета</a:t>
            </a:r>
          </a:p>
          <a:p>
            <a:r>
              <a:rPr lang="en-US" sz="1400" dirty="0" smtClean="0">
                <a:hlinkClick r:id="rId12"/>
              </a:rPr>
              <a:t>https://ljubimyj-detskij.ru/images/azbuka/al-1.jpg</a:t>
            </a:r>
            <a:r>
              <a:rPr lang="ru-RU" sz="1400" dirty="0" smtClean="0"/>
              <a:t> буква а</a:t>
            </a:r>
          </a:p>
          <a:p>
            <a:r>
              <a:rPr lang="en-US" sz="1400" dirty="0" smtClean="0">
                <a:hlinkClick r:id="rId13"/>
              </a:rPr>
              <a:t>https://ljubimyj-detskij.ru/images/azbuka/al-16.jpg</a:t>
            </a:r>
            <a:r>
              <a:rPr lang="ru-RU" sz="1400" dirty="0" smtClean="0">
                <a:hlinkClick r:id="rId13"/>
              </a:rPr>
              <a:t>буква</a:t>
            </a:r>
            <a:r>
              <a:rPr lang="ru-RU" sz="1400" dirty="0" smtClean="0"/>
              <a:t> </a:t>
            </a:r>
            <a:r>
              <a:rPr lang="ru-RU" sz="1400" dirty="0" smtClean="0"/>
              <a:t>о</a:t>
            </a:r>
          </a:p>
          <a:p>
            <a:r>
              <a:rPr lang="en-US" sz="1400" dirty="0" smtClean="0">
                <a:hlinkClick r:id="rId14"/>
              </a:rPr>
              <a:t>https://ic.pics.livejournal.com/gosh100/12425021/662367/662367_900.jpg</a:t>
            </a:r>
            <a:r>
              <a:rPr lang="ru-RU" sz="1400" dirty="0" smtClean="0"/>
              <a:t> фразеологизм зарубить на носу</a:t>
            </a:r>
          </a:p>
          <a:p>
            <a:r>
              <a:rPr lang="en-US" sz="1400" dirty="0" smtClean="0">
                <a:hlinkClick r:id="rId15"/>
              </a:rPr>
              <a:t>http://frazbook.ru/wp-content/uploads/2008/10/dym.jpg</a:t>
            </a:r>
            <a:r>
              <a:rPr lang="ru-RU" sz="1400" dirty="0" smtClean="0"/>
              <a:t> фразеологизм дым коромыслом</a:t>
            </a:r>
          </a:p>
          <a:p>
            <a:r>
              <a:rPr lang="en-US" sz="1400" dirty="0" smtClean="0">
                <a:hlinkClick r:id="rId16"/>
              </a:rPr>
              <a:t>http://www.tvoyrebenok.ru/images/frazeologizmy/10.jpg</a:t>
            </a:r>
            <a:r>
              <a:rPr lang="ru-RU" sz="1400" dirty="0" smtClean="0"/>
              <a:t> фразеологизм всыпать по первое число</a:t>
            </a:r>
          </a:p>
          <a:p>
            <a:r>
              <a:rPr lang="en-US" sz="1400" dirty="0" smtClean="0">
                <a:hlinkClick r:id="rId17"/>
              </a:rPr>
              <a:t>https://3.bp.blogspot.com</a:t>
            </a:r>
            <a:r>
              <a:rPr lang="en-US" sz="1400" smtClean="0">
                <a:hlinkClick r:id="rId17"/>
              </a:rPr>
              <a:t>/-AVGybMRuyEw/VIrHh4GSAQI/AAAAAAAAWgY/ptvEqNKcy28/s1600/0_5118c_36d31a2c_L.gif</a:t>
            </a:r>
            <a:r>
              <a:rPr lang="ru-RU" sz="1400" smtClean="0"/>
              <a:t> </a:t>
            </a:r>
            <a:r>
              <a:rPr lang="ru-RU" sz="1400" dirty="0" smtClean="0"/>
              <a:t>сова</a:t>
            </a:r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349342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013" y="214456"/>
            <a:ext cx="8229600" cy="653762"/>
          </a:xfrm>
        </p:spPr>
        <p:txBody>
          <a:bodyPr/>
          <a:lstStyle/>
          <a:p>
            <a:pPr algn="l"/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5400" b="1" i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Исторический этап</a:t>
            </a:r>
            <a:endParaRPr lang="ru-RU" sz="5400" b="1" i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2"/>
            <a:ext cx="4512039" cy="4525963"/>
          </a:xfrm>
        </p:spPr>
        <p:txBody>
          <a:bodyPr/>
          <a:lstStyle/>
          <a:p>
            <a:pPr marL="0" lvl="0" indent="0">
              <a:buNone/>
            </a:pPr>
            <a:endParaRPr lang="ru-RU" dirty="0"/>
          </a:p>
        </p:txBody>
      </p:sp>
      <p:pic>
        <p:nvPicPr>
          <p:cNvPr id="1026" name="Picture 2" descr="Картинки по запросу максим горький портре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767" y="1631157"/>
            <a:ext cx="3034305" cy="31348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Горизонтальный свиток 4"/>
          <p:cNvSpPr/>
          <p:nvPr/>
        </p:nvSpPr>
        <p:spPr>
          <a:xfrm>
            <a:off x="435013" y="2282237"/>
            <a:ext cx="4886036" cy="2177002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sz="3200" i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Язык </a:t>
            </a:r>
            <a:r>
              <a:rPr lang="ru-RU" sz="2400" b="1" i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— это оружие литератора, как ружье — солдата. Чем лучше оружие — тем сильнее воин…</a:t>
            </a:r>
            <a:br>
              <a:rPr lang="ru-RU" sz="2400" b="1" i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</a:br>
            <a:endParaRPr lang="ru-RU" sz="2400" b="1" i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1113359" y="4765963"/>
            <a:ext cx="5709129" cy="1870364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b="1" i="1" dirty="0">
                <a:solidFill>
                  <a:schemeClr val="tx1"/>
                </a:solidFill>
                <a:latin typeface="+mj-lt"/>
              </a:rPr>
              <a:t>Русский язык неисчерпаемо богат, и все обогащается с быстротой поражающей.</a:t>
            </a: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4813954" y="776650"/>
            <a:ext cx="3443354" cy="854507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5C0000"/>
                </a:solidFill>
                <a:latin typeface="+mj-lt"/>
                <a:cs typeface="Times New Roman" panose="02020603050405020304" pitchFamily="18" charset="0"/>
              </a:rPr>
              <a:t>Максим Горький</a:t>
            </a:r>
            <a:endParaRPr lang="ru-RU" sz="3200" b="1" dirty="0">
              <a:solidFill>
                <a:srgbClr val="5C0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188281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viridova.nethouse.ru/static/img/0000/0003/0629/30629274.maqx98g268.W66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65299">
            <a:off x="3899076" y="3648018"/>
            <a:ext cx="3329097" cy="3096026"/>
          </a:xfrm>
          <a:prstGeom prst="rect">
            <a:avLst/>
          </a:prstGeom>
          <a:noFill/>
        </p:spPr>
      </p:pic>
      <p:pic>
        <p:nvPicPr>
          <p:cNvPr id="2052" name="Picture 4" descr="https://sviridova.nethouse.ru/static/img/0000/0003/0629/30629398.qrcrtnyokt.W66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C8B8"/>
              </a:clrFrom>
              <a:clrTo>
                <a:srgbClr val="FDC8B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4577" y="265219"/>
            <a:ext cx="2292332" cy="3881907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3" y="1770227"/>
            <a:ext cx="4442036" cy="3894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5400" b="1" i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Словарный </a:t>
            </a:r>
            <a:r>
              <a:rPr lang="ru-RU" sz="5400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этап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9782" y="1600203"/>
            <a:ext cx="6507018" cy="328583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886757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826023" y="293632"/>
            <a:ext cx="5608296" cy="293632"/>
          </a:xfrm>
          <a:prstGeom prst="rect">
            <a:avLst/>
          </a:prstGeom>
          <a:effectLst/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Мнемотехника-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это </a:t>
            </a:r>
            <a:r>
              <a:rPr lang="ru-RU" sz="48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совокупость</a:t>
            </a:r>
            <a:r>
              <a:rPr lang="ru-RU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приёмов и методов, облегчающих запоминание</a:t>
            </a:r>
          </a:p>
        </p:txBody>
      </p:sp>
      <p:pic>
        <p:nvPicPr>
          <p:cNvPr id="63491" name="Picture 3" descr="https://fs00.infourok.ru/images/doc/268/273025/640/img2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959"/>
          <a:stretch>
            <a:fillRect/>
          </a:stretch>
        </p:blipFill>
        <p:spPr bwMode="auto">
          <a:xfrm>
            <a:off x="6475569" y="1613380"/>
            <a:ext cx="2160240" cy="2016224"/>
          </a:xfrm>
          <a:prstGeom prst="rect">
            <a:avLst/>
          </a:prstGeom>
          <a:noFill/>
        </p:spPr>
      </p:pic>
      <p:pic>
        <p:nvPicPr>
          <p:cNvPr id="22530" name="Picture 2" descr="http://www.nicefotos.ru/img/picture/Jun/04/474fa4838b5b4f4f73c9f2cbfe33eb3b/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288" y="3730724"/>
            <a:ext cx="1872945" cy="2420888"/>
          </a:xfrm>
          <a:prstGeom prst="rect">
            <a:avLst/>
          </a:prstGeom>
          <a:noFill/>
        </p:spPr>
      </p:pic>
      <p:pic>
        <p:nvPicPr>
          <p:cNvPr id="22532" name="Picture 4" descr="https://arhivurokov.ru/multiurok/e/e/a/eea17b646d291c8cb97578a7d6de586f7a77d94e/ispol-zovaniie-priiomov-mniemotiekhniki-v-protsiessie-izuchieniia-slov-iz-slovaria-v-nachal-noi-shkolie_1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380416">
            <a:off x="4087174" y="4850700"/>
            <a:ext cx="3334209" cy="1651136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2864">
            <a:off x="634235" y="2386719"/>
            <a:ext cx="2383576" cy="73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0061119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369" y="2922042"/>
            <a:ext cx="3621303" cy="3648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61" y="3249028"/>
            <a:ext cx="3720654" cy="3003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493658" y="356659"/>
            <a:ext cx="6110436" cy="864096"/>
          </a:xfrm>
          <a:prstGeom prst="rect">
            <a:avLst/>
          </a:prstGeom>
          <a:effectLst/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C00000"/>
                </a:solidFill>
                <a:latin typeface="Calibri"/>
                <a:cs typeface="Times New Roman" pitchFamily="18" charset="0"/>
              </a:rPr>
              <a:t>Графические  ассоциации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95" y="1412776"/>
            <a:ext cx="398973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7652">
            <a:off x="6499518" y="1399886"/>
            <a:ext cx="1714500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01971" y="1412776"/>
            <a:ext cx="1296143" cy="797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896" y="3249029"/>
            <a:ext cx="1836204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94" y="2369765"/>
            <a:ext cx="1158711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8264805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800" b="1" dirty="0">
                <a:solidFill>
                  <a:srgbClr val="C00000"/>
                </a:solidFill>
                <a:cs typeface="Times New Roman" pitchFamily="18" charset="0"/>
              </a:rPr>
              <a:t>Графический образ</a:t>
            </a:r>
            <a:endParaRPr lang="ru-RU" sz="48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418" y="110066"/>
            <a:ext cx="2115017" cy="2496553"/>
          </a:xfrm>
        </p:spPr>
      </p:pic>
      <p:sp>
        <p:nvSpPr>
          <p:cNvPr id="3" name="Прямоугольник 2"/>
          <p:cNvSpPr/>
          <p:nvPr/>
        </p:nvSpPr>
        <p:spPr>
          <a:xfrm>
            <a:off x="443344" y="1484785"/>
            <a:ext cx="5551055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К</a:t>
            </a:r>
            <a:r>
              <a:rPr lang="ru-RU" sz="6000" b="1" dirty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О</a:t>
            </a:r>
            <a:r>
              <a:rPr lang="ru-RU" sz="6000" b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ЛЕСО</a:t>
            </a:r>
          </a:p>
          <a:p>
            <a:endParaRPr lang="ru-RU" sz="6000" b="1" dirty="0">
              <a:solidFill>
                <a:prstClr val="black"/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ru-RU" sz="6000" b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К О ЛЕСО</a:t>
            </a:r>
          </a:p>
          <a:p>
            <a:endParaRPr lang="ru-RU" sz="6000" b="1" dirty="0">
              <a:solidFill>
                <a:prstClr val="black"/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ru-RU" sz="6000" b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К О ЛЕСО</a:t>
            </a:r>
          </a:p>
          <a:p>
            <a:endParaRPr lang="ru-RU" sz="4400" b="1" dirty="0">
              <a:solidFill>
                <a:prstClr val="black"/>
              </a:solidFill>
              <a:latin typeface="Calibri" pitchFamily="34" charset="0"/>
              <a:cs typeface="Times New Roman" pitchFamily="18" charset="0"/>
            </a:endParaRPr>
          </a:p>
          <a:p>
            <a:endParaRPr lang="ru-RU" sz="4400" b="1" dirty="0">
              <a:solidFill>
                <a:prstClr val="black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" t="56893" r="3396" b="6435"/>
          <a:stretch/>
        </p:blipFill>
        <p:spPr bwMode="auto">
          <a:xfrm>
            <a:off x="3694545" y="1539075"/>
            <a:ext cx="3289542" cy="106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79" t="14034" r="20814" b="5031"/>
          <a:stretch/>
        </p:blipFill>
        <p:spPr bwMode="auto">
          <a:xfrm>
            <a:off x="1167147" y="3390173"/>
            <a:ext cx="599054" cy="730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64" y="5229200"/>
            <a:ext cx="759437" cy="796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927" y="2941876"/>
            <a:ext cx="2175616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968" y="4516385"/>
            <a:ext cx="1533120" cy="1625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0561900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800" b="1" dirty="0">
                <a:solidFill>
                  <a:srgbClr val="C00000"/>
                </a:solidFill>
                <a:cs typeface="Times New Roman" pitchFamily="18" charset="0"/>
              </a:rPr>
              <a:t>Графический образ</a:t>
            </a:r>
            <a:endParaRPr lang="ru-RU" sz="48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715" y="0"/>
            <a:ext cx="2016594" cy="2496553"/>
          </a:xfrm>
        </p:spPr>
      </p:pic>
      <p:sp>
        <p:nvSpPr>
          <p:cNvPr id="3" name="Прямоугольник 2"/>
          <p:cNvSpPr/>
          <p:nvPr/>
        </p:nvSpPr>
        <p:spPr>
          <a:xfrm>
            <a:off x="1431636" y="1484787"/>
            <a:ext cx="32742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Р</a:t>
            </a:r>
            <a:r>
              <a:rPr lang="ru-RU" sz="60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А</a:t>
            </a:r>
            <a:r>
              <a:rPr lang="ru-RU" sz="6000" b="1" dirty="0" smtClean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КЕТА</a:t>
            </a:r>
            <a:endParaRPr lang="ru-RU" sz="6000" b="1" dirty="0">
              <a:solidFill>
                <a:prstClr val="black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79" y="3368988"/>
            <a:ext cx="2523129" cy="124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758" y="2273418"/>
            <a:ext cx="4375752" cy="428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19" y="5178587"/>
            <a:ext cx="1162536" cy="1360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29" y="2626909"/>
            <a:ext cx="2176463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596958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836715"/>
            <a:ext cx="6172200" cy="58092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  <a:t>Звуковые ассоциации</a:t>
            </a:r>
            <a:br>
              <a:rPr lang="ru-RU" sz="4800" b="1" dirty="0">
                <a:solidFill>
                  <a:srgbClr val="C00000"/>
                </a:solidFill>
                <a:ea typeface="+mn-ea"/>
                <a:cs typeface="Times New Roman" pitchFamily="18" charset="0"/>
              </a:rPr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5529" y="1600203"/>
            <a:ext cx="6164846" cy="4525963"/>
          </a:xfrm>
        </p:spPr>
        <p:txBody>
          <a:bodyPr/>
          <a:lstStyle/>
          <a:p>
            <a:pPr marL="0" marR="95250" indent="0">
              <a:lnSpc>
                <a:spcPct val="150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5400" b="1" dirty="0">
                <a:latin typeface="Times New Roman"/>
                <a:ea typeface="Times New Roman"/>
              </a:rPr>
              <a:t> </a:t>
            </a:r>
            <a:r>
              <a:rPr lang="ru-RU" sz="8800" b="1" dirty="0" err="1">
                <a:latin typeface="+mj-lt"/>
                <a:ea typeface="Times New Roman"/>
              </a:rPr>
              <a:t>г</a:t>
            </a:r>
            <a:r>
              <a:rPr lang="ru-RU" sz="8800" b="1" u="sng" dirty="0" err="1">
                <a:solidFill>
                  <a:srgbClr val="C00000"/>
                </a:solidFill>
                <a:latin typeface="+mj-lt"/>
                <a:ea typeface="Times New Roman"/>
              </a:rPr>
              <a:t>А</a:t>
            </a:r>
            <a:r>
              <a:rPr lang="ru-RU" sz="8800" b="1" dirty="0" err="1">
                <a:latin typeface="+mj-lt"/>
                <a:ea typeface="Times New Roman"/>
              </a:rPr>
              <a:t>зета</a:t>
            </a:r>
            <a:r>
              <a:rPr lang="ru-RU" sz="8800" b="1" dirty="0">
                <a:latin typeface="+mj-lt"/>
                <a:ea typeface="Times New Roman"/>
              </a:rPr>
              <a:t>      </a:t>
            </a:r>
            <a:r>
              <a:rPr lang="ru-RU" sz="8800" b="1" dirty="0" err="1">
                <a:latin typeface="+mj-lt"/>
                <a:ea typeface="Times New Roman"/>
              </a:rPr>
              <a:t>бум</a:t>
            </a:r>
            <a:r>
              <a:rPr lang="ru-RU" sz="8800" b="1" dirty="0" err="1">
                <a:solidFill>
                  <a:srgbClr val="C00000"/>
                </a:solidFill>
                <a:latin typeface="+mj-lt"/>
                <a:ea typeface="Times New Roman"/>
              </a:rPr>
              <a:t>А</a:t>
            </a:r>
            <a:r>
              <a:rPr lang="ru-RU" sz="8800" b="1" dirty="0" err="1">
                <a:latin typeface="+mj-lt"/>
                <a:ea typeface="Times New Roman"/>
              </a:rPr>
              <a:t>га</a:t>
            </a:r>
            <a:endParaRPr lang="ru-RU" sz="8800" dirty="0">
              <a:latin typeface="+mj-lt"/>
              <a:ea typeface="Times New Roman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627786" y="6405331"/>
            <a:ext cx="4225596" cy="452668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Конова С.В.МБОУ "СОШ №6 им. К.. Минина"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5720">
            <a:off x="5575230" y="2437683"/>
            <a:ext cx="2802784" cy="4003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15" y="1360416"/>
            <a:ext cx="1335830" cy="1655649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707" y="851597"/>
            <a:ext cx="928783" cy="120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02" y="3107316"/>
            <a:ext cx="1449243" cy="1083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836934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6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</TotalTime>
  <Words>871</Words>
  <Application>Microsoft Office PowerPoint</Application>
  <PresentationFormat>Экран (4:3)</PresentationFormat>
  <Paragraphs>118</Paragraphs>
  <Slides>24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Тема16</vt:lpstr>
      <vt:lpstr>Муниципальное бюджетное образовательное учреждение «Средняя общеобразовательная школа №6 им. К. Минина» </vt:lpstr>
      <vt:lpstr>Исторический этап</vt:lpstr>
      <vt:lpstr>       Исторический этап</vt:lpstr>
      <vt:lpstr>     Словарный этап </vt:lpstr>
      <vt:lpstr>Презентация PowerPoint</vt:lpstr>
      <vt:lpstr>Презентация PowerPoint</vt:lpstr>
      <vt:lpstr>       Графический образ</vt:lpstr>
      <vt:lpstr>       Графический образ</vt:lpstr>
      <vt:lpstr>Звуковые ассоциации </vt:lpstr>
      <vt:lpstr>Звуковые ассоциации </vt:lpstr>
      <vt:lpstr>В слове спряталось другое слово </vt:lpstr>
      <vt:lpstr>В слове спряталось другое слово </vt:lpstr>
      <vt:lpstr>Сюжетные ассоциации </vt:lpstr>
      <vt:lpstr>Презентация PowerPoint</vt:lpstr>
      <vt:lpstr>Крылатый этап </vt:lpstr>
      <vt:lpstr>Крылатый этап </vt:lpstr>
      <vt:lpstr>Презентация PowerPoint</vt:lpstr>
      <vt:lpstr>Крылатый этап  </vt:lpstr>
      <vt:lpstr> Крылатый этап  </vt:lpstr>
      <vt:lpstr>И дело в шляпе!</vt:lpstr>
      <vt:lpstr>Не вешать нос!</vt:lpstr>
      <vt:lpstr>Творческий этап </vt:lpstr>
      <vt:lpstr>Команда «Апельсин»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«Средняя общеобразовательная школа №6 им. К. Минина» </dc:title>
  <dc:creator>Учитель</dc:creator>
  <cp:lastModifiedBy>ПК</cp:lastModifiedBy>
  <cp:revision>35</cp:revision>
  <dcterms:created xsi:type="dcterms:W3CDTF">2019-11-22T14:09:10Z</dcterms:created>
  <dcterms:modified xsi:type="dcterms:W3CDTF">2019-11-24T19:20:51Z</dcterms:modified>
</cp:coreProperties>
</file>