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088A"/>
    <a:srgbClr val="FFFF99"/>
    <a:srgbClr val="0000FF"/>
    <a:srgbClr val="AA062D"/>
    <a:srgbClr val="66FF33"/>
    <a:srgbClr val="A8130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7.gif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vatars.mds.yandex.net/get-pdb/1360297/2bac784e-e450-41f8-8704-244e92032680/s1200?webp=false"/>
          <p:cNvPicPr>
            <a:picLocks noChangeAspect="1" noChangeArrowheads="1"/>
          </p:cNvPicPr>
          <p:nvPr/>
        </p:nvPicPr>
        <p:blipFill>
          <a:blip r:embed="rId2" cstate="print"/>
          <a:srcRect l="5464" r="6027"/>
          <a:stretch>
            <a:fillRect/>
          </a:stretch>
        </p:blipFill>
        <p:spPr bwMode="auto">
          <a:xfrm>
            <a:off x="9390" y="0"/>
            <a:ext cx="913461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316413" y="332656"/>
            <a:ext cx="49495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nstantia" pitchFamily="18" charset="0"/>
              </a:rPr>
              <a:t>ЗНАТОКИ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nstantia" pitchFamily="18" charset="0"/>
              </a:rPr>
              <a:t>РУССКОГО ЯЗЫКА</a:t>
            </a:r>
            <a:endParaRPr lang="ru-RU" sz="40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95528" y="2276872"/>
            <a:ext cx="424847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</a:rPr>
              <a:t>Работу выполнили:</a:t>
            </a:r>
          </a:p>
          <a:p>
            <a:r>
              <a:rPr lang="ru-RU" sz="2400" dirty="0" err="1" smtClean="0">
                <a:solidFill>
                  <a:schemeClr val="bg1"/>
                </a:solidFill>
                <a:latin typeface="Constantia" pitchFamily="18" charset="0"/>
              </a:rPr>
              <a:t>Шингарова</a:t>
            </a:r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</a:rPr>
              <a:t> Саша,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</a:rPr>
              <a:t>Алексеева Полина,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</a:rPr>
              <a:t>Савченков Кирилл,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</a:rPr>
              <a:t>Мочалова Милана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</a:rPr>
              <a:t>ученики 3 Б класса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</a:rPr>
              <a:t>МАОУ СОШ № 18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</a:rPr>
              <a:t>г. Тавды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</a:rPr>
              <a:t>Свердловской области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</a:rPr>
              <a:t>Учитель: </a:t>
            </a:r>
            <a:r>
              <a:rPr lang="ru-RU" sz="2400" dirty="0" err="1" smtClean="0">
                <a:solidFill>
                  <a:schemeClr val="bg1"/>
                </a:solidFill>
                <a:latin typeface="Constantia" pitchFamily="18" charset="0"/>
              </a:rPr>
              <a:t>Голодок</a:t>
            </a:r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</a:rPr>
              <a:t>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</a:rPr>
              <a:t>Алена Алексеевна</a:t>
            </a:r>
            <a:endParaRPr lang="ru-RU" sz="2400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924944"/>
            <a:ext cx="370069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Команда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«ЭРУДИТ»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vatars.mds.yandex.net/get-pdb/1360297/2bac784e-e450-41f8-8704-244e92032680/s1200?webp=false"/>
          <p:cNvPicPr>
            <a:picLocks noChangeAspect="1" noChangeArrowheads="1"/>
          </p:cNvPicPr>
          <p:nvPr/>
        </p:nvPicPr>
        <p:blipFill>
          <a:blip r:embed="rId2" cstate="print"/>
          <a:srcRect l="5464" r="6027"/>
          <a:stretch>
            <a:fillRect/>
          </a:stretch>
        </p:blipFill>
        <p:spPr bwMode="auto">
          <a:xfrm>
            <a:off x="0" y="0"/>
            <a:ext cx="913461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нутый угол 3"/>
          <p:cNvSpPr/>
          <p:nvPr/>
        </p:nvSpPr>
        <p:spPr>
          <a:xfrm>
            <a:off x="3419872" y="404664"/>
            <a:ext cx="5472608" cy="6048672"/>
          </a:xfrm>
          <a:prstGeom prst="foldedCorner">
            <a:avLst/>
          </a:prstGeom>
          <a:solidFill>
            <a:schemeClr val="accent1"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Откуда ни возьмись,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Вышел из лесу медведь.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 ужаленный вскрикнул,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 белугою завыл.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 увидел страшный сон: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Девочка Маринка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Уплетает за обе щёчки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Мою сладкую малинку.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 Маринка мчится без оглядки,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Лишь в траве мелькают пятки.</a:t>
            </a:r>
          </a:p>
        </p:txBody>
      </p:sp>
      <p:pic>
        <p:nvPicPr>
          <p:cNvPr id="3" name="Picture 4" descr="C:\Users\User\Pictures\2018-12-04 001\IMG_20181204_165039.jpg"/>
          <p:cNvPicPr>
            <a:picLocks noChangeAspect="1" noChangeArrowheads="1"/>
          </p:cNvPicPr>
          <p:nvPr/>
        </p:nvPicPr>
        <p:blipFill>
          <a:blip r:embed="rId3" cstate="print"/>
          <a:srcRect l="5086" t="5940" b="12500"/>
          <a:stretch>
            <a:fillRect/>
          </a:stretch>
        </p:blipFill>
        <p:spPr bwMode="auto">
          <a:xfrm rot="5098035">
            <a:off x="-421775" y="2714892"/>
            <a:ext cx="4555988" cy="29955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084168" y="5157192"/>
            <a:ext cx="2624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Савченков Кирилл</a:t>
            </a:r>
            <a:endParaRPr lang="ru-RU" sz="24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1271927">
            <a:off x="189609" y="1968805"/>
            <a:ext cx="27801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Малышева Полина</a:t>
            </a:r>
            <a:endParaRPr lang="ru-RU" sz="2400" b="1" i="1" dirty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vatars.mds.yandex.net/get-pdb/1360297/2bac784e-e450-41f8-8704-244e92032680/s1200?webp=false"/>
          <p:cNvPicPr>
            <a:picLocks noChangeAspect="1" noChangeArrowheads="1"/>
          </p:cNvPicPr>
          <p:nvPr/>
        </p:nvPicPr>
        <p:blipFill>
          <a:blip r:embed="rId2" cstate="print"/>
          <a:srcRect l="5464" r="6027"/>
          <a:stretch>
            <a:fillRect/>
          </a:stretch>
        </p:blipFill>
        <p:spPr bwMode="auto">
          <a:xfrm>
            <a:off x="0" y="0"/>
            <a:ext cx="913461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Загнутый угол 6"/>
          <p:cNvSpPr/>
          <p:nvPr/>
        </p:nvSpPr>
        <p:spPr>
          <a:xfrm rot="21367955">
            <a:off x="287153" y="392105"/>
            <a:ext cx="7603279" cy="4637699"/>
          </a:xfrm>
          <a:prstGeom prst="foldedCorner">
            <a:avLst/>
          </a:prstGeom>
          <a:solidFill>
            <a:schemeClr val="accent1"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 медведя люди придумали пруд пруди сказок. Про него черным по белому пишут в книжках: любит мёд всеми фибрами души.  </a:t>
            </a:r>
          </a:p>
          <a:p>
            <a:pPr algn="just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Найдёт в лесу гнездо диких пчёл, разорит его и уплетает мёд за обе щёки! Аж за ушами трещит! Не зря его назвали медведь , то есть медоед! </a:t>
            </a:r>
          </a:p>
          <a:p>
            <a:pPr algn="r"/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Алексеева Полина</a:t>
            </a:r>
          </a:p>
        </p:txBody>
      </p:sp>
      <p:pic>
        <p:nvPicPr>
          <p:cNvPr id="2053" name="Picture 5" descr="C:\Users\User\Pictures\2018-12-04 001\IMG_20181204_1650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601250">
            <a:off x="5978432" y="3691956"/>
            <a:ext cx="2436286" cy="32483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 rot="238280">
            <a:off x="6128866" y="6021288"/>
            <a:ext cx="2678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Мочалова Милана</a:t>
            </a:r>
            <a:endParaRPr lang="ru-RU" sz="24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vatars.mds.yandex.net/get-pdb/1360297/2bac784e-e450-41f8-8704-244e92032680/s1200?webp=false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l="5464" r="6027"/>
          <a:stretch>
            <a:fillRect/>
          </a:stretch>
        </p:blipFill>
        <p:spPr bwMode="auto">
          <a:xfrm>
            <a:off x="0" y="0"/>
            <a:ext cx="913461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51520" y="260648"/>
            <a:ext cx="31478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этап  «Творческий»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ежики\IMG_20191118_153038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1697" b="8470"/>
          <a:stretch>
            <a:fillRect/>
          </a:stretch>
        </p:blipFill>
        <p:spPr bwMode="auto">
          <a:xfrm>
            <a:off x="1115616" y="1628800"/>
            <a:ext cx="6984776" cy="48219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051720" y="836712"/>
            <a:ext cx="551785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A8088A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«Говори правильно!»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A8088A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2080" y="5805264"/>
            <a:ext cx="25470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Мочалова Милана</a:t>
            </a:r>
            <a:endParaRPr lang="ru-RU" sz="2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vatars.mds.yandex.net/get-pdb/1360297/2bac784e-e450-41f8-8704-244e92032680/s1200?webp=false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l="5464" r="6027"/>
          <a:stretch>
            <a:fillRect/>
          </a:stretch>
        </p:blipFill>
        <p:spPr bwMode="auto">
          <a:xfrm>
            <a:off x="0" y="0"/>
            <a:ext cx="913461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" y="26623"/>
            <a:ext cx="910442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n>
                  <a:solidFill>
                    <a:srgbClr val="A8088A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Над проектом работали: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n>
                <a:solidFill>
                  <a:srgbClr val="A8088A"/>
                </a:solidFill>
              </a:ln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>
                  <a:solidFill>
                    <a:srgbClr val="A8088A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Сценарист – </a:t>
            </a:r>
            <a:r>
              <a:rPr lang="ru-RU" sz="3600" dirty="0" smtClean="0">
                <a:ln>
                  <a:solidFill>
                    <a:srgbClr val="A8088A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Савченков Кирилл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>
                  <a:solidFill>
                    <a:srgbClr val="A8088A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Иллюстраторы – </a:t>
            </a:r>
            <a:r>
              <a:rPr lang="ru-RU" sz="3600" dirty="0" err="1" smtClean="0">
                <a:ln>
                  <a:solidFill>
                    <a:srgbClr val="A8088A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Шингарова</a:t>
            </a:r>
            <a:r>
              <a:rPr lang="ru-RU" sz="3600" dirty="0" smtClean="0">
                <a:ln>
                  <a:solidFill>
                    <a:srgbClr val="A8088A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Саша, Малышева Полина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>
                  <a:solidFill>
                    <a:srgbClr val="A8088A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Редактор – </a:t>
            </a:r>
            <a:r>
              <a:rPr lang="ru-RU" sz="3600" dirty="0" smtClean="0">
                <a:ln>
                  <a:solidFill>
                    <a:srgbClr val="A8088A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Алексеева Полина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>
                  <a:solidFill>
                    <a:srgbClr val="A8088A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Автор плаката «Говори правильно» – </a:t>
            </a:r>
            <a:r>
              <a:rPr lang="ru-RU" sz="3600" dirty="0" smtClean="0">
                <a:ln>
                  <a:solidFill>
                    <a:srgbClr val="A8088A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Мочалова Милана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9390" y="0"/>
            <a:ext cx="9134610" cy="6858000"/>
            <a:chOff x="9390" y="0"/>
            <a:chExt cx="9134610" cy="6858000"/>
          </a:xfrm>
        </p:grpSpPr>
        <p:pic>
          <p:nvPicPr>
            <p:cNvPr id="1028" name="Picture 4" descr="https://avatars.mds.yandex.net/get-pdb/1360297/2bac784e-e450-41f8-8704-244e92032680/s1200?webp=false"/>
            <p:cNvPicPr>
              <a:picLocks noChangeAspect="1" noChangeArrowheads="1"/>
            </p:cNvPicPr>
            <p:nvPr/>
          </p:nvPicPr>
          <p:blipFill>
            <a:blip r:embed="rId2" cstate="print"/>
            <a:srcRect l="5464" r="6027"/>
            <a:stretch>
              <a:fillRect/>
            </a:stretch>
          </p:blipFill>
          <p:spPr bwMode="auto">
            <a:xfrm>
              <a:off x="9390" y="0"/>
              <a:ext cx="9134610" cy="6858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" name="Прямоугольник 2"/>
            <p:cNvSpPr/>
            <p:nvPr/>
          </p:nvSpPr>
          <p:spPr>
            <a:xfrm>
              <a:off x="251520" y="476672"/>
              <a:ext cx="856895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4400" dirty="0" smtClean="0">
                  <a:solidFill>
                    <a:srgbClr val="A8088A"/>
                  </a:solidFill>
                  <a:latin typeface="Constantia" pitchFamily="18" charset="0"/>
                </a:rPr>
                <a:t>Высказывания о русском языке</a:t>
              </a:r>
              <a:endParaRPr lang="ru-RU" sz="4400" dirty="0">
                <a:solidFill>
                  <a:srgbClr val="A8088A"/>
                </a:solidFill>
                <a:latin typeface="Constantia" pitchFamily="18" charset="0"/>
              </a:endParaRPr>
            </a:p>
          </p:txBody>
        </p:sp>
        <p:pic>
          <p:nvPicPr>
            <p:cNvPr id="4" name="Рисунок 3" descr="https://doc4web.ru/uploads/files/88/88701/hello_html_44245cbe.jp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1520" y="1268760"/>
              <a:ext cx="3888432" cy="4795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4067944" y="1340768"/>
              <a:ext cx="4896544" cy="1152128"/>
            </a:xfrm>
            <a:prstGeom prst="roundRect">
              <a:avLst/>
            </a:prstGeom>
            <a:solidFill>
              <a:schemeClr val="bg1">
                <a:alpha val="7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00FF"/>
                  </a:solidFill>
                  <a:latin typeface="Constantia" pitchFamily="18" charset="0"/>
                </a:rPr>
                <a:t>С русским языком можно творить чудеса!</a:t>
              </a:r>
              <a:endParaRPr lang="ru-RU" sz="2400" b="1" dirty="0">
                <a:solidFill>
                  <a:srgbClr val="0000FF"/>
                </a:solidFill>
                <a:latin typeface="Constantia" pitchFamily="18" charset="0"/>
              </a:endParaRP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4067944" y="2564904"/>
              <a:ext cx="4896544" cy="1656184"/>
            </a:xfrm>
            <a:prstGeom prst="roundRect">
              <a:avLst/>
            </a:prstGeom>
            <a:solidFill>
              <a:schemeClr val="bg1">
                <a:alpha val="7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2400" b="1" dirty="0" smtClean="0">
                  <a:solidFill>
                    <a:srgbClr val="0000FF"/>
                  </a:solidFill>
                  <a:latin typeface="Constantia" pitchFamily="18" charset="0"/>
                </a:rPr>
                <a:t>      Нам дан во владение самый богатый, меткий, могучий и поистине волшебный русский язык.</a:t>
              </a:r>
              <a:endParaRPr lang="ru-RU" sz="2400" b="1" dirty="0">
                <a:solidFill>
                  <a:srgbClr val="0000FF"/>
                </a:solidFill>
                <a:latin typeface="Constantia" pitchFamily="18" charset="0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4067944" y="4293096"/>
              <a:ext cx="4896544" cy="1656184"/>
            </a:xfrm>
            <a:prstGeom prst="roundRect">
              <a:avLst/>
            </a:prstGeom>
            <a:solidFill>
              <a:schemeClr val="bg1">
                <a:alpha val="7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2400" b="1" dirty="0" smtClean="0">
                  <a:solidFill>
                    <a:srgbClr val="0000FF"/>
                  </a:solidFill>
                  <a:latin typeface="Constantia" pitchFamily="18" charset="0"/>
                </a:rPr>
                <a:t>Языку мы учимся и должны учиться до последних дней своей жизни.</a:t>
              </a:r>
              <a:endParaRPr lang="ru-RU" sz="2400" b="1" dirty="0">
                <a:solidFill>
                  <a:srgbClr val="0000FF"/>
                </a:solidFill>
                <a:latin typeface="Constantia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83568" y="5949280"/>
              <a:ext cx="284244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0000FF"/>
                  </a:solidFill>
                  <a:latin typeface="Propisi" pitchFamily="2" charset="0"/>
                </a:rPr>
                <a:t>Г.К. Паустовский</a:t>
              </a:r>
              <a:endParaRPr lang="ru-RU" sz="3600" b="1" dirty="0">
                <a:solidFill>
                  <a:srgbClr val="0000FF"/>
                </a:solidFill>
                <a:latin typeface="Propisi" pitchFamily="2" charset="0"/>
              </a:endParaRPr>
            </a:p>
          </p:txBody>
        </p:sp>
        <p:sp>
          <p:nvSpPr>
            <p:cNvPr id="9217" name="Rectangle 1"/>
            <p:cNvSpPr>
              <a:spLocks noChangeArrowheads="1"/>
            </p:cNvSpPr>
            <p:nvPr/>
          </p:nvSpPr>
          <p:spPr bwMode="auto">
            <a:xfrm>
              <a:off x="539552" y="142474"/>
              <a:ext cx="347351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1 этап "Исторический</a:t>
              </a: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" </a:t>
              </a:r>
              <a:endPara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0" y="0"/>
            <a:ext cx="9134610" cy="6888777"/>
            <a:chOff x="9390" y="-30777"/>
            <a:chExt cx="9134610" cy="6888777"/>
          </a:xfrm>
        </p:grpSpPr>
        <p:pic>
          <p:nvPicPr>
            <p:cNvPr id="1028" name="Picture 4" descr="https://avatars.mds.yandex.net/get-pdb/1360297/2bac784e-e450-41f8-8704-244e92032680/s1200?webp=false"/>
            <p:cNvPicPr>
              <a:picLocks noChangeAspect="1" noChangeArrowheads="1"/>
            </p:cNvPicPr>
            <p:nvPr/>
          </p:nvPicPr>
          <p:blipFill>
            <a:blip r:embed="rId2" cstate="print"/>
            <a:srcRect l="5464" r="6027"/>
            <a:stretch>
              <a:fillRect/>
            </a:stretch>
          </p:blipFill>
          <p:spPr bwMode="auto">
            <a:xfrm>
              <a:off x="9390" y="0"/>
              <a:ext cx="9134610" cy="6858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8193" name="Rectangle 1"/>
            <p:cNvSpPr>
              <a:spLocks noChangeArrowheads="1"/>
            </p:cNvSpPr>
            <p:nvPr/>
          </p:nvSpPr>
          <p:spPr bwMode="auto">
            <a:xfrm>
              <a:off x="251520" y="-30777"/>
              <a:ext cx="303372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2 этап «Словарный»</a:t>
              </a:r>
              <a:endPara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194" name="Picture 2" descr="C:\Users\User\Desktop\ДЕФЕКТОЛОГ\9df409666f442454a756da907edac6f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7544" y="476672"/>
              <a:ext cx="3888432" cy="2808312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539552" y="980728"/>
              <a:ext cx="366100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Любит он малину, мёд </a:t>
              </a:r>
            </a:p>
            <a:p>
              <a:r>
                <a:rPr lang="ru-RU" sz="24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Человека страх берёт,</a:t>
              </a:r>
            </a:p>
            <a:p>
              <a:r>
                <a:rPr lang="ru-RU" sz="24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Если станет он реветь, </a:t>
              </a:r>
            </a:p>
            <a:p>
              <a:r>
                <a:rPr lang="ru-RU" sz="24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Потому что он – .</a:t>
              </a:r>
              <a:r>
                <a:rPr lang="ru-RU" sz="2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..(медведь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)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6" name="Picture 1" descr="C:\Users\User\Desktop\ежики\IMG_20191118_153004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84168" y="260648"/>
              <a:ext cx="2808312" cy="378762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pic>
          <p:nvPicPr>
            <p:cNvPr id="7" name="Picture 2" descr="C:\Users\User\Desktop\ДЕФЕКТОЛОГ\9df409666f442454a756da907edac6f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99592" y="2554628"/>
              <a:ext cx="5040560" cy="4136032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971600" y="3133904"/>
              <a:ext cx="4820935" cy="37240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FontTx/>
                <a:buChar char="-"/>
              </a:pPr>
              <a:r>
                <a:rPr lang="ru-RU" sz="24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Эй, Медведь, на вопрос ответь,</a:t>
              </a:r>
            </a:p>
            <a:p>
              <a:pPr>
                <a:buFontTx/>
                <a:buChar char="-"/>
              </a:pPr>
              <a:r>
                <a:rPr lang="ru-RU" sz="24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Какой вопрос, Стрекотунья?</a:t>
              </a:r>
            </a:p>
            <a:p>
              <a:pPr>
                <a:buFontTx/>
                <a:buChar char="-"/>
              </a:pPr>
              <a:r>
                <a:rPr lang="ru-RU" sz="24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Почему тебя медведем зовут?</a:t>
              </a:r>
            </a:p>
            <a:p>
              <a:pPr>
                <a:buFontTx/>
                <a:buChar char="-"/>
              </a:pPr>
              <a:r>
                <a:rPr lang="ru-RU" sz="24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Хе-хе! Бестолковая птица!</a:t>
              </a:r>
            </a:p>
            <a:p>
              <a:r>
                <a:rPr lang="ru-RU" sz="24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Медведь</a:t>
              </a:r>
              <a:r>
                <a:rPr lang="ru-RU" sz="24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– </a:t>
              </a:r>
              <a:r>
                <a:rPr lang="ru-RU" sz="24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значит мёд ведающий</a:t>
              </a:r>
              <a:r>
                <a:rPr lang="ru-RU" sz="24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r>
                <a:rPr lang="ru-RU" sz="24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Знаю, стало быть, где мёд в лесу</a:t>
              </a:r>
            </a:p>
            <a:p>
              <a:r>
                <a:rPr lang="ru-RU" sz="24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спрятан.</a:t>
              </a:r>
            </a:p>
            <a:p>
              <a:r>
                <a:rPr lang="ru-RU" sz="2400" i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                                      (Н.Сладков)</a:t>
              </a:r>
            </a:p>
            <a:p>
              <a:pPr>
                <a:buFontTx/>
                <a:buChar char="-"/>
              </a:pPr>
              <a:endParaRPr lang="ru-RU" sz="24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buFontTx/>
                <a:buChar char="-"/>
              </a:pP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9" name="Picture 2" descr="C:\Users\User\Desktop\ДЕФЕКТОЛОГ\9df409666f442454a756da907edac6f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12159" y="4221087"/>
              <a:ext cx="2952329" cy="2448273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6084168" y="4653136"/>
              <a:ext cx="273630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r>
                <a:rPr lang="ru-RU" sz="24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две</a:t>
              </a:r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д</a:t>
              </a:r>
              <a:r>
                <a:rPr lang="ru-RU" sz="24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ь</a:t>
              </a:r>
              <a:r>
                <a:rPr lang="ru-RU" sz="24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– крупное животное с большим грузным телом и короткими ногами.</a:t>
              </a:r>
              <a:endParaRPr lang="ru-RU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876256" y="3501008"/>
            <a:ext cx="1895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Шингарова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Саша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9390" y="0"/>
            <a:ext cx="9134610" cy="6858000"/>
            <a:chOff x="0" y="0"/>
            <a:chExt cx="9134610" cy="6858000"/>
          </a:xfrm>
        </p:grpSpPr>
        <p:pic>
          <p:nvPicPr>
            <p:cNvPr id="1028" name="Picture 4" descr="https://avatars.mds.yandex.net/get-pdb/1360297/2bac784e-e450-41f8-8704-244e92032680/s1200?webp=false"/>
            <p:cNvPicPr>
              <a:picLocks noChangeAspect="1" noChangeArrowheads="1"/>
            </p:cNvPicPr>
            <p:nvPr/>
          </p:nvPicPr>
          <p:blipFill>
            <a:blip r:embed="rId2" cstate="print"/>
            <a:srcRect l="5464" r="6027"/>
            <a:stretch>
              <a:fillRect/>
            </a:stretch>
          </p:blipFill>
          <p:spPr bwMode="auto">
            <a:xfrm>
              <a:off x="0" y="0"/>
              <a:ext cx="9134610" cy="6858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4" name="TextBox 3"/>
            <p:cNvSpPr txBox="1"/>
            <p:nvPr/>
          </p:nvSpPr>
          <p:spPr>
            <a:xfrm>
              <a:off x="1979712" y="404664"/>
              <a:ext cx="45997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Однокоренные слова</a:t>
              </a:r>
              <a:endPara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" name="Picture 4" descr="C:\Users\User\Desktop\ДЕФЕКТОЛОГ\dcb994cf12bced40fd1ea1878b279cd0.jpg"/>
            <p:cNvPicPr>
              <a:picLocks noChangeAspect="1" noChangeArrowheads="1"/>
            </p:cNvPicPr>
            <p:nvPr/>
          </p:nvPicPr>
          <p:blipFill>
            <a:blip r:embed="rId3" cstate="print"/>
            <a:srcRect t="16242" b="54227"/>
            <a:stretch>
              <a:fillRect/>
            </a:stretch>
          </p:blipFill>
          <p:spPr bwMode="auto">
            <a:xfrm>
              <a:off x="179511" y="1196752"/>
              <a:ext cx="8704421" cy="352839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2411760" y="1268760"/>
              <a:ext cx="2869696" cy="4093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rgbClr val="0000FF"/>
                  </a:solidFill>
                  <a:latin typeface="Propisi" pitchFamily="2" charset="0"/>
                </a:rPr>
                <a:t>Медведь</a:t>
              </a:r>
            </a:p>
            <a:p>
              <a:r>
                <a:rPr lang="ru-RU" sz="4400" b="1" dirty="0" smtClean="0">
                  <a:solidFill>
                    <a:srgbClr val="0000FF"/>
                  </a:solidFill>
                  <a:latin typeface="Propisi" pitchFamily="2" charset="0"/>
                </a:rPr>
                <a:t>Медведица</a:t>
              </a:r>
            </a:p>
            <a:p>
              <a:r>
                <a:rPr lang="ru-RU" sz="4400" b="1" dirty="0" smtClean="0">
                  <a:solidFill>
                    <a:srgbClr val="0000FF"/>
                  </a:solidFill>
                  <a:latin typeface="Propisi" pitchFamily="2" charset="0"/>
                </a:rPr>
                <a:t>Медвежонок</a:t>
              </a:r>
            </a:p>
            <a:p>
              <a:r>
                <a:rPr lang="ru-RU" sz="4400" b="1" dirty="0" smtClean="0">
                  <a:solidFill>
                    <a:srgbClr val="0000FF"/>
                  </a:solidFill>
                  <a:latin typeface="Propisi" pitchFamily="2" charset="0"/>
                </a:rPr>
                <a:t>Медвежий</a:t>
              </a:r>
            </a:p>
            <a:p>
              <a:r>
                <a:rPr lang="ru-RU" sz="4400" b="1" dirty="0" smtClean="0">
                  <a:solidFill>
                    <a:srgbClr val="0000FF"/>
                  </a:solidFill>
                  <a:latin typeface="Propisi" pitchFamily="2" charset="0"/>
                </a:rPr>
                <a:t>Медвежатник</a:t>
              </a:r>
            </a:p>
            <a:p>
              <a:endParaRPr lang="ru-RU" sz="4000" b="1" dirty="0" smtClean="0">
                <a:latin typeface="Propisi" pitchFamily="2" charset="0"/>
              </a:endParaRPr>
            </a:p>
          </p:txBody>
        </p:sp>
        <p:pic>
          <p:nvPicPr>
            <p:cNvPr id="9" name="Picture 1" descr="C:\Users\User\Desktop\ежики\IMG_20191118_153004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24128" y="2780928"/>
              <a:ext cx="3096344" cy="39818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0" name="TextBox 9"/>
          <p:cNvSpPr txBox="1"/>
          <p:nvPr/>
        </p:nvSpPr>
        <p:spPr>
          <a:xfrm>
            <a:off x="6732240" y="6165304"/>
            <a:ext cx="1895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Шингарова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Саша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9390" y="0"/>
            <a:ext cx="9134610" cy="7047409"/>
            <a:chOff x="9390" y="0"/>
            <a:chExt cx="9134610" cy="7047409"/>
          </a:xfrm>
        </p:grpSpPr>
        <p:pic>
          <p:nvPicPr>
            <p:cNvPr id="1028" name="Picture 4" descr="https://avatars.mds.yandex.net/get-pdb/1360297/2bac784e-e450-41f8-8704-244e92032680/s1200?webp=false"/>
            <p:cNvPicPr>
              <a:picLocks noChangeAspect="1" noChangeArrowheads="1"/>
            </p:cNvPicPr>
            <p:nvPr/>
          </p:nvPicPr>
          <p:blipFill>
            <a:blip r:embed="rId2" cstate="print"/>
            <a:srcRect l="5464" r="6027"/>
            <a:stretch>
              <a:fillRect/>
            </a:stretch>
          </p:blipFill>
          <p:spPr bwMode="auto">
            <a:xfrm>
              <a:off x="9390" y="0"/>
              <a:ext cx="9134610" cy="6858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6" name="Picture 1" descr="C:\Users\User\Desktop\ежики\IMG_20191118_153004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1520" y="1700808"/>
              <a:ext cx="3096344" cy="39818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323528" y="188640"/>
              <a:ext cx="248818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Синонимы</a:t>
              </a:r>
              <a:endPara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51520" y="908720"/>
              <a:ext cx="864096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solidFill>
                    <a:srgbClr val="0000FF"/>
                  </a:solidFill>
                  <a:latin typeface="Propisi" pitchFamily="2" charset="0"/>
                </a:rPr>
                <a:t>Косолапый, Топтыгин, Михайло </a:t>
              </a:r>
              <a:r>
                <a:rPr lang="ru-RU" sz="4400" b="1" dirty="0" err="1" smtClean="0">
                  <a:solidFill>
                    <a:srgbClr val="0000FF"/>
                  </a:solidFill>
                  <a:latin typeface="Propisi" pitchFamily="2" charset="0"/>
                </a:rPr>
                <a:t>Потапыч</a:t>
              </a:r>
              <a:endParaRPr lang="ru-RU" sz="4400" b="1" dirty="0" smtClean="0">
                <a:solidFill>
                  <a:srgbClr val="0000FF"/>
                </a:solidFill>
                <a:latin typeface="Propisi" pitchFamily="2" charset="0"/>
              </a:endParaRPr>
            </a:p>
            <a:p>
              <a:endParaRPr lang="ru-RU" sz="4000" b="1" dirty="0" smtClean="0">
                <a:latin typeface="Propisi" pitchFamily="2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716016" y="1772816"/>
              <a:ext cx="26017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Пословицы</a:t>
              </a:r>
              <a:endPara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27376" y="2276872"/>
              <a:ext cx="5616624" cy="4770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solidFill>
                    <a:srgbClr val="0000FF"/>
                  </a:solidFill>
                  <a:latin typeface="Propisi" pitchFamily="2" charset="0"/>
                </a:rPr>
                <a:t>Медведь в </a:t>
              </a:r>
              <a:r>
                <a:rPr lang="ru-RU" sz="4400" b="1" dirty="0" err="1" smtClean="0">
                  <a:solidFill>
                    <a:srgbClr val="0000FF"/>
                  </a:solidFill>
                  <a:latin typeface="Propisi" pitchFamily="2" charset="0"/>
                </a:rPr>
                <a:t>лесу-что</a:t>
              </a:r>
              <a:r>
                <a:rPr lang="ru-RU" sz="4400" b="1" dirty="0" smtClean="0">
                  <a:solidFill>
                    <a:srgbClr val="0000FF"/>
                  </a:solidFill>
                  <a:latin typeface="Propisi" pitchFamily="2" charset="0"/>
                </a:rPr>
                <a:t> боярин в городу.</a:t>
              </a:r>
            </a:p>
            <a:p>
              <a:r>
                <a:rPr lang="ru-RU" sz="4400" b="1" dirty="0" smtClean="0">
                  <a:solidFill>
                    <a:srgbClr val="0000FF"/>
                  </a:solidFill>
                  <a:latin typeface="Propisi" pitchFamily="2" charset="0"/>
                </a:rPr>
                <a:t>С медведем дружись, да за ружьё держись.</a:t>
              </a:r>
            </a:p>
            <a:p>
              <a:r>
                <a:rPr lang="ru-RU" sz="4400" b="1" dirty="0" smtClean="0">
                  <a:solidFill>
                    <a:srgbClr val="0000FF"/>
                  </a:solidFill>
                  <a:latin typeface="Propisi" pitchFamily="2" charset="0"/>
                </a:rPr>
                <a:t>И медведь из запасу лапу сосёт.</a:t>
              </a:r>
            </a:p>
            <a:p>
              <a:endParaRPr lang="ru-RU" sz="4000" b="1" dirty="0" smtClean="0">
                <a:latin typeface="Propisi" pitchFamily="2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87624" y="5157192"/>
            <a:ext cx="1895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Шингарова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Саша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9390" y="0"/>
            <a:ext cx="9134610" cy="7052052"/>
            <a:chOff x="0" y="0"/>
            <a:chExt cx="9134610" cy="7052052"/>
          </a:xfrm>
        </p:grpSpPr>
        <p:pic>
          <p:nvPicPr>
            <p:cNvPr id="1028" name="Picture 4" descr="https://avatars.mds.yandex.net/get-pdb/1360297/2bac784e-e450-41f8-8704-244e92032680/s1200?webp=false"/>
            <p:cNvPicPr>
              <a:picLocks noChangeAspect="1" noChangeArrowheads="1"/>
            </p:cNvPicPr>
            <p:nvPr/>
          </p:nvPicPr>
          <p:blipFill>
            <a:blip r:embed="rId2" cstate="print"/>
            <a:srcRect l="5464" r="6027"/>
            <a:stretch>
              <a:fillRect/>
            </a:stretch>
          </p:blipFill>
          <p:spPr bwMode="auto">
            <a:xfrm>
              <a:off x="0" y="0"/>
              <a:ext cx="9134610" cy="6858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" name="TextBox 2"/>
            <p:cNvSpPr txBox="1"/>
            <p:nvPr/>
          </p:nvSpPr>
          <p:spPr>
            <a:xfrm>
              <a:off x="1187624" y="260648"/>
              <a:ext cx="35046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Фразеологизмы</a:t>
              </a:r>
              <a:endPara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" name="Picture 1" descr="C:\Users\User\Desktop\ежики\IMG_20191118_153004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8024" y="836712"/>
              <a:ext cx="4104242" cy="527800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980728"/>
              <a:ext cx="5107488" cy="39087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Char char="v"/>
              </a:pPr>
              <a:r>
                <a:rPr lang="ru-RU" sz="3200" b="1" dirty="0" smtClean="0">
                  <a:latin typeface="Propisi" pitchFamily="2" charset="0"/>
                </a:rPr>
                <a:t>Делить шкуру неубитого медведя.</a:t>
              </a:r>
            </a:p>
            <a:p>
              <a:pPr>
                <a:buFont typeface="Wingdings" pitchFamily="2" charset="2"/>
                <a:buChar char="v"/>
              </a:pPr>
              <a:r>
                <a:rPr lang="ru-RU" sz="3200" b="1" dirty="0" smtClean="0">
                  <a:latin typeface="Propisi" pitchFamily="2" charset="0"/>
                </a:rPr>
                <a:t>Медведь на ухо наступил.</a:t>
              </a:r>
            </a:p>
            <a:p>
              <a:pPr>
                <a:buFont typeface="Wingdings" pitchFamily="2" charset="2"/>
                <a:buChar char="v"/>
              </a:pPr>
              <a:r>
                <a:rPr lang="ru-RU" sz="3200" b="1" dirty="0" smtClean="0">
                  <a:latin typeface="Propisi" pitchFamily="2" charset="0"/>
                </a:rPr>
                <a:t>Неуклюжий, как медведь.</a:t>
              </a:r>
            </a:p>
            <a:p>
              <a:pPr>
                <a:buFont typeface="Wingdings" pitchFamily="2" charset="2"/>
                <a:buChar char="v"/>
              </a:pPr>
              <a:r>
                <a:rPr lang="ru-RU" sz="3200" b="1" dirty="0" smtClean="0">
                  <a:latin typeface="Propisi" pitchFamily="2" charset="0"/>
                </a:rPr>
                <a:t>Медвежья услуга.</a:t>
              </a:r>
            </a:p>
            <a:p>
              <a:endParaRPr lang="ru-RU" sz="2800" b="1" dirty="0" smtClean="0">
                <a:latin typeface="Propisi" pitchFamily="2" charset="0"/>
              </a:endParaRPr>
            </a:p>
            <a:p>
              <a:pPr algn="ctr"/>
              <a:r>
                <a:rPr lang="ru-RU" sz="36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Синквейн</a:t>
              </a:r>
              <a:endPara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endParaRPr lang="ru-RU" sz="2800" b="1" dirty="0" smtClean="0">
                <a:latin typeface="Propisi" pitchFamily="2" charset="0"/>
              </a:endParaRPr>
            </a:p>
            <a:p>
              <a:endParaRPr lang="ru-RU" sz="28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55576" y="4005064"/>
              <a:ext cx="3425938" cy="3046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b="1" dirty="0" smtClean="0">
                  <a:latin typeface="Propisi" pitchFamily="2" charset="0"/>
                </a:rPr>
                <a:t>Медведь</a:t>
              </a:r>
            </a:p>
            <a:p>
              <a:pPr algn="ctr"/>
              <a:r>
                <a:rPr lang="ru-RU" sz="3200" b="1" dirty="0" smtClean="0">
                  <a:latin typeface="Propisi" pitchFamily="2" charset="0"/>
                </a:rPr>
                <a:t>Косолапый, неуклюжий.</a:t>
              </a:r>
            </a:p>
            <a:p>
              <a:pPr algn="ctr"/>
              <a:r>
                <a:rPr lang="ru-RU" sz="3200" b="1" dirty="0" smtClean="0">
                  <a:latin typeface="Propisi" pitchFamily="2" charset="0"/>
                </a:rPr>
                <a:t>Идет, бредет, живёт.</a:t>
              </a:r>
            </a:p>
            <a:p>
              <a:pPr algn="ctr"/>
              <a:r>
                <a:rPr lang="ru-RU" sz="3200" b="1" dirty="0" smtClean="0">
                  <a:latin typeface="Propisi" pitchFamily="2" charset="0"/>
                </a:rPr>
                <a:t>Он сосёт в берлоге лапу.</a:t>
              </a:r>
            </a:p>
            <a:p>
              <a:pPr algn="ctr"/>
              <a:r>
                <a:rPr lang="ru-RU" sz="3200" b="1" dirty="0" smtClean="0">
                  <a:latin typeface="Propisi" pitchFamily="2" charset="0"/>
                </a:rPr>
                <a:t>Хозяин лесной!</a:t>
              </a:r>
            </a:p>
            <a:p>
              <a:endParaRPr lang="ru-RU" sz="3200" dirty="0">
                <a:latin typeface="Propisi" pitchFamily="2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804248" y="5589240"/>
            <a:ext cx="1895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Шингарова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Саша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/>
          <p:cNvGrpSpPr/>
          <p:nvPr/>
        </p:nvGrpSpPr>
        <p:grpSpPr>
          <a:xfrm>
            <a:off x="9390" y="0"/>
            <a:ext cx="9134610" cy="6858000"/>
            <a:chOff x="9390" y="0"/>
            <a:chExt cx="9134610" cy="6858000"/>
          </a:xfrm>
        </p:grpSpPr>
        <p:pic>
          <p:nvPicPr>
            <p:cNvPr id="1028" name="Picture 4" descr="https://avatars.mds.yandex.net/get-pdb/1360297/2bac784e-e450-41f8-8704-244e92032680/s1200?webp=false"/>
            <p:cNvPicPr>
              <a:picLocks noChangeAspect="1" noChangeArrowheads="1"/>
            </p:cNvPicPr>
            <p:nvPr/>
          </p:nvPicPr>
          <p:blipFill>
            <a:blip r:embed="rId2" cstate="print"/>
            <a:srcRect l="5464" r="6027"/>
            <a:stretch>
              <a:fillRect/>
            </a:stretch>
          </p:blipFill>
          <p:spPr bwMode="auto">
            <a:xfrm>
              <a:off x="9390" y="0"/>
              <a:ext cx="9134610" cy="6858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" name="Прямоугольник 2"/>
            <p:cNvSpPr/>
            <p:nvPr/>
          </p:nvSpPr>
          <p:spPr>
            <a:xfrm>
              <a:off x="745511" y="332656"/>
              <a:ext cx="166167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Ребусы</a:t>
              </a:r>
            </a:p>
          </p:txBody>
        </p:sp>
        <p:pic>
          <p:nvPicPr>
            <p:cNvPr id="6151" name="Picture 7" descr="ребусы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43808" y="1844824"/>
              <a:ext cx="1905000" cy="1905000"/>
            </a:xfrm>
            <a:prstGeom prst="rect">
              <a:avLst/>
            </a:prstGeom>
            <a:noFill/>
          </p:spPr>
        </p:pic>
        <p:pic>
          <p:nvPicPr>
            <p:cNvPr id="6153" name="Picture 9" descr="ребусы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55576" y="1772816"/>
              <a:ext cx="1857375" cy="1905000"/>
            </a:xfrm>
            <a:prstGeom prst="rect">
              <a:avLst/>
            </a:prstGeom>
            <a:noFill/>
          </p:spPr>
        </p:pic>
        <p:pic>
          <p:nvPicPr>
            <p:cNvPr id="6155" name="Picture 11" descr="ребусы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1560" y="1772816"/>
              <a:ext cx="238125" cy="1905000"/>
            </a:xfrm>
            <a:prstGeom prst="rect">
              <a:avLst/>
            </a:prstGeom>
            <a:noFill/>
          </p:spPr>
        </p:pic>
        <p:pic>
          <p:nvPicPr>
            <p:cNvPr id="6157" name="Picture 13" descr="ребусы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55776" y="1772816"/>
              <a:ext cx="238125" cy="1905000"/>
            </a:xfrm>
            <a:prstGeom prst="rect">
              <a:avLst/>
            </a:prstGeom>
            <a:noFill/>
          </p:spPr>
        </p:pic>
        <p:pic>
          <p:nvPicPr>
            <p:cNvPr id="6159" name="Picture 15" descr="ребусы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860032" y="1772816"/>
              <a:ext cx="1019175" cy="1714500"/>
            </a:xfrm>
            <a:prstGeom prst="rect">
              <a:avLst/>
            </a:prstGeom>
            <a:noFill/>
          </p:spPr>
        </p:pic>
        <p:pic>
          <p:nvPicPr>
            <p:cNvPr id="6161" name="Picture 17" descr="ребусы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868144" y="1772816"/>
              <a:ext cx="1905000" cy="1905000"/>
            </a:xfrm>
            <a:prstGeom prst="rect">
              <a:avLst/>
            </a:prstGeom>
            <a:noFill/>
          </p:spPr>
        </p:pic>
        <p:pic>
          <p:nvPicPr>
            <p:cNvPr id="6163" name="Picture 19" descr="ребусы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331640" y="4365104"/>
              <a:ext cx="1628775" cy="1905000"/>
            </a:xfrm>
            <a:prstGeom prst="rect">
              <a:avLst/>
            </a:prstGeom>
            <a:noFill/>
          </p:spPr>
        </p:pic>
        <p:pic>
          <p:nvPicPr>
            <p:cNvPr id="14" name="Picture 11" descr="ребусы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15616" y="4365104"/>
              <a:ext cx="238125" cy="1905000"/>
            </a:xfrm>
            <a:prstGeom prst="rect">
              <a:avLst/>
            </a:prstGeom>
            <a:noFill/>
          </p:spPr>
        </p:pic>
        <p:pic>
          <p:nvPicPr>
            <p:cNvPr id="15" name="Picture 13" descr="ребусы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15816" y="4365104"/>
              <a:ext cx="238125" cy="1905000"/>
            </a:xfrm>
            <a:prstGeom prst="rect">
              <a:avLst/>
            </a:prstGeom>
            <a:noFill/>
          </p:spPr>
        </p:pic>
        <p:pic>
          <p:nvPicPr>
            <p:cNvPr id="6165" name="Picture 21" descr="ребусы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131840" y="4365104"/>
              <a:ext cx="1562100" cy="1905000"/>
            </a:xfrm>
            <a:prstGeom prst="rect">
              <a:avLst/>
            </a:prstGeom>
            <a:noFill/>
          </p:spPr>
        </p:pic>
        <p:pic>
          <p:nvPicPr>
            <p:cNvPr id="6167" name="Picture 23" descr="ребусы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292080" y="4365104"/>
              <a:ext cx="1495425" cy="1905000"/>
            </a:xfrm>
            <a:prstGeom prst="rect">
              <a:avLst/>
            </a:prstGeom>
            <a:noFill/>
          </p:spPr>
        </p:pic>
        <p:pic>
          <p:nvPicPr>
            <p:cNvPr id="19" name="Picture 11" descr="ребусы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76056" y="4365104"/>
              <a:ext cx="238125" cy="1905000"/>
            </a:xfrm>
            <a:prstGeom prst="rect">
              <a:avLst/>
            </a:prstGeom>
            <a:noFill/>
          </p:spPr>
        </p:pic>
        <p:pic>
          <p:nvPicPr>
            <p:cNvPr id="20" name="Picture 11" descr="ребусы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60032" y="4365104"/>
              <a:ext cx="238125" cy="1905000"/>
            </a:xfrm>
            <a:prstGeom prst="rect">
              <a:avLst/>
            </a:prstGeom>
            <a:noFill/>
          </p:spPr>
        </p:pic>
        <p:pic>
          <p:nvPicPr>
            <p:cNvPr id="6169" name="Picture 25" descr="ребусы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516216" y="4293096"/>
              <a:ext cx="1905000" cy="1905000"/>
            </a:xfrm>
            <a:prstGeom prst="rect">
              <a:avLst/>
            </a:prstGeom>
            <a:noFill/>
          </p:spPr>
        </p:pic>
        <p:pic>
          <p:nvPicPr>
            <p:cNvPr id="22" name="Picture 13" descr="ребусы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44008" y="4365104"/>
              <a:ext cx="238125" cy="19050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vatars.mds.yandex.net/get-pdb/1360297/2bac784e-e450-41f8-8704-244e92032680/s1200?webp=false"/>
          <p:cNvPicPr>
            <a:picLocks noChangeAspect="1" noChangeArrowheads="1"/>
          </p:cNvPicPr>
          <p:nvPr/>
        </p:nvPicPr>
        <p:blipFill>
          <a:blip r:embed="rId2" cstate="print"/>
          <a:srcRect l="5464" r="6027"/>
          <a:stretch>
            <a:fillRect/>
          </a:stretch>
        </p:blipFill>
        <p:spPr bwMode="auto">
          <a:xfrm>
            <a:off x="9390" y="0"/>
            <a:ext cx="913461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34867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этап «Крылатый» 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4" descr="C:\Users\User\Desktop\ШАБЛОНЫ ДЛЯ ЛЕПБУКА\4b71a3466186efcafd68e8aa0b20036b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3750" t="2739" r="2500" b="47954"/>
          <a:stretch>
            <a:fillRect/>
          </a:stretch>
        </p:blipFill>
        <p:spPr bwMode="auto">
          <a:xfrm>
            <a:off x="0" y="908720"/>
            <a:ext cx="3131840" cy="2254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C:\Users\User\Desktop\ШАБЛОНЫ ДЛЯ ЛЕПБУКА\4b71a3466186efcafd68e8aa0b20036b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3750" t="2739" r="2500" b="47954"/>
          <a:stretch>
            <a:fillRect/>
          </a:stretch>
        </p:blipFill>
        <p:spPr bwMode="auto">
          <a:xfrm>
            <a:off x="6012159" y="980728"/>
            <a:ext cx="3087835" cy="2223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C:\Users\User\Desktop\ШАБЛОНЫ ДЛЯ ЛЕПБУКА\4b71a3466186efcafd68e8aa0b20036b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3750" t="2739" r="2500" b="47954"/>
          <a:stretch>
            <a:fillRect/>
          </a:stretch>
        </p:blipFill>
        <p:spPr bwMode="auto">
          <a:xfrm>
            <a:off x="2987824" y="836712"/>
            <a:ext cx="3240360" cy="2333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0" y="1844824"/>
            <a:ext cx="3059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AA062D"/>
                </a:solidFill>
                <a:latin typeface="Times New Roman" pitchFamily="18" charset="0"/>
                <a:cs typeface="Times New Roman" pitchFamily="18" charset="0"/>
              </a:rPr>
              <a:t>Делить шкуру </a:t>
            </a:r>
          </a:p>
          <a:p>
            <a:pPr algn="ctr"/>
            <a:r>
              <a:rPr lang="ru-RU" sz="2400" b="1" dirty="0" smtClean="0">
                <a:solidFill>
                  <a:srgbClr val="AA062D"/>
                </a:solidFill>
                <a:latin typeface="Times New Roman" pitchFamily="18" charset="0"/>
                <a:cs typeface="Times New Roman" pitchFamily="18" charset="0"/>
              </a:rPr>
              <a:t>неубитого</a:t>
            </a:r>
          </a:p>
          <a:p>
            <a:pPr algn="ctr"/>
            <a:r>
              <a:rPr lang="ru-RU" sz="2400" b="1" dirty="0" smtClean="0">
                <a:solidFill>
                  <a:srgbClr val="AA062D"/>
                </a:solidFill>
                <a:latin typeface="Times New Roman" pitchFamily="18" charset="0"/>
                <a:cs typeface="Times New Roman" pitchFamily="18" charset="0"/>
              </a:rPr>
              <a:t> медведя</a:t>
            </a:r>
            <a:endParaRPr lang="ru-RU" sz="2400" b="1" dirty="0">
              <a:solidFill>
                <a:srgbClr val="AA06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31840" y="2060848"/>
            <a:ext cx="3059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A8088A"/>
                </a:solidFill>
                <a:latin typeface="Times New Roman" pitchFamily="18" charset="0"/>
                <a:cs typeface="Times New Roman" pitchFamily="18" charset="0"/>
              </a:rPr>
              <a:t>Медведь на ухо наступил</a:t>
            </a:r>
            <a:endParaRPr lang="ru-RU" sz="2400" b="1" dirty="0">
              <a:solidFill>
                <a:srgbClr val="A808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84168" y="2204864"/>
            <a:ext cx="3059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A8088A"/>
                </a:solidFill>
                <a:latin typeface="Times New Roman" pitchFamily="18" charset="0"/>
                <a:cs typeface="Times New Roman" pitchFamily="18" charset="0"/>
              </a:rPr>
              <a:t>Медвежья </a:t>
            </a:r>
          </a:p>
          <a:p>
            <a:pPr algn="ctr"/>
            <a:r>
              <a:rPr lang="ru-RU" sz="2400" b="1" dirty="0" smtClean="0">
                <a:solidFill>
                  <a:srgbClr val="A8088A"/>
                </a:solidFill>
                <a:latin typeface="Times New Roman" pitchFamily="18" charset="0"/>
                <a:cs typeface="Times New Roman" pitchFamily="18" charset="0"/>
              </a:rPr>
              <a:t>услуга</a:t>
            </a:r>
            <a:endParaRPr lang="ru-RU" sz="2400" b="1" dirty="0">
              <a:solidFill>
                <a:srgbClr val="A808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ьная выноска 14"/>
          <p:cNvSpPr/>
          <p:nvPr/>
        </p:nvSpPr>
        <p:spPr>
          <a:xfrm rot="21357371">
            <a:off x="3126642" y="4320554"/>
            <a:ext cx="2891442" cy="1996857"/>
          </a:xfrm>
          <a:prstGeom prst="wedgeEllipseCallout">
            <a:avLst>
              <a:gd name="adj1" fmla="val 43086"/>
              <a:gd name="adj2" fmla="val -11264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A8088A"/>
                </a:solidFill>
                <a:latin typeface="Times New Roman" pitchFamily="18" charset="0"/>
                <a:cs typeface="Times New Roman" pitchFamily="18" charset="0"/>
              </a:rPr>
              <a:t>О человеке, у которого нет музыкального слуха</a:t>
            </a:r>
            <a:endParaRPr lang="ru-RU" sz="2400" dirty="0">
              <a:solidFill>
                <a:srgbClr val="A808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 rot="21357371">
            <a:off x="6075932" y="3532240"/>
            <a:ext cx="3004599" cy="2169784"/>
          </a:xfrm>
          <a:prstGeom prst="wedgeEllipseCallout">
            <a:avLst>
              <a:gd name="adj1" fmla="val 47153"/>
              <a:gd name="adj2" fmla="val -6984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A8088A"/>
                </a:solidFill>
                <a:latin typeface="Times New Roman" pitchFamily="18" charset="0"/>
                <a:cs typeface="Times New Roman" pitchFamily="18" charset="0"/>
              </a:rPr>
              <a:t>Услуга, приносящая неприятности вместо помощи</a:t>
            </a:r>
            <a:endParaRPr lang="ru-RU" sz="2400" dirty="0">
              <a:solidFill>
                <a:srgbClr val="A808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ьная выноска 17"/>
          <p:cNvSpPr/>
          <p:nvPr/>
        </p:nvSpPr>
        <p:spPr>
          <a:xfrm rot="21357371">
            <a:off x="66809" y="3744490"/>
            <a:ext cx="2891442" cy="1996857"/>
          </a:xfrm>
          <a:prstGeom prst="wedgeEllipseCallout">
            <a:avLst>
              <a:gd name="adj1" fmla="val 46464"/>
              <a:gd name="adj2" fmla="val -8193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A8088A"/>
                </a:solidFill>
                <a:latin typeface="Times New Roman" pitchFamily="18" charset="0"/>
                <a:cs typeface="Times New Roman" pitchFamily="18" charset="0"/>
              </a:rPr>
              <a:t>Заранее распределять прибыль</a:t>
            </a:r>
            <a:endParaRPr lang="ru-RU" sz="2400" dirty="0">
              <a:solidFill>
                <a:srgbClr val="A8088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028" name="Picture 4" descr="https://avatars.mds.yandex.net/get-pdb/1360297/2bac784e-e450-41f8-8704-244e92032680/s1200?webp=false"/>
            <p:cNvPicPr>
              <a:picLocks noChangeAspect="1" noChangeArrowheads="1"/>
            </p:cNvPicPr>
            <p:nvPr/>
          </p:nvPicPr>
          <p:blipFill>
            <a:blip r:embed="rId2" cstate="print"/>
            <a:srcRect l="5464" r="6027"/>
            <a:stretch>
              <a:fillRect/>
            </a:stretch>
          </p:blipFill>
          <p:spPr bwMode="auto">
            <a:xfrm>
              <a:off x="0" y="0"/>
              <a:ext cx="9134610" cy="6858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124744"/>
              <a:ext cx="9144000" cy="306134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5" name="Picture 11" descr="ребусы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9512" y="1268760"/>
              <a:ext cx="382141" cy="2880320"/>
            </a:xfrm>
            <a:prstGeom prst="rect">
              <a:avLst/>
            </a:prstGeom>
            <a:noFill/>
          </p:spPr>
        </p:pic>
      </p:grpSp>
      <p:sp>
        <p:nvSpPr>
          <p:cNvPr id="7" name="Прямоугольник 6"/>
          <p:cNvSpPr/>
          <p:nvPr/>
        </p:nvSpPr>
        <p:spPr>
          <a:xfrm>
            <a:off x="755576" y="4653136"/>
            <a:ext cx="79208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Медвежья услуга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441</Words>
  <Application>Microsoft Office PowerPoint</Application>
  <PresentationFormat>Экран (4:3)</PresentationFormat>
  <Paragraphs>100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28</cp:revision>
  <dcterms:created xsi:type="dcterms:W3CDTF">2019-11-14T06:52:27Z</dcterms:created>
  <dcterms:modified xsi:type="dcterms:W3CDTF">2019-12-15T14:11:30Z</dcterms:modified>
</cp:coreProperties>
</file>