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  <p:sldMasterId id="2147484337" r:id="rId2"/>
  </p:sldMasterIdLst>
  <p:notesMasterIdLst>
    <p:notesMasterId r:id="rId20"/>
  </p:notesMasterIdLst>
  <p:sldIdLst>
    <p:sldId id="275" r:id="rId3"/>
    <p:sldId id="436" r:id="rId4"/>
    <p:sldId id="444" r:id="rId5"/>
    <p:sldId id="485" r:id="rId6"/>
    <p:sldId id="429" r:id="rId7"/>
    <p:sldId id="445" r:id="rId8"/>
    <p:sldId id="481" r:id="rId9"/>
    <p:sldId id="446" r:id="rId10"/>
    <p:sldId id="447" r:id="rId11"/>
    <p:sldId id="482" r:id="rId12"/>
    <p:sldId id="448" r:id="rId13"/>
    <p:sldId id="449" r:id="rId14"/>
    <p:sldId id="483" r:id="rId15"/>
    <p:sldId id="451" r:id="rId16"/>
    <p:sldId id="288" r:id="rId17"/>
    <p:sldId id="441" r:id="rId18"/>
    <p:sldId id="289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000099"/>
    <a:srgbClr val="29EFBB"/>
    <a:srgbClr val="22EEB9"/>
    <a:srgbClr val="CC00CC"/>
    <a:srgbClr val="FF99FF"/>
    <a:srgbClr val="FF99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78" autoAdjust="0"/>
    <p:restoredTop sz="86391" autoAdjust="0"/>
  </p:normalViewPr>
  <p:slideViewPr>
    <p:cSldViewPr snapToGrid="0">
      <p:cViewPr>
        <p:scale>
          <a:sx n="100" d="100"/>
          <a:sy n="100" d="100"/>
        </p:scale>
        <p:origin x="-606" y="9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EF97742-892C-4ECE-9D7C-67925A19864F}" type="datetimeFigureOut">
              <a:rPr lang="ru-RU"/>
              <a:pPr>
                <a:defRPr/>
              </a:pPr>
              <a:t>21.08.2019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EBBB254-24B9-470B-BCC4-2511A34B23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2900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86386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86387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FB9A0-D144-48DE-B29B-BC7D2E016F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61CA6-91A2-4BC4-AAF2-FDD8E57437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17481-ED76-4F57-A250-632918C48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186386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86387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FB9A0-D144-48DE-B29B-BC7D2E016FF7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5211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044D9F-4AA8-439E-ADF1-9F0A92CCAD0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1722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D706E-53D0-4713-A2C6-D0EE38A99EC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8682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973727-F7A7-45EF-9E62-B772EC65744E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2191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BE543-00D9-49F0-9FA0-DD3CB7D4D90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0095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61CA89-4F66-40D4-8C12-DDC7730C4E9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563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38F3D-DC74-4C0F-BB6E-DF89CA810151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0764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4CFB2-BA1F-4FE7-B963-D1154A5547D9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465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044D9F-4AA8-439E-ADF1-9F0A92CCAD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CF1B50-0A0D-4EC9-90AD-3E906BB280D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0557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61CA6-91A2-4BC4-AAF2-FDD8E57437C5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8650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17481-ED76-4F57-A250-632918C48BE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266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D706E-53D0-4713-A2C6-D0EE38A99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973727-F7A7-45EF-9E62-B772EC6574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BE543-00D9-49F0-9FA0-DD3CB7D4D9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61CA89-4F66-40D4-8C12-DDC7730C4E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38F3D-DC74-4C0F-BB6E-DF89CA8101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4CFB2-BA1F-4FE7-B963-D1154A5547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CF1B50-0A0D-4EC9-90AD-3E906BB280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85347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5348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5349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5350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5351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5352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5353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5354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5355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5356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5357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5358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5359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5360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5361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85362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5363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5364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5365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4B8B8133-146D-4CB8-BD7B-1A20051CDA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8536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6" r:id="rId1"/>
    <p:sldLayoutId id="2147484326" r:id="rId2"/>
    <p:sldLayoutId id="2147484327" r:id="rId3"/>
    <p:sldLayoutId id="2147484328" r:id="rId4"/>
    <p:sldLayoutId id="2147484329" r:id="rId5"/>
    <p:sldLayoutId id="2147484330" r:id="rId6"/>
    <p:sldLayoutId id="2147484331" r:id="rId7"/>
    <p:sldLayoutId id="2147484332" r:id="rId8"/>
    <p:sldLayoutId id="2147484333" r:id="rId9"/>
    <p:sldLayoutId id="2147484334" r:id="rId10"/>
    <p:sldLayoutId id="21474843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85347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5348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5349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5350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5351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5352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5353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5354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5355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5356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5357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5358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5359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5360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5361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185362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5363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85364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85365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4B8B8133-146D-4CB8-BD7B-1A20051CDA34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8536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78577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8" r:id="rId1"/>
    <p:sldLayoutId id="2147484339" r:id="rId2"/>
    <p:sldLayoutId id="2147484340" r:id="rId3"/>
    <p:sldLayoutId id="2147484341" r:id="rId4"/>
    <p:sldLayoutId id="2147484342" r:id="rId5"/>
    <p:sldLayoutId id="2147484343" r:id="rId6"/>
    <p:sldLayoutId id="2147484344" r:id="rId7"/>
    <p:sldLayoutId id="2147484345" r:id="rId8"/>
    <p:sldLayoutId id="2147484346" r:id="rId9"/>
    <p:sldLayoutId id="2147484347" r:id="rId10"/>
    <p:sldLayoutId id="214748434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ibb.co/cxhMBL3" TargetMode="External"/><Relationship Id="rId2" Type="http://schemas.openxmlformats.org/officeDocument/2006/relationships/hyperlink" Target="https://ibb.co/TvjTL8N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1052513"/>
            <a:ext cx="91440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4400">
              <a:latin typeface="Arial" charset="0"/>
            </a:endParaRPr>
          </a:p>
        </p:txBody>
      </p:sp>
      <p:sp>
        <p:nvSpPr>
          <p:cNvPr id="1028" name="Rectangle 7"/>
          <p:cNvSpPr>
            <a:spLocks noChangeArrowheads="1"/>
          </p:cNvSpPr>
          <p:nvPr/>
        </p:nvSpPr>
        <p:spPr bwMode="auto">
          <a:xfrm>
            <a:off x="0" y="5589588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200">
              <a:latin typeface="Arial" charset="0"/>
            </a:endParaRPr>
          </a:p>
        </p:txBody>
      </p:sp>
      <p:sp>
        <p:nvSpPr>
          <p:cNvPr id="1029" name="TextBox 12"/>
          <p:cNvSpPr txBox="1">
            <a:spLocks noChangeArrowheads="1"/>
          </p:cNvSpPr>
          <p:nvPr/>
        </p:nvSpPr>
        <p:spPr bwMode="auto">
          <a:xfrm>
            <a:off x="1928813" y="571500"/>
            <a:ext cx="6000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FFFF00"/>
                </a:solidFill>
                <a:latin typeface="Arial" charset="0"/>
              </a:rPr>
              <a:t>Разгадайте  ребус:</a:t>
            </a:r>
          </a:p>
          <a:p>
            <a:pPr algn="ctr"/>
            <a:endParaRPr lang="ru-RU" sz="3600" b="1" dirty="0">
              <a:solidFill>
                <a:srgbClr val="FFFF00"/>
              </a:solidFill>
              <a:latin typeface="Arial" charset="0"/>
            </a:endParaRPr>
          </a:p>
        </p:txBody>
      </p:sp>
      <p:grpSp>
        <p:nvGrpSpPr>
          <p:cNvPr id="1030" name="Group 49"/>
          <p:cNvGrpSpPr>
            <a:grpSpLocks/>
          </p:cNvGrpSpPr>
          <p:nvPr/>
        </p:nvGrpSpPr>
        <p:grpSpPr bwMode="auto">
          <a:xfrm>
            <a:off x="214313" y="1571625"/>
            <a:ext cx="8786812" cy="3819525"/>
            <a:chOff x="68" y="73"/>
            <a:chExt cx="5535" cy="2406"/>
          </a:xfrm>
        </p:grpSpPr>
        <p:sp>
          <p:nvSpPr>
            <p:cNvPr id="1032" name="Rectangle 34"/>
            <p:cNvSpPr>
              <a:spLocks noChangeArrowheads="1"/>
            </p:cNvSpPr>
            <p:nvPr/>
          </p:nvSpPr>
          <p:spPr bwMode="auto">
            <a:xfrm>
              <a:off x="68" y="73"/>
              <a:ext cx="5534" cy="2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033" name="Line 35"/>
            <p:cNvSpPr>
              <a:spLocks noChangeShapeType="1"/>
            </p:cNvSpPr>
            <p:nvPr/>
          </p:nvSpPr>
          <p:spPr bwMode="auto">
            <a:xfrm>
              <a:off x="68" y="255"/>
              <a:ext cx="5534" cy="1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Line 36"/>
            <p:cNvSpPr>
              <a:spLocks noChangeShapeType="1"/>
            </p:cNvSpPr>
            <p:nvPr/>
          </p:nvSpPr>
          <p:spPr bwMode="auto">
            <a:xfrm>
              <a:off x="68" y="2478"/>
              <a:ext cx="5534" cy="1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Line 37"/>
            <p:cNvSpPr>
              <a:spLocks noChangeShapeType="1"/>
            </p:cNvSpPr>
            <p:nvPr/>
          </p:nvSpPr>
          <p:spPr bwMode="auto">
            <a:xfrm>
              <a:off x="68" y="255"/>
              <a:ext cx="1" cy="2223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Line 38"/>
            <p:cNvSpPr>
              <a:spLocks noChangeShapeType="1"/>
            </p:cNvSpPr>
            <p:nvPr/>
          </p:nvSpPr>
          <p:spPr bwMode="auto">
            <a:xfrm>
              <a:off x="5602" y="255"/>
              <a:ext cx="1" cy="2223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3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6" name="Object 8"/>
          <p:cNvGraphicFramePr>
            <a:graphicFrameLocks noChangeAspect="1"/>
          </p:cNvGraphicFramePr>
          <p:nvPr/>
        </p:nvGraphicFramePr>
        <p:xfrm>
          <a:off x="214313" y="1857375"/>
          <a:ext cx="8715375" cy="350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Слайд" r:id="rId3" imgW="4569445" imgH="3426548" progId="PowerPoint.Slide.12">
                  <p:embed/>
                </p:oleObj>
              </mc:Choice>
              <mc:Fallback>
                <p:oleObj name="Слайд" r:id="rId3" imgW="4569445" imgH="3426548" progId="PowerPoint.Slide.12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42030"/>
                      <a:stretch>
                        <a:fillRect/>
                      </a:stretch>
                    </p:blipFill>
                    <p:spPr bwMode="auto">
                      <a:xfrm>
                        <a:off x="214313" y="1857375"/>
                        <a:ext cx="8715375" cy="3500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8442" name="Rectangle 13"/>
          <p:cNvSpPr>
            <a:spLocks noChangeArrowheads="1"/>
          </p:cNvSpPr>
          <p:nvPr/>
        </p:nvSpPr>
        <p:spPr bwMode="auto">
          <a:xfrm>
            <a:off x="0" y="8667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8443" name="Rectangle 14"/>
          <p:cNvSpPr>
            <a:spLocks noChangeArrowheads="1"/>
          </p:cNvSpPr>
          <p:nvPr/>
        </p:nvSpPr>
        <p:spPr bwMode="auto">
          <a:xfrm>
            <a:off x="0" y="1752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8446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8448" name="Rectangle 20"/>
          <p:cNvSpPr>
            <a:spLocks noChangeArrowheads="1"/>
          </p:cNvSpPr>
          <p:nvPr/>
        </p:nvSpPr>
        <p:spPr bwMode="auto">
          <a:xfrm>
            <a:off x="0" y="1076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pic>
        <p:nvPicPr>
          <p:cNvPr id="21" name="Рисунок 20" descr="http://5terka.com/images/geom79atanasyan/geom8atan-320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0" y="1323975"/>
            <a:ext cx="4991100" cy="428624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057275" y="133351"/>
            <a:ext cx="678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Задача 2. В выпуклом четырехугольнике диагонали взаимно перпендикулярны. Докажите, что площадь четырехугольника равна половине произведения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его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диагоналей.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26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reeform 2"/>
          <p:cNvSpPr>
            <a:spLocks/>
          </p:cNvSpPr>
          <p:nvPr/>
        </p:nvSpPr>
        <p:spPr bwMode="auto">
          <a:xfrm>
            <a:off x="1763713" y="1700213"/>
            <a:ext cx="6911975" cy="4465637"/>
          </a:xfrm>
          <a:custGeom>
            <a:avLst/>
            <a:gdLst>
              <a:gd name="T0" fmla="*/ 0 w 4854"/>
              <a:gd name="T1" fmla="*/ 2147483647 h 4309"/>
              <a:gd name="T2" fmla="*/ 0 w 4854"/>
              <a:gd name="T3" fmla="*/ 2147483647 h 4309"/>
              <a:gd name="T4" fmla="*/ 2147483647 w 4854"/>
              <a:gd name="T5" fmla="*/ 2147483647 h 4309"/>
              <a:gd name="T6" fmla="*/ 2147483647 w 4854"/>
              <a:gd name="T7" fmla="*/ 2147483647 h 4309"/>
              <a:gd name="T8" fmla="*/ 2147483647 w 4854"/>
              <a:gd name="T9" fmla="*/ 2147483647 h 4309"/>
              <a:gd name="T10" fmla="*/ 2147483647 w 4854"/>
              <a:gd name="T11" fmla="*/ 2147483647 h 4309"/>
              <a:gd name="T12" fmla="*/ 2147483647 w 4854"/>
              <a:gd name="T13" fmla="*/ 2147483647 h 4309"/>
              <a:gd name="T14" fmla="*/ 2147483647 w 4854"/>
              <a:gd name="T15" fmla="*/ 2147483647 h 4309"/>
              <a:gd name="T16" fmla="*/ 2147483647 w 4854"/>
              <a:gd name="T17" fmla="*/ 2147483647 h 4309"/>
              <a:gd name="T18" fmla="*/ 2147483647 w 4854"/>
              <a:gd name="T19" fmla="*/ 2147483647 h 4309"/>
              <a:gd name="T20" fmla="*/ 2147483647 w 4854"/>
              <a:gd name="T21" fmla="*/ 2147483647 h 4309"/>
              <a:gd name="T22" fmla="*/ 2147483647 w 4854"/>
              <a:gd name="T23" fmla="*/ 2147483647 h 4309"/>
              <a:gd name="T24" fmla="*/ 2147483647 w 4854"/>
              <a:gd name="T25" fmla="*/ 2147483647 h 4309"/>
              <a:gd name="T26" fmla="*/ 2147483647 w 4854"/>
              <a:gd name="T27" fmla="*/ 0 h 4309"/>
              <a:gd name="T28" fmla="*/ 2147483647 w 4854"/>
              <a:gd name="T29" fmla="*/ 0 h 430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4854"/>
              <a:gd name="T46" fmla="*/ 0 h 4309"/>
              <a:gd name="T47" fmla="*/ 4854 w 4854"/>
              <a:gd name="T48" fmla="*/ 4309 h 430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4854" h="4309">
                <a:moveTo>
                  <a:pt x="0" y="4309"/>
                </a:moveTo>
                <a:lnTo>
                  <a:pt x="0" y="3720"/>
                </a:lnTo>
                <a:lnTo>
                  <a:pt x="635" y="3720"/>
                </a:lnTo>
                <a:lnTo>
                  <a:pt x="635" y="3039"/>
                </a:lnTo>
                <a:lnTo>
                  <a:pt x="1270" y="3039"/>
                </a:lnTo>
                <a:lnTo>
                  <a:pt x="1270" y="2449"/>
                </a:lnTo>
                <a:lnTo>
                  <a:pt x="1996" y="2449"/>
                </a:lnTo>
                <a:lnTo>
                  <a:pt x="1996" y="1814"/>
                </a:lnTo>
                <a:lnTo>
                  <a:pt x="2767" y="1814"/>
                </a:lnTo>
                <a:lnTo>
                  <a:pt x="2767" y="1179"/>
                </a:lnTo>
                <a:lnTo>
                  <a:pt x="3447" y="1179"/>
                </a:lnTo>
                <a:lnTo>
                  <a:pt x="3447" y="635"/>
                </a:lnTo>
                <a:lnTo>
                  <a:pt x="4173" y="635"/>
                </a:lnTo>
                <a:lnTo>
                  <a:pt x="4173" y="0"/>
                </a:lnTo>
                <a:lnTo>
                  <a:pt x="4854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scene3d>
            <a:camera prst="legacyObliqueTopRight">
              <a:rot lat="20999970" lon="18300000" rev="0"/>
            </a:camera>
            <a:lightRig rig="legacyFlat2" dir="t"/>
          </a:scene3d>
          <a:sp3d extrusionH="887400" prstMaterial="legacyMatte">
            <a:bevelT w="13500" h="13500" prst="angle"/>
            <a:bevelB w="13500" h="13500" prst="angle"/>
            <a:extrusionClr>
              <a:schemeClr val="bg1">
                <a:lumMod val="85000"/>
              </a:schemeClr>
            </a:extrusionClr>
          </a:sp3d>
        </p:spPr>
        <p:txBody>
          <a:bodyPr>
            <a:flatTx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2268538" y="6092825"/>
            <a:ext cx="7921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1</a:t>
            </a: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3857625" y="4500563"/>
            <a:ext cx="7921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3</a:t>
            </a:r>
          </a:p>
        </p:txBody>
      </p:sp>
      <p:sp>
        <p:nvSpPr>
          <p:cNvPr id="19461" name="Text Box 6"/>
          <p:cNvSpPr txBox="1">
            <a:spLocks noChangeArrowheads="1"/>
          </p:cNvSpPr>
          <p:nvPr/>
        </p:nvSpPr>
        <p:spPr bwMode="auto">
          <a:xfrm>
            <a:off x="3132138" y="5373688"/>
            <a:ext cx="792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2</a:t>
            </a:r>
          </a:p>
        </p:txBody>
      </p:sp>
      <p:sp>
        <p:nvSpPr>
          <p:cNvPr id="19462" name="Text Box 7"/>
          <p:cNvSpPr txBox="1">
            <a:spLocks noChangeArrowheads="1"/>
          </p:cNvSpPr>
          <p:nvPr/>
        </p:nvSpPr>
        <p:spPr bwMode="auto">
          <a:xfrm>
            <a:off x="4859338" y="3716338"/>
            <a:ext cx="792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4</a:t>
            </a:r>
          </a:p>
        </p:txBody>
      </p:sp>
      <p:sp>
        <p:nvSpPr>
          <p:cNvPr id="19463" name="Text Box 8"/>
          <p:cNvSpPr txBox="1">
            <a:spLocks noChangeArrowheads="1"/>
          </p:cNvSpPr>
          <p:nvPr/>
        </p:nvSpPr>
        <p:spPr bwMode="auto">
          <a:xfrm>
            <a:off x="5867400" y="2852738"/>
            <a:ext cx="7921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5</a:t>
            </a:r>
          </a:p>
        </p:txBody>
      </p:sp>
      <p:sp>
        <p:nvSpPr>
          <p:cNvPr id="19464" name="Text Box 9"/>
          <p:cNvSpPr txBox="1">
            <a:spLocks noChangeArrowheads="1"/>
          </p:cNvSpPr>
          <p:nvPr/>
        </p:nvSpPr>
        <p:spPr bwMode="auto">
          <a:xfrm>
            <a:off x="6732588" y="2205038"/>
            <a:ext cx="792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6</a:t>
            </a:r>
          </a:p>
        </p:txBody>
      </p:sp>
      <p:sp>
        <p:nvSpPr>
          <p:cNvPr id="190474" name="Text Box 10"/>
          <p:cNvSpPr txBox="1">
            <a:spLocks noChangeArrowheads="1"/>
          </p:cNvSpPr>
          <p:nvPr/>
        </p:nvSpPr>
        <p:spPr bwMode="auto">
          <a:xfrm>
            <a:off x="2786063" y="6072188"/>
            <a:ext cx="5976937" cy="30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ru-RU" sz="2400" b="1" i="1" dirty="0" smtClean="0">
                <a:solidFill>
                  <a:srgbClr val="339966"/>
                </a:solidFill>
                <a:latin typeface="Arial" charset="0"/>
              </a:rPr>
              <a:t>Знатоки теории</a:t>
            </a:r>
            <a:endParaRPr lang="ru-RU" sz="2400" b="1" i="1" dirty="0">
              <a:solidFill>
                <a:srgbClr val="339966"/>
              </a:solidFill>
              <a:latin typeface="Arial" charset="0"/>
            </a:endParaRPr>
          </a:p>
        </p:txBody>
      </p:sp>
      <p:sp>
        <p:nvSpPr>
          <p:cNvPr id="190475" name="Text Box 11"/>
          <p:cNvSpPr txBox="1">
            <a:spLocks noChangeArrowheads="1"/>
          </p:cNvSpPr>
          <p:nvPr/>
        </p:nvSpPr>
        <p:spPr bwMode="auto">
          <a:xfrm>
            <a:off x="4337050" y="4760745"/>
            <a:ext cx="4645025" cy="287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ru-RU" sz="2400" b="1" i="1" dirty="0" smtClean="0">
                <a:solidFill>
                  <a:srgbClr val="FFFFFF"/>
                </a:solidFill>
                <a:latin typeface="Arial" charset="0"/>
              </a:rPr>
              <a:t>Примени теорию</a:t>
            </a:r>
            <a:endParaRPr lang="ru-RU" sz="2400" b="1" i="1" dirty="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190476" name="Picture 12" descr="big_smiles_22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3860800"/>
            <a:ext cx="10953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8" name="Text Box 13"/>
          <p:cNvSpPr txBox="1">
            <a:spLocks noChangeArrowheads="1"/>
          </p:cNvSpPr>
          <p:nvPr/>
        </p:nvSpPr>
        <p:spPr bwMode="auto">
          <a:xfrm>
            <a:off x="3671094" y="5508239"/>
            <a:ext cx="5976937" cy="30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ru-RU" sz="2400" b="1" i="1" dirty="0" smtClean="0">
                <a:solidFill>
                  <a:srgbClr val="339966"/>
                </a:solidFill>
                <a:latin typeface="Arial" charset="0"/>
              </a:rPr>
              <a:t>Знатоки формул</a:t>
            </a:r>
            <a:endParaRPr lang="ru-RU" sz="2400" b="1" i="1" dirty="0">
              <a:solidFill>
                <a:srgbClr val="339966"/>
              </a:solidFill>
              <a:latin typeface="Arial" charset="0"/>
            </a:endParaRPr>
          </a:p>
        </p:txBody>
      </p:sp>
      <p:sp>
        <p:nvSpPr>
          <p:cNvPr id="19469" name="Text Box 8"/>
          <p:cNvSpPr txBox="1">
            <a:spLocks noChangeArrowheads="1"/>
          </p:cNvSpPr>
          <p:nvPr/>
        </p:nvSpPr>
        <p:spPr bwMode="auto">
          <a:xfrm>
            <a:off x="6500813" y="-142875"/>
            <a:ext cx="23749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FFFF00"/>
                </a:solidFill>
                <a:latin typeface="Arial" charset="0"/>
              </a:rPr>
              <a:t>S</a:t>
            </a:r>
            <a:endParaRPr lang="ru-RU" sz="9600" b="1">
              <a:solidFill>
                <a:srgbClr val="FFFF00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6864E-6 L 0.10225 -0.115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04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5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1904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1904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74" grpId="0"/>
      <p:bldP spid="1904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reeform 2"/>
          <p:cNvSpPr>
            <a:spLocks/>
          </p:cNvSpPr>
          <p:nvPr/>
        </p:nvSpPr>
        <p:spPr bwMode="auto">
          <a:xfrm>
            <a:off x="1763713" y="1700213"/>
            <a:ext cx="6911975" cy="4465637"/>
          </a:xfrm>
          <a:custGeom>
            <a:avLst/>
            <a:gdLst>
              <a:gd name="T0" fmla="*/ 0 w 4854"/>
              <a:gd name="T1" fmla="*/ 2147483647 h 4309"/>
              <a:gd name="T2" fmla="*/ 0 w 4854"/>
              <a:gd name="T3" fmla="*/ 2147483647 h 4309"/>
              <a:gd name="T4" fmla="*/ 2147483647 w 4854"/>
              <a:gd name="T5" fmla="*/ 2147483647 h 4309"/>
              <a:gd name="T6" fmla="*/ 2147483647 w 4854"/>
              <a:gd name="T7" fmla="*/ 2147483647 h 4309"/>
              <a:gd name="T8" fmla="*/ 2147483647 w 4854"/>
              <a:gd name="T9" fmla="*/ 2147483647 h 4309"/>
              <a:gd name="T10" fmla="*/ 2147483647 w 4854"/>
              <a:gd name="T11" fmla="*/ 2147483647 h 4309"/>
              <a:gd name="T12" fmla="*/ 2147483647 w 4854"/>
              <a:gd name="T13" fmla="*/ 2147483647 h 4309"/>
              <a:gd name="T14" fmla="*/ 2147483647 w 4854"/>
              <a:gd name="T15" fmla="*/ 2147483647 h 4309"/>
              <a:gd name="T16" fmla="*/ 2147483647 w 4854"/>
              <a:gd name="T17" fmla="*/ 2147483647 h 4309"/>
              <a:gd name="T18" fmla="*/ 2147483647 w 4854"/>
              <a:gd name="T19" fmla="*/ 2147483647 h 4309"/>
              <a:gd name="T20" fmla="*/ 2147483647 w 4854"/>
              <a:gd name="T21" fmla="*/ 2147483647 h 4309"/>
              <a:gd name="T22" fmla="*/ 2147483647 w 4854"/>
              <a:gd name="T23" fmla="*/ 2147483647 h 4309"/>
              <a:gd name="T24" fmla="*/ 2147483647 w 4854"/>
              <a:gd name="T25" fmla="*/ 2147483647 h 4309"/>
              <a:gd name="T26" fmla="*/ 2147483647 w 4854"/>
              <a:gd name="T27" fmla="*/ 0 h 4309"/>
              <a:gd name="T28" fmla="*/ 2147483647 w 4854"/>
              <a:gd name="T29" fmla="*/ 0 h 430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4854"/>
              <a:gd name="T46" fmla="*/ 0 h 4309"/>
              <a:gd name="T47" fmla="*/ 4854 w 4854"/>
              <a:gd name="T48" fmla="*/ 4309 h 430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4854" h="4309">
                <a:moveTo>
                  <a:pt x="0" y="4309"/>
                </a:moveTo>
                <a:lnTo>
                  <a:pt x="0" y="3720"/>
                </a:lnTo>
                <a:lnTo>
                  <a:pt x="635" y="3720"/>
                </a:lnTo>
                <a:lnTo>
                  <a:pt x="635" y="3039"/>
                </a:lnTo>
                <a:lnTo>
                  <a:pt x="1270" y="3039"/>
                </a:lnTo>
                <a:lnTo>
                  <a:pt x="1270" y="2449"/>
                </a:lnTo>
                <a:lnTo>
                  <a:pt x="1996" y="2449"/>
                </a:lnTo>
                <a:lnTo>
                  <a:pt x="1996" y="1814"/>
                </a:lnTo>
                <a:lnTo>
                  <a:pt x="2767" y="1814"/>
                </a:lnTo>
                <a:lnTo>
                  <a:pt x="2767" y="1179"/>
                </a:lnTo>
                <a:lnTo>
                  <a:pt x="3447" y="1179"/>
                </a:lnTo>
                <a:lnTo>
                  <a:pt x="3447" y="635"/>
                </a:lnTo>
                <a:lnTo>
                  <a:pt x="4173" y="635"/>
                </a:lnTo>
                <a:lnTo>
                  <a:pt x="4173" y="0"/>
                </a:lnTo>
                <a:lnTo>
                  <a:pt x="4854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scene3d>
            <a:camera prst="legacyObliqueTopRight">
              <a:rot lat="20999970" lon="18300000" rev="0"/>
            </a:camera>
            <a:lightRig rig="legacyFlat2" dir="t"/>
          </a:scene3d>
          <a:sp3d extrusionH="887400" prstMaterial="legacyMatte">
            <a:bevelT w="13500" h="13500" prst="angle"/>
            <a:bevelB w="13500" h="13500" prst="angle"/>
            <a:extrusionClr>
              <a:schemeClr val="bg1">
                <a:lumMod val="85000"/>
              </a:schemeClr>
            </a:extrusionClr>
          </a:sp3d>
        </p:spPr>
        <p:txBody>
          <a:bodyPr>
            <a:flatTx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2268538" y="6092825"/>
            <a:ext cx="7921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1</a:t>
            </a:r>
          </a:p>
        </p:txBody>
      </p:sp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3857625" y="4429125"/>
            <a:ext cx="7921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3</a:t>
            </a:r>
          </a:p>
        </p:txBody>
      </p:sp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3143250" y="5214938"/>
            <a:ext cx="7921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2</a:t>
            </a:r>
          </a:p>
        </p:txBody>
      </p:sp>
      <p:sp>
        <p:nvSpPr>
          <p:cNvPr id="20486" name="Text Box 7"/>
          <p:cNvSpPr txBox="1">
            <a:spLocks noChangeArrowheads="1"/>
          </p:cNvSpPr>
          <p:nvPr/>
        </p:nvSpPr>
        <p:spPr bwMode="auto">
          <a:xfrm>
            <a:off x="4859338" y="3716338"/>
            <a:ext cx="792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4</a:t>
            </a:r>
          </a:p>
        </p:txBody>
      </p:sp>
      <p:sp>
        <p:nvSpPr>
          <p:cNvPr id="20487" name="Text Box 8"/>
          <p:cNvSpPr txBox="1">
            <a:spLocks noChangeArrowheads="1"/>
          </p:cNvSpPr>
          <p:nvPr/>
        </p:nvSpPr>
        <p:spPr bwMode="auto">
          <a:xfrm>
            <a:off x="5867400" y="2852738"/>
            <a:ext cx="7921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5</a:t>
            </a:r>
          </a:p>
        </p:txBody>
      </p:sp>
      <p:sp>
        <p:nvSpPr>
          <p:cNvPr id="20488" name="Text Box 9"/>
          <p:cNvSpPr txBox="1">
            <a:spLocks noChangeArrowheads="1"/>
          </p:cNvSpPr>
          <p:nvPr/>
        </p:nvSpPr>
        <p:spPr bwMode="auto">
          <a:xfrm>
            <a:off x="6732588" y="2205038"/>
            <a:ext cx="792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6</a:t>
            </a:r>
          </a:p>
        </p:txBody>
      </p:sp>
      <p:sp>
        <p:nvSpPr>
          <p:cNvPr id="20489" name="Text Box 10"/>
          <p:cNvSpPr txBox="1">
            <a:spLocks noChangeArrowheads="1"/>
          </p:cNvSpPr>
          <p:nvPr/>
        </p:nvSpPr>
        <p:spPr bwMode="auto">
          <a:xfrm>
            <a:off x="2987675" y="6211888"/>
            <a:ext cx="6156325" cy="30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ru-RU" sz="2400" b="1" i="1" dirty="0" smtClean="0">
                <a:solidFill>
                  <a:srgbClr val="339966"/>
                </a:solidFill>
                <a:latin typeface="Arial" charset="0"/>
              </a:rPr>
              <a:t>Знатоки теории</a:t>
            </a:r>
            <a:endParaRPr lang="ru-RU" sz="2400" b="1" i="1" dirty="0">
              <a:solidFill>
                <a:srgbClr val="339966"/>
              </a:solidFill>
              <a:latin typeface="Arial" charset="0"/>
            </a:endParaRPr>
          </a:p>
        </p:txBody>
      </p:sp>
      <p:sp>
        <p:nvSpPr>
          <p:cNvPr id="191499" name="Text Box 11"/>
          <p:cNvSpPr txBox="1">
            <a:spLocks noChangeArrowheads="1"/>
          </p:cNvSpPr>
          <p:nvPr/>
        </p:nvSpPr>
        <p:spPr bwMode="auto">
          <a:xfrm>
            <a:off x="179388" y="620713"/>
            <a:ext cx="59769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/>
            <a:r>
              <a:rPr lang="ru-RU" sz="2400" b="1" i="1" dirty="0">
                <a:solidFill>
                  <a:srgbClr val="FFFFFF"/>
                </a:solidFill>
                <a:latin typeface="Arial" charset="0"/>
              </a:rPr>
              <a:t>Блиц-опрос </a:t>
            </a:r>
          </a:p>
          <a:p>
            <a:pPr lvl="0"/>
            <a:r>
              <a:rPr lang="ru-RU" sz="2400" b="1" i="1" dirty="0">
                <a:solidFill>
                  <a:srgbClr val="FFFF00"/>
                </a:solidFill>
                <a:latin typeface="Arial" charset="0"/>
              </a:rPr>
              <a:t>«Реши, если силён»</a:t>
            </a:r>
          </a:p>
        </p:txBody>
      </p:sp>
      <p:pic>
        <p:nvPicPr>
          <p:cNvPr id="191500" name="Picture 12" descr="big_smiles_22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3860800"/>
            <a:ext cx="10953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2" name="Text Box 13"/>
          <p:cNvSpPr txBox="1">
            <a:spLocks noChangeArrowheads="1"/>
          </p:cNvSpPr>
          <p:nvPr/>
        </p:nvSpPr>
        <p:spPr bwMode="auto">
          <a:xfrm>
            <a:off x="3618705" y="5459027"/>
            <a:ext cx="5976937" cy="30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ru-RU" sz="2400" b="1" i="1" dirty="0" smtClean="0">
                <a:solidFill>
                  <a:srgbClr val="339966"/>
                </a:solidFill>
                <a:latin typeface="Arial" charset="0"/>
              </a:rPr>
              <a:t>Знатоки формул</a:t>
            </a:r>
            <a:endParaRPr lang="ru-RU" sz="2400" b="1" i="1" dirty="0">
              <a:solidFill>
                <a:srgbClr val="339966"/>
              </a:solidFill>
              <a:latin typeface="Arial" charset="0"/>
            </a:endParaRPr>
          </a:p>
        </p:txBody>
      </p:sp>
      <p:sp>
        <p:nvSpPr>
          <p:cNvPr id="191502" name="Text Box 14"/>
          <p:cNvSpPr txBox="1">
            <a:spLocks noChangeArrowheads="1"/>
          </p:cNvSpPr>
          <p:nvPr/>
        </p:nvSpPr>
        <p:spPr bwMode="auto">
          <a:xfrm>
            <a:off x="4284662" y="4707731"/>
            <a:ext cx="4645025" cy="287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ru-RU" sz="2400" b="1" i="1" dirty="0" smtClean="0">
                <a:solidFill>
                  <a:srgbClr val="FFFFFF"/>
                </a:solidFill>
                <a:latin typeface="Arial" charset="0"/>
              </a:rPr>
              <a:t>Примени теорию</a:t>
            </a:r>
            <a:endParaRPr lang="ru-RU" sz="2400" b="1" i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494" name="Text Box 8"/>
          <p:cNvSpPr txBox="1">
            <a:spLocks noChangeArrowheads="1"/>
          </p:cNvSpPr>
          <p:nvPr/>
        </p:nvSpPr>
        <p:spPr bwMode="auto">
          <a:xfrm>
            <a:off x="6500813" y="-142875"/>
            <a:ext cx="23749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FFFF00"/>
                </a:solidFill>
                <a:latin typeface="Arial" charset="0"/>
              </a:rPr>
              <a:t>S</a:t>
            </a:r>
            <a:endParaRPr lang="ru-RU" sz="9600" b="1">
              <a:solidFill>
                <a:srgbClr val="FFFF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6864E-6 L 0.10225 -0.115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15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5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1915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247 0.02821 L 0.5632 0.4687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91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00" y="2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9" grpId="0"/>
      <p:bldP spid="191499" grpId="1"/>
      <p:bldP spid="19150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50" y="792163"/>
            <a:ext cx="8229600" cy="1139825"/>
          </a:xfrm>
        </p:spPr>
        <p:txBody>
          <a:bodyPr/>
          <a:lstStyle/>
          <a:p>
            <a:r>
              <a:rPr lang="ru-RU" sz="1800" dirty="0" smtClean="0"/>
              <a:t>Ответы :</a:t>
            </a:r>
            <a:endParaRPr lang="ru-RU" sz="18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26866741"/>
              </p:ext>
            </p:extLst>
          </p:nvPr>
        </p:nvGraphicFramePr>
        <p:xfrm>
          <a:off x="209549" y="2305050"/>
          <a:ext cx="3833813" cy="1352550"/>
        </p:xfrm>
        <a:graphic>
          <a:graphicData uri="http://schemas.openxmlformats.org/drawingml/2006/table">
            <a:tbl>
              <a:tblPr firstRow="1" firstCol="1" bandRow="1"/>
              <a:tblGrid>
                <a:gridCol w="782342"/>
                <a:gridCol w="609849"/>
                <a:gridCol w="609849"/>
                <a:gridCol w="610591"/>
                <a:gridCol w="610591"/>
                <a:gridCol w="610591"/>
              </a:tblGrid>
              <a:tr h="8099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Номер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вариат1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26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ответ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49380598"/>
              </p:ext>
            </p:extLst>
          </p:nvPr>
        </p:nvGraphicFramePr>
        <p:xfrm>
          <a:off x="4495799" y="2324099"/>
          <a:ext cx="4410075" cy="1308026"/>
        </p:xfrm>
        <a:graphic>
          <a:graphicData uri="http://schemas.openxmlformats.org/drawingml/2006/table">
            <a:tbl>
              <a:tblPr firstRow="1" firstCol="1" bandRow="1"/>
              <a:tblGrid>
                <a:gridCol w="734565"/>
                <a:gridCol w="734565"/>
                <a:gridCol w="734565"/>
                <a:gridCol w="735460"/>
                <a:gridCol w="735460"/>
                <a:gridCol w="735460"/>
              </a:tblGrid>
              <a:tr h="8096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Номер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Вариант 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7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ответ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881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reeform 2"/>
          <p:cNvSpPr>
            <a:spLocks/>
          </p:cNvSpPr>
          <p:nvPr/>
        </p:nvSpPr>
        <p:spPr bwMode="auto">
          <a:xfrm>
            <a:off x="468313" y="1700213"/>
            <a:ext cx="6911975" cy="4465637"/>
          </a:xfrm>
          <a:custGeom>
            <a:avLst/>
            <a:gdLst>
              <a:gd name="T0" fmla="*/ 0 w 4854"/>
              <a:gd name="T1" fmla="*/ 2147483647 h 4309"/>
              <a:gd name="T2" fmla="*/ 0 w 4854"/>
              <a:gd name="T3" fmla="*/ 2147483647 h 4309"/>
              <a:gd name="T4" fmla="*/ 2147483647 w 4854"/>
              <a:gd name="T5" fmla="*/ 2147483647 h 4309"/>
              <a:gd name="T6" fmla="*/ 2147483647 w 4854"/>
              <a:gd name="T7" fmla="*/ 2147483647 h 4309"/>
              <a:gd name="T8" fmla="*/ 2147483647 w 4854"/>
              <a:gd name="T9" fmla="*/ 2147483647 h 4309"/>
              <a:gd name="T10" fmla="*/ 2147483647 w 4854"/>
              <a:gd name="T11" fmla="*/ 2147483647 h 4309"/>
              <a:gd name="T12" fmla="*/ 2147483647 w 4854"/>
              <a:gd name="T13" fmla="*/ 2147483647 h 4309"/>
              <a:gd name="T14" fmla="*/ 2147483647 w 4854"/>
              <a:gd name="T15" fmla="*/ 2147483647 h 4309"/>
              <a:gd name="T16" fmla="*/ 2147483647 w 4854"/>
              <a:gd name="T17" fmla="*/ 2147483647 h 4309"/>
              <a:gd name="T18" fmla="*/ 2147483647 w 4854"/>
              <a:gd name="T19" fmla="*/ 2147483647 h 4309"/>
              <a:gd name="T20" fmla="*/ 2147483647 w 4854"/>
              <a:gd name="T21" fmla="*/ 2147483647 h 4309"/>
              <a:gd name="T22" fmla="*/ 2147483647 w 4854"/>
              <a:gd name="T23" fmla="*/ 2147483647 h 4309"/>
              <a:gd name="T24" fmla="*/ 2147483647 w 4854"/>
              <a:gd name="T25" fmla="*/ 2147483647 h 4309"/>
              <a:gd name="T26" fmla="*/ 2147483647 w 4854"/>
              <a:gd name="T27" fmla="*/ 0 h 4309"/>
              <a:gd name="T28" fmla="*/ 2147483647 w 4854"/>
              <a:gd name="T29" fmla="*/ 0 h 430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4854"/>
              <a:gd name="T46" fmla="*/ 0 h 4309"/>
              <a:gd name="T47" fmla="*/ 4854 w 4854"/>
              <a:gd name="T48" fmla="*/ 4309 h 430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4854" h="4309">
                <a:moveTo>
                  <a:pt x="0" y="4309"/>
                </a:moveTo>
                <a:lnTo>
                  <a:pt x="0" y="3720"/>
                </a:lnTo>
                <a:lnTo>
                  <a:pt x="635" y="3720"/>
                </a:lnTo>
                <a:lnTo>
                  <a:pt x="635" y="3039"/>
                </a:lnTo>
                <a:lnTo>
                  <a:pt x="1270" y="3039"/>
                </a:lnTo>
                <a:lnTo>
                  <a:pt x="1270" y="2449"/>
                </a:lnTo>
                <a:lnTo>
                  <a:pt x="1996" y="2449"/>
                </a:lnTo>
                <a:lnTo>
                  <a:pt x="1996" y="1814"/>
                </a:lnTo>
                <a:lnTo>
                  <a:pt x="2767" y="1814"/>
                </a:lnTo>
                <a:lnTo>
                  <a:pt x="2767" y="1179"/>
                </a:lnTo>
                <a:lnTo>
                  <a:pt x="3447" y="1179"/>
                </a:lnTo>
                <a:lnTo>
                  <a:pt x="3447" y="635"/>
                </a:lnTo>
                <a:lnTo>
                  <a:pt x="4173" y="635"/>
                </a:lnTo>
                <a:lnTo>
                  <a:pt x="4173" y="0"/>
                </a:lnTo>
                <a:lnTo>
                  <a:pt x="4854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scene3d>
            <a:camera prst="legacyObliqueTopRight">
              <a:rot lat="20999970" lon="18300000" rev="0"/>
            </a:camera>
            <a:lightRig rig="legacyFlat2" dir="t"/>
          </a:scene3d>
          <a:sp3d extrusionH="887400" prstMaterial="legacyMatte">
            <a:bevelT w="13500" h="13500" prst="angle"/>
            <a:bevelB w="13500" h="13500" prst="angle"/>
            <a:extrusionClr>
              <a:schemeClr val="bg1">
                <a:lumMod val="85000"/>
              </a:schemeClr>
            </a:extrusionClr>
          </a:sp3d>
        </p:spPr>
        <p:txBody>
          <a:bodyPr>
            <a:flatTx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900113" y="6092825"/>
            <a:ext cx="7921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1</a:t>
            </a:r>
          </a:p>
        </p:txBody>
      </p:sp>
      <p:sp>
        <p:nvSpPr>
          <p:cNvPr id="29700" name="Text Box 5"/>
          <p:cNvSpPr txBox="1">
            <a:spLocks noChangeArrowheads="1"/>
          </p:cNvSpPr>
          <p:nvPr/>
        </p:nvSpPr>
        <p:spPr bwMode="auto">
          <a:xfrm>
            <a:off x="2571750" y="4500563"/>
            <a:ext cx="7921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3</a:t>
            </a:r>
          </a:p>
        </p:txBody>
      </p:sp>
      <p:sp>
        <p:nvSpPr>
          <p:cNvPr id="29701" name="Text Box 6"/>
          <p:cNvSpPr txBox="1">
            <a:spLocks noChangeArrowheads="1"/>
          </p:cNvSpPr>
          <p:nvPr/>
        </p:nvSpPr>
        <p:spPr bwMode="auto">
          <a:xfrm>
            <a:off x="1785938" y="5286375"/>
            <a:ext cx="7921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2</a:t>
            </a:r>
          </a:p>
        </p:txBody>
      </p:sp>
      <p:sp>
        <p:nvSpPr>
          <p:cNvPr id="29702" name="Text Box 7"/>
          <p:cNvSpPr txBox="1">
            <a:spLocks noChangeArrowheads="1"/>
          </p:cNvSpPr>
          <p:nvPr/>
        </p:nvSpPr>
        <p:spPr bwMode="auto">
          <a:xfrm>
            <a:off x="3490913" y="3716338"/>
            <a:ext cx="792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4</a:t>
            </a:r>
          </a:p>
        </p:txBody>
      </p:sp>
      <p:sp>
        <p:nvSpPr>
          <p:cNvPr id="29703" name="Text Box 8"/>
          <p:cNvSpPr txBox="1">
            <a:spLocks noChangeArrowheads="1"/>
          </p:cNvSpPr>
          <p:nvPr/>
        </p:nvSpPr>
        <p:spPr bwMode="auto">
          <a:xfrm>
            <a:off x="4498975" y="2852738"/>
            <a:ext cx="7921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5</a:t>
            </a:r>
          </a:p>
        </p:txBody>
      </p:sp>
      <p:sp>
        <p:nvSpPr>
          <p:cNvPr id="29704" name="Text Box 9"/>
          <p:cNvSpPr txBox="1">
            <a:spLocks noChangeArrowheads="1"/>
          </p:cNvSpPr>
          <p:nvPr/>
        </p:nvSpPr>
        <p:spPr bwMode="auto">
          <a:xfrm>
            <a:off x="5364163" y="2205038"/>
            <a:ext cx="792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6</a:t>
            </a:r>
          </a:p>
        </p:txBody>
      </p:sp>
      <p:sp>
        <p:nvSpPr>
          <p:cNvPr id="29705" name="Text Box 10"/>
          <p:cNvSpPr txBox="1">
            <a:spLocks noChangeArrowheads="1"/>
          </p:cNvSpPr>
          <p:nvPr/>
        </p:nvSpPr>
        <p:spPr bwMode="auto">
          <a:xfrm>
            <a:off x="1571625" y="6072188"/>
            <a:ext cx="5976938" cy="30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ru-RU" sz="2400" b="1" i="1" dirty="0" smtClean="0">
                <a:solidFill>
                  <a:srgbClr val="339966"/>
                </a:solidFill>
                <a:latin typeface="Arial" charset="0"/>
              </a:rPr>
              <a:t>Знатоки теории</a:t>
            </a:r>
            <a:endParaRPr lang="ru-RU" sz="2400" b="1" i="1" dirty="0">
              <a:solidFill>
                <a:srgbClr val="339966"/>
              </a:solidFill>
              <a:latin typeface="Arial" charset="0"/>
            </a:endParaRPr>
          </a:p>
        </p:txBody>
      </p:sp>
      <p:pic>
        <p:nvPicPr>
          <p:cNvPr id="194572" name="Picture 12" descr="big_smiles_22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2276475"/>
            <a:ext cx="10953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8" name="Text Box 13"/>
          <p:cNvSpPr txBox="1">
            <a:spLocks noChangeArrowheads="1"/>
          </p:cNvSpPr>
          <p:nvPr/>
        </p:nvSpPr>
        <p:spPr bwMode="auto">
          <a:xfrm>
            <a:off x="2195513" y="5373688"/>
            <a:ext cx="5976937" cy="30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ru-RU" sz="2400" b="1" i="1" dirty="0" smtClean="0">
                <a:solidFill>
                  <a:srgbClr val="339966"/>
                </a:solidFill>
                <a:latin typeface="Arial" charset="0"/>
              </a:rPr>
              <a:t>Знатоки формул</a:t>
            </a:r>
            <a:endParaRPr lang="ru-RU" sz="2400" b="1" i="1" dirty="0">
              <a:solidFill>
                <a:srgbClr val="339966"/>
              </a:solidFill>
              <a:latin typeface="Arial" charset="0"/>
            </a:endParaRPr>
          </a:p>
        </p:txBody>
      </p:sp>
      <p:sp>
        <p:nvSpPr>
          <p:cNvPr id="29709" name="Text Box 14"/>
          <p:cNvSpPr txBox="1">
            <a:spLocks noChangeArrowheads="1"/>
          </p:cNvSpPr>
          <p:nvPr/>
        </p:nvSpPr>
        <p:spPr bwMode="auto">
          <a:xfrm>
            <a:off x="2893219" y="4741632"/>
            <a:ext cx="4799012" cy="25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ru-RU" sz="2400" b="1" i="1" dirty="0" smtClean="0">
                <a:solidFill>
                  <a:srgbClr val="339966"/>
                </a:solidFill>
                <a:latin typeface="Arial" charset="0"/>
              </a:rPr>
              <a:t>Примени теорию</a:t>
            </a:r>
            <a:endParaRPr lang="ru-RU" sz="2400" b="1" i="1" dirty="0">
              <a:solidFill>
                <a:srgbClr val="339966"/>
              </a:solidFill>
              <a:latin typeface="Arial" charset="0"/>
            </a:endParaRPr>
          </a:p>
        </p:txBody>
      </p:sp>
      <p:sp>
        <p:nvSpPr>
          <p:cNvPr id="29710" name="Text Box 16"/>
          <p:cNvSpPr txBox="1">
            <a:spLocks noChangeArrowheads="1"/>
          </p:cNvSpPr>
          <p:nvPr/>
        </p:nvSpPr>
        <p:spPr bwMode="auto">
          <a:xfrm>
            <a:off x="4140200" y="3789363"/>
            <a:ext cx="40036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/>
            <a:r>
              <a:rPr lang="ru-RU" sz="2400" b="1" i="1" dirty="0">
                <a:solidFill>
                  <a:srgbClr val="FFFFFF"/>
                </a:solidFill>
                <a:latin typeface="Arial" charset="0"/>
              </a:rPr>
              <a:t>Блиц-опрос </a:t>
            </a:r>
          </a:p>
          <a:p>
            <a:pPr lvl="0"/>
            <a:r>
              <a:rPr lang="ru-RU" sz="2400" b="1" i="1" dirty="0">
                <a:solidFill>
                  <a:srgbClr val="FFFF00"/>
                </a:solidFill>
                <a:latin typeface="Arial" charset="0"/>
              </a:rPr>
              <a:t>«Реши, если силён»</a:t>
            </a:r>
          </a:p>
        </p:txBody>
      </p:sp>
      <p:sp>
        <p:nvSpPr>
          <p:cNvPr id="29711" name="Text Box 8"/>
          <p:cNvSpPr txBox="1">
            <a:spLocks noChangeArrowheads="1"/>
          </p:cNvSpPr>
          <p:nvPr/>
        </p:nvSpPr>
        <p:spPr bwMode="auto">
          <a:xfrm>
            <a:off x="5214938" y="-142875"/>
            <a:ext cx="23749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FFFF00"/>
                </a:solidFill>
                <a:latin typeface="Arial" charset="0"/>
              </a:rPr>
              <a:t>S</a:t>
            </a:r>
            <a:endParaRPr lang="ru-RU" sz="9600" b="1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7176" y="358170"/>
            <a:ext cx="56483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FFFF00"/>
              </a:buClr>
              <a:defRPr/>
            </a:pPr>
            <a:r>
              <a:rPr lang="ru-RU" sz="3200" b="1" dirty="0">
                <a:solidFill>
                  <a:prstClr val="white">
                    <a:lumMod val="95000"/>
                  </a:prstClr>
                </a:solidFill>
                <a:latin typeface="Arial" charset="0"/>
              </a:rPr>
              <a:t>и следующая вершина Вам покорится!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6864E-6 L 0.10225 -0.115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45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 Box 10"/>
          <p:cNvSpPr txBox="1">
            <a:spLocks noChangeArrowheads="1"/>
          </p:cNvSpPr>
          <p:nvPr/>
        </p:nvSpPr>
        <p:spPr bwMode="auto">
          <a:xfrm>
            <a:off x="214312" y="269300"/>
            <a:ext cx="85725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FF00"/>
              </a:buClr>
              <a:defRPr/>
            </a:pPr>
            <a:r>
              <a:rPr lang="ru-RU" sz="3200" b="1" dirty="0">
                <a:latin typeface="Arial" charset="0"/>
              </a:rPr>
              <a:t>  </a:t>
            </a:r>
            <a:r>
              <a:rPr lang="ru-RU" sz="3200" b="1" dirty="0" smtClean="0">
                <a:solidFill>
                  <a:schemeClr val="bg1"/>
                </a:solidFill>
                <a:latin typeface="Arial" charset="0"/>
              </a:rPr>
              <a:t>Домашнее задание</a:t>
            </a:r>
            <a:endParaRPr lang="ru-RU" sz="3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43150" y="1171575"/>
            <a:ext cx="612457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FFFF00"/>
              </a:buClr>
              <a:defRPr/>
            </a:pPr>
            <a:r>
              <a:rPr lang="ru-RU" sz="1400" dirty="0">
                <a:latin typeface="+mj-lt"/>
              </a:rPr>
              <a:t>№1. Витя </a:t>
            </a:r>
            <a:r>
              <a:rPr lang="ru-RU" sz="1400" dirty="0" err="1">
                <a:latin typeface="+mj-lt"/>
              </a:rPr>
              <a:t>Верхоглядкин</a:t>
            </a:r>
            <a:r>
              <a:rPr lang="ru-RU" sz="1400" dirty="0">
                <a:latin typeface="+mj-lt"/>
              </a:rPr>
              <a:t> утверждает, что на данном чертеже нет равных треугольников, поэтому нет равновеликих треугольников. А вы как думаете? </a:t>
            </a:r>
            <a:endParaRPr lang="ru-RU" sz="1400" b="1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  <p:pic>
        <p:nvPicPr>
          <p:cNvPr id="17" name="Рисунок 16" descr="свойства трапеции, равновеликие треугольник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1171575"/>
            <a:ext cx="1619250" cy="110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undefined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" y="2790826"/>
            <a:ext cx="2519362" cy="155289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952750" y="2790826"/>
            <a:ext cx="5772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+mj-lt"/>
              </a:rPr>
              <a:t>№2. Площадь параллелограмма ABCD равна 176. Точка E — середина стороны AD. Найдите площадь трапеции AECB.</a:t>
            </a:r>
          </a:p>
        </p:txBody>
      </p:sp>
      <p:pic>
        <p:nvPicPr>
          <p:cNvPr id="20" name="Рисунок 19" descr="undefined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" y="4695825"/>
            <a:ext cx="1619250" cy="19812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552700" y="4914900"/>
            <a:ext cx="60293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+mj-lt"/>
              </a:rPr>
              <a:t>№</a:t>
            </a:r>
            <a:r>
              <a:rPr lang="ru-RU" sz="1400" dirty="0" smtClean="0">
                <a:latin typeface="+mj-lt"/>
              </a:rPr>
              <a:t>3.Вычислить </a:t>
            </a:r>
            <a:r>
              <a:rPr lang="ru-RU" sz="1400" dirty="0">
                <a:latin typeface="+mj-lt"/>
              </a:rPr>
              <a:t>площадь фигуры, изображенной на рисунке.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>
            <a:alpha val="8784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5"/>
          <p:cNvSpPr>
            <a:spLocks noChangeArrowheads="1"/>
          </p:cNvSpPr>
          <p:nvPr/>
        </p:nvSpPr>
        <p:spPr bwMode="auto">
          <a:xfrm>
            <a:off x="503238" y="1700213"/>
            <a:ext cx="8069262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  <a:latin typeface="Arial" charset="0"/>
              </a:rPr>
              <a:t>      Ум человеческий только тогда понимает обобщения,</a:t>
            </a:r>
          </a:p>
          <a:p>
            <a:r>
              <a:rPr lang="ru-RU" sz="4000" b="1">
                <a:solidFill>
                  <a:schemeClr val="bg1"/>
                </a:solidFill>
                <a:latin typeface="Arial" charset="0"/>
              </a:rPr>
              <a:t>когда он </a:t>
            </a:r>
            <a:r>
              <a:rPr lang="ru-RU" sz="4000" b="1">
                <a:solidFill>
                  <a:srgbClr val="FFFF00"/>
                </a:solidFill>
                <a:latin typeface="Arial" charset="0"/>
              </a:rPr>
              <a:t>сам</a:t>
            </a:r>
            <a:r>
              <a:rPr lang="ru-RU" sz="4000" b="1">
                <a:solidFill>
                  <a:schemeClr val="bg1"/>
                </a:solidFill>
                <a:latin typeface="Arial" charset="0"/>
              </a:rPr>
              <a:t> его сделал или проверил.</a:t>
            </a:r>
            <a:r>
              <a:rPr lang="ru-RU" sz="4000">
                <a:solidFill>
                  <a:schemeClr val="bg1"/>
                </a:solidFill>
                <a:latin typeface="Arial" charset="0"/>
              </a:rPr>
              <a:t>                                                                 </a:t>
            </a:r>
          </a:p>
          <a:p>
            <a:r>
              <a:rPr lang="ru-RU" sz="4000">
                <a:solidFill>
                  <a:schemeClr val="bg1"/>
                </a:solidFill>
                <a:latin typeface="Arial" charset="0"/>
              </a:rPr>
              <a:t>                                 </a:t>
            </a:r>
          </a:p>
          <a:p>
            <a:r>
              <a:rPr lang="ru-RU" sz="4000" b="1">
                <a:solidFill>
                  <a:schemeClr val="bg1"/>
                </a:solidFill>
                <a:latin typeface="Arial" charset="0"/>
              </a:rPr>
              <a:t>                              Л.Н.Толстой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75" y="4857750"/>
            <a:ext cx="7643813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kern="10" dirty="0">
                <a:ln w="9525">
                  <a:round/>
                  <a:headEnd/>
                  <a:tailEnd/>
                </a:ln>
                <a:solidFill>
                  <a:srgbClr val="FFFF00"/>
                </a:solidFill>
              </a:rPr>
              <a:t>Спасибо  за </a:t>
            </a:r>
          </a:p>
          <a:p>
            <a:pPr algn="ctr">
              <a:defRPr/>
            </a:pPr>
            <a:r>
              <a:rPr lang="ru-RU" sz="6000" b="1" kern="10" dirty="0">
                <a:ln w="9525">
                  <a:round/>
                  <a:headEnd/>
                  <a:tailEnd/>
                </a:ln>
                <a:solidFill>
                  <a:srgbClr val="FFFF00"/>
                </a:solidFill>
              </a:rPr>
              <a:t>сотрудничество!</a:t>
            </a:r>
            <a:endParaRPr lang="ru-RU" sz="6000" b="1" dirty="0">
              <a:solidFill>
                <a:srgbClr val="FFFF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06374" y="3244334"/>
            <a:ext cx="29312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ibb.co/TvjTL8N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76600" y="1885950"/>
            <a:ext cx="4010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Ссылки на картинки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48666" y="3705999"/>
            <a:ext cx="30466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ibb.co/cxhMBL3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ChangeArrowheads="1"/>
          </p:cNvSpPr>
          <p:nvPr/>
        </p:nvSpPr>
        <p:spPr bwMode="auto">
          <a:xfrm>
            <a:off x="0" y="-142875"/>
            <a:ext cx="9144000" cy="26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44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</a:rPr>
              <a:t>Обобщающий урок по теме</a:t>
            </a:r>
          </a:p>
        </p:txBody>
      </p:sp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0" y="1928813"/>
            <a:ext cx="9144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400">
                <a:solidFill>
                  <a:srgbClr val="FFFF00"/>
                </a:solidFill>
                <a:latin typeface="Haettenschweiler" pitchFamily="34" charset="0"/>
              </a:rPr>
              <a:t>« </a:t>
            </a:r>
            <a:r>
              <a:rPr lang="ru-RU" sz="8800">
                <a:solidFill>
                  <a:srgbClr val="FFFF00"/>
                </a:solidFill>
                <a:latin typeface="Haettenschweiler" pitchFamily="34" charset="0"/>
              </a:rPr>
              <a:t>Площади фигур </a:t>
            </a:r>
            <a:r>
              <a:rPr lang="ru-RU" sz="5400">
                <a:solidFill>
                  <a:srgbClr val="FFFF00"/>
                </a:solidFill>
                <a:latin typeface="Haettenschweiler" pitchFamily="34" charset="0"/>
              </a:rPr>
              <a:t>»</a:t>
            </a:r>
          </a:p>
        </p:txBody>
      </p:sp>
      <p:sp>
        <p:nvSpPr>
          <p:cNvPr id="4100" name="Rectangle 7"/>
          <p:cNvSpPr>
            <a:spLocks noChangeArrowheads="1"/>
          </p:cNvSpPr>
          <p:nvPr/>
        </p:nvSpPr>
        <p:spPr bwMode="auto">
          <a:xfrm>
            <a:off x="0" y="5572125"/>
            <a:ext cx="88582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</a:rPr>
              <a:t>МБОУ СОШ №46</a:t>
            </a:r>
          </a:p>
          <a:p>
            <a:pPr>
              <a:defRPr/>
            </a:pPr>
            <a:r>
              <a:rPr lang="ru-RU" sz="32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</a:rPr>
              <a:t>г</a:t>
            </a:r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</a:rPr>
              <a:t>. Курск</a:t>
            </a:r>
            <a:endParaRPr lang="ru-RU" sz="3200" dirty="0">
              <a:solidFill>
                <a:schemeClr val="bg1">
                  <a:lumMod val="95000"/>
                </a:schemeClr>
              </a:solidFill>
              <a:latin typeface="Arial" pitchFamily="34" charset="0"/>
            </a:endParaRPr>
          </a:p>
          <a:p>
            <a:pPr>
              <a:defRPr/>
            </a:pPr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</a:rPr>
              <a:t>Учитель: </a:t>
            </a:r>
            <a:r>
              <a:rPr lang="ru-RU" sz="3200" dirty="0" err="1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</a:rPr>
              <a:t>Орешко</a:t>
            </a:r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</a:rPr>
              <a:t> С.А.</a:t>
            </a:r>
            <a:endParaRPr lang="ru-RU" sz="3200" dirty="0">
              <a:solidFill>
                <a:schemeClr val="bg1">
                  <a:lumMod val="95000"/>
                </a:schemeClr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7"/>
          <p:cNvSpPr>
            <a:spLocks/>
          </p:cNvSpPr>
          <p:nvPr/>
        </p:nvSpPr>
        <p:spPr bwMode="auto">
          <a:xfrm>
            <a:off x="1763713" y="1700213"/>
            <a:ext cx="6911975" cy="4465637"/>
          </a:xfrm>
          <a:custGeom>
            <a:avLst/>
            <a:gdLst>
              <a:gd name="T0" fmla="*/ 0 w 4854"/>
              <a:gd name="T1" fmla="*/ 2147483647 h 4309"/>
              <a:gd name="T2" fmla="*/ 0 w 4854"/>
              <a:gd name="T3" fmla="*/ 2147483647 h 4309"/>
              <a:gd name="T4" fmla="*/ 2147483647 w 4854"/>
              <a:gd name="T5" fmla="*/ 2147483647 h 4309"/>
              <a:gd name="T6" fmla="*/ 2147483647 w 4854"/>
              <a:gd name="T7" fmla="*/ 2147483647 h 4309"/>
              <a:gd name="T8" fmla="*/ 2147483647 w 4854"/>
              <a:gd name="T9" fmla="*/ 2147483647 h 4309"/>
              <a:gd name="T10" fmla="*/ 2147483647 w 4854"/>
              <a:gd name="T11" fmla="*/ 2147483647 h 4309"/>
              <a:gd name="T12" fmla="*/ 2147483647 w 4854"/>
              <a:gd name="T13" fmla="*/ 2147483647 h 4309"/>
              <a:gd name="T14" fmla="*/ 2147483647 w 4854"/>
              <a:gd name="T15" fmla="*/ 2147483647 h 4309"/>
              <a:gd name="T16" fmla="*/ 2147483647 w 4854"/>
              <a:gd name="T17" fmla="*/ 2147483647 h 4309"/>
              <a:gd name="T18" fmla="*/ 2147483647 w 4854"/>
              <a:gd name="T19" fmla="*/ 2147483647 h 4309"/>
              <a:gd name="T20" fmla="*/ 2147483647 w 4854"/>
              <a:gd name="T21" fmla="*/ 2147483647 h 4309"/>
              <a:gd name="T22" fmla="*/ 2147483647 w 4854"/>
              <a:gd name="T23" fmla="*/ 2147483647 h 4309"/>
              <a:gd name="T24" fmla="*/ 2147483647 w 4854"/>
              <a:gd name="T25" fmla="*/ 2147483647 h 4309"/>
              <a:gd name="T26" fmla="*/ 2147483647 w 4854"/>
              <a:gd name="T27" fmla="*/ 0 h 4309"/>
              <a:gd name="T28" fmla="*/ 2147483647 w 4854"/>
              <a:gd name="T29" fmla="*/ 0 h 430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4854"/>
              <a:gd name="T46" fmla="*/ 0 h 4309"/>
              <a:gd name="T47" fmla="*/ 4854 w 4854"/>
              <a:gd name="T48" fmla="*/ 4309 h 430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4854" h="4309">
                <a:moveTo>
                  <a:pt x="0" y="4309"/>
                </a:moveTo>
                <a:lnTo>
                  <a:pt x="0" y="3720"/>
                </a:lnTo>
                <a:lnTo>
                  <a:pt x="635" y="3720"/>
                </a:lnTo>
                <a:lnTo>
                  <a:pt x="635" y="3039"/>
                </a:lnTo>
                <a:lnTo>
                  <a:pt x="1270" y="3039"/>
                </a:lnTo>
                <a:lnTo>
                  <a:pt x="1270" y="2449"/>
                </a:lnTo>
                <a:lnTo>
                  <a:pt x="1996" y="2449"/>
                </a:lnTo>
                <a:lnTo>
                  <a:pt x="1996" y="1814"/>
                </a:lnTo>
                <a:lnTo>
                  <a:pt x="2767" y="1814"/>
                </a:lnTo>
                <a:lnTo>
                  <a:pt x="2767" y="1179"/>
                </a:lnTo>
                <a:lnTo>
                  <a:pt x="3447" y="1179"/>
                </a:lnTo>
                <a:lnTo>
                  <a:pt x="3447" y="635"/>
                </a:lnTo>
                <a:lnTo>
                  <a:pt x="4173" y="635"/>
                </a:lnTo>
                <a:lnTo>
                  <a:pt x="4173" y="0"/>
                </a:lnTo>
                <a:lnTo>
                  <a:pt x="4854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scene3d>
            <a:camera prst="legacyObliqueTopRight">
              <a:rot lat="20999970" lon="18300000" rev="0"/>
            </a:camera>
            <a:lightRig rig="legacyFlat2" dir="t"/>
          </a:scene3d>
          <a:sp3d extrusionH="887400" prstMaterial="legacyMatte">
            <a:bevelT w="13500" h="13500" prst="angle"/>
            <a:bevelB w="13500" h="13500" prst="angle"/>
            <a:extrusionClr>
              <a:schemeClr val="bg1">
                <a:lumMod val="85000"/>
              </a:schemeClr>
            </a:extrusionClr>
          </a:sp3d>
        </p:spPr>
        <p:txBody>
          <a:bodyPr>
            <a:flatTx/>
          </a:bodyPr>
          <a:lstStyle/>
          <a:p>
            <a:pPr>
              <a:defRPr/>
            </a:pPr>
            <a:endParaRPr lang="ru-RU"/>
          </a:p>
        </p:txBody>
      </p:sp>
      <p:sp>
        <p:nvSpPr>
          <p:cNvPr id="6147" name="Text Box 8"/>
          <p:cNvSpPr txBox="1">
            <a:spLocks noChangeArrowheads="1"/>
          </p:cNvSpPr>
          <p:nvPr/>
        </p:nvSpPr>
        <p:spPr bwMode="auto">
          <a:xfrm>
            <a:off x="6500813" y="-142875"/>
            <a:ext cx="23749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FFFF00"/>
                </a:solidFill>
                <a:latin typeface="Arial" charset="0"/>
              </a:rPr>
              <a:t>S</a:t>
            </a:r>
            <a:endParaRPr lang="ru-RU" sz="9600" b="1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6148" name="Text Box 9"/>
          <p:cNvSpPr txBox="1">
            <a:spLocks noChangeArrowheads="1"/>
          </p:cNvSpPr>
          <p:nvPr/>
        </p:nvSpPr>
        <p:spPr bwMode="auto">
          <a:xfrm>
            <a:off x="2268538" y="6092825"/>
            <a:ext cx="7921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1</a:t>
            </a:r>
          </a:p>
        </p:txBody>
      </p:sp>
      <p:sp>
        <p:nvSpPr>
          <p:cNvPr id="6149" name="Text Box 10"/>
          <p:cNvSpPr txBox="1">
            <a:spLocks noChangeArrowheads="1"/>
          </p:cNvSpPr>
          <p:nvPr/>
        </p:nvSpPr>
        <p:spPr bwMode="auto">
          <a:xfrm>
            <a:off x="3851275" y="4581525"/>
            <a:ext cx="7921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3</a:t>
            </a:r>
          </a:p>
        </p:txBody>
      </p:sp>
      <p:sp>
        <p:nvSpPr>
          <p:cNvPr id="6150" name="Text Box 11"/>
          <p:cNvSpPr txBox="1">
            <a:spLocks noChangeArrowheads="1"/>
          </p:cNvSpPr>
          <p:nvPr/>
        </p:nvSpPr>
        <p:spPr bwMode="auto">
          <a:xfrm>
            <a:off x="3132138" y="5373688"/>
            <a:ext cx="792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2</a:t>
            </a:r>
          </a:p>
        </p:txBody>
      </p:sp>
      <p:sp>
        <p:nvSpPr>
          <p:cNvPr id="6151" name="Text Box 12"/>
          <p:cNvSpPr txBox="1">
            <a:spLocks noChangeArrowheads="1"/>
          </p:cNvSpPr>
          <p:nvPr/>
        </p:nvSpPr>
        <p:spPr bwMode="auto">
          <a:xfrm>
            <a:off x="4859338" y="3716338"/>
            <a:ext cx="792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4</a:t>
            </a:r>
          </a:p>
        </p:txBody>
      </p:sp>
      <p:sp>
        <p:nvSpPr>
          <p:cNvPr id="6152" name="Text Box 13"/>
          <p:cNvSpPr txBox="1">
            <a:spLocks noChangeArrowheads="1"/>
          </p:cNvSpPr>
          <p:nvPr/>
        </p:nvSpPr>
        <p:spPr bwMode="auto">
          <a:xfrm>
            <a:off x="5867400" y="2852738"/>
            <a:ext cx="7921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5</a:t>
            </a:r>
          </a:p>
        </p:txBody>
      </p:sp>
      <p:sp>
        <p:nvSpPr>
          <p:cNvPr id="6153" name="Text Box 14"/>
          <p:cNvSpPr txBox="1">
            <a:spLocks noChangeArrowheads="1"/>
          </p:cNvSpPr>
          <p:nvPr/>
        </p:nvSpPr>
        <p:spPr bwMode="auto">
          <a:xfrm>
            <a:off x="6732588" y="2205038"/>
            <a:ext cx="792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6</a:t>
            </a:r>
          </a:p>
        </p:txBody>
      </p:sp>
      <p:sp>
        <p:nvSpPr>
          <p:cNvPr id="177167" name="Text Box 15"/>
          <p:cNvSpPr txBox="1">
            <a:spLocks noChangeArrowheads="1"/>
          </p:cNvSpPr>
          <p:nvPr/>
        </p:nvSpPr>
        <p:spPr bwMode="auto">
          <a:xfrm>
            <a:off x="107950" y="692150"/>
            <a:ext cx="5976938" cy="670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ru-RU" sz="2400" b="1" i="1" dirty="0" smtClean="0">
                <a:solidFill>
                  <a:srgbClr val="FFFFFF"/>
                </a:solidFill>
                <a:latin typeface="Arial" charset="0"/>
              </a:rPr>
              <a:t> </a:t>
            </a:r>
            <a:endParaRPr lang="ru-RU" sz="2400" b="1" i="1" dirty="0">
              <a:solidFill>
                <a:srgbClr val="FFFFFF"/>
              </a:solidFill>
              <a:latin typeface="Arial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ru-RU" sz="2400" b="1" i="1" dirty="0">
                <a:solidFill>
                  <a:srgbClr val="FFFF00"/>
                </a:solidFill>
                <a:latin typeface="Arial" charset="0"/>
              </a:rPr>
              <a:t>«Знатоки </a:t>
            </a:r>
            <a:r>
              <a:rPr lang="ru-RU" sz="2400" b="1" i="1" dirty="0" smtClean="0">
                <a:solidFill>
                  <a:srgbClr val="FFFF00"/>
                </a:solidFill>
                <a:latin typeface="Arial" charset="0"/>
              </a:rPr>
              <a:t>теории»</a:t>
            </a:r>
            <a:endParaRPr lang="ru-RU" sz="2400" b="1" i="1" dirty="0">
              <a:solidFill>
                <a:srgbClr val="FFFF00"/>
              </a:solidFill>
              <a:latin typeface="Arial" charset="0"/>
            </a:endParaRPr>
          </a:p>
        </p:txBody>
      </p:sp>
      <p:pic>
        <p:nvPicPr>
          <p:cNvPr id="6155" name="Picture 16" descr="big_smiles_22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5349" y="4656932"/>
            <a:ext cx="10953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7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25 0.05782 C 0.10868 0.07424 0.11649 0.08234 0.12535 0.09413 C 0.13438 0.10616 0.1441 0.1198 0.15556 0.12697 C 0.15695 0.12882 0.15816 0.13113 0.15972 0.13252 C 0.16094 0.13368 0.16268 0.13321 0.16372 0.13437 C 0.16493 0.13576 0.16528 0.1383 0.16649 0.13992 C 0.17066 0.14524 0.17014 0.14177 0.17465 0.14524 C 0.18143 0.15033 0.18872 0.15773 0.19531 0.16351 C 0.1967 0.16467 0.19774 0.16652 0.19931 0.16721 C 0.2007 0.1679 0.20226 0.16814 0.20347 0.16906 C 0.20625 0.17114 0.21163 0.17623 0.21163 0.17646 C 0.21563 0.18432 0.22257 0.18872 0.22952 0.19103 C 0.27084 0.22549 0.31129 0.26134 0.35139 0.29857 C 0.35781 0.31152 0.3684 0.32077 0.37465 0.33326 C 0.37743 0.33881 0.3809 0.34459 0.38438 0.34968 C 0.39965 0.37188 0.39149 0.35662 0.39809 0.3698 C 0.39965 0.37697 0.40087 0.38321 0.40347 0.38992 C 0.40504 0.4001 0.40799 0.40912 0.41042 0.41906 C 0.41459 0.43594 0.41719 0.45329 0.42136 0.47017 C 0.42066 0.50509 0.42795 0.54256 0.40903 0.56869 C 0.40747 0.57725 0.40608 0.58025 0.4007 0.58511 C 0.39809 0.59876 0.39011 0.61333 0.38438 0.62512 C 0.38351 0.62697 0.38212 0.62859 0.3816 0.63067 C 0.38108 0.63252 0.3809 0.6346 0.38021 0.63622 C 0.37656 0.64478 0.37205 0.65056 0.36788 0.65819 C 0.36476 0.66397 0.36268 0.67045 0.35972 0.67623 C 0.35781 0.68016 0.35729 0.68502 0.35556 0.68918 C 0.34965 0.70259 0.34445 0.72017 0.33629 0.73104 C 0.33403 0.74122 0.32847 0.75486 0.32396 0.76388 C 0.32274 0.76943 0.31997 0.7803 0.31997 0.78053 C 0.31893 0.78886 0.31858 0.79741 0.31719 0.80597 C 0.31389 0.82563 0.31441 0.8173 0.31441 0.81129 " pathEditMode="relative" rAng="0" ptsTypes="fffffffffffffffffffffffffffffffA">
                                      <p:cBhvr>
                                        <p:cTn id="11" dur="2000" fill="hold"/>
                                        <p:tgtEl>
                                          <p:spTgt spid="177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0" y="3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67" grpId="0"/>
      <p:bldP spid="17716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193" name="Rectangle 5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195" name="Rectangle 5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197" name="Rectangle 5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200" name="Rectangle 5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76200"/>
            <a:ext cx="4572000" cy="6038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1вариант.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№1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.Выберите верные утверждения: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а) площадь прямоугольника равна произведению длин двух его сторон;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б) площадь квадрата равна квадрату длины его стороны;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в) площадь прямоугольника равна удвоенному произведению длин двух его соседних сторон.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№2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.Закончите фразу: Площадь ромба равна половине произведения…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а) длин его сторон;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б) длины его стороны и высоты, проведенной к этой стороне;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в) длин его диагоналей.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 №3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.По формуле  S=</a:t>
            </a:r>
            <a:r>
              <a:rPr lang="en-US" sz="1400" dirty="0">
                <a:latin typeface="Times New Roman"/>
                <a:ea typeface="Calibri"/>
                <a:cs typeface="Times New Roman"/>
              </a:rPr>
              <a:t>a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∙</a:t>
            </a:r>
            <a:r>
              <a:rPr lang="en-US" sz="1400" dirty="0">
                <a:latin typeface="Times New Roman"/>
                <a:ea typeface="Calibri"/>
                <a:cs typeface="Times New Roman"/>
              </a:rPr>
              <a:t>h</a:t>
            </a:r>
            <a:r>
              <a:rPr lang="en-US" sz="1400" baseline="-25000" dirty="0">
                <a:latin typeface="Times New Roman"/>
                <a:ea typeface="Calibri"/>
                <a:cs typeface="Times New Roman"/>
              </a:rPr>
              <a:t>a</a:t>
            </a:r>
            <a:r>
              <a:rPr lang="en-US" sz="1400" dirty="0">
                <a:latin typeface="Times New Roman"/>
                <a:ea typeface="Calibri"/>
                <a:cs typeface="Times New Roman"/>
              </a:rPr>
              <a:t> 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можно вычислить площадь: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а) параллелограмма;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б) треугольника;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в) прямоугольника.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№4.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Выберите верное утверждение. Площадь прямоугольного треугольника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>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равна: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а) половине произведения длины его стороны на какую-либо высоту;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б) половине произведения длин его катетов;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в) произведению длины его стороны на проведенную к ней высоту.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4800600" y="0"/>
                <a:ext cx="3724275" cy="68962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1400" b="1" dirty="0">
                    <a:latin typeface="Times New Roman"/>
                    <a:ea typeface="Calibri"/>
                    <a:cs typeface="Times New Roman"/>
                  </a:rPr>
                  <a:t>2 вариант</a:t>
                </a:r>
                <a:endParaRPr lang="ru-RU" sz="1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1400" b="1" dirty="0">
                    <a:effectLst/>
                    <a:latin typeface="Times New Roman"/>
                    <a:ea typeface="Calibri"/>
                    <a:cs typeface="Times New Roman"/>
                  </a:rPr>
                  <a:t>№1.</a:t>
                </a:r>
                <a:r>
                  <a:rPr lang="ru-RU" sz="1400" dirty="0">
                    <a:effectLst/>
                    <a:latin typeface="Times New Roman"/>
                    <a:ea typeface="Calibri"/>
                    <a:cs typeface="Times New Roman"/>
                  </a:rPr>
                  <a:t> Выберите верные утверждения:</a:t>
                </a:r>
                <a:endParaRPr lang="ru-RU" sz="1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1400" dirty="0">
                    <a:effectLst/>
                    <a:latin typeface="Times New Roman"/>
                    <a:ea typeface="Calibri"/>
                    <a:cs typeface="Times New Roman"/>
                  </a:rPr>
                  <a:t>а) площадь квадрата равна произведению длин его сторон;</a:t>
                </a:r>
                <a:endParaRPr lang="ru-RU" sz="1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1400" dirty="0">
                    <a:effectLst/>
                    <a:latin typeface="Times New Roman"/>
                    <a:ea typeface="Calibri"/>
                    <a:cs typeface="Times New Roman"/>
                  </a:rPr>
                  <a:t>б) площадь прямоугольника равна произведению длин его противолежащих сторон;</a:t>
                </a:r>
                <a:endParaRPr lang="ru-RU" sz="1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1400" dirty="0">
                    <a:effectLst/>
                    <a:latin typeface="Times New Roman"/>
                    <a:ea typeface="Calibri"/>
                    <a:cs typeface="Times New Roman"/>
                  </a:rPr>
                  <a:t>в) площадь прямоугольника равна произведению длин двух его соседних сторон.</a:t>
                </a:r>
                <a:endParaRPr lang="ru-RU" sz="1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1400" b="1" dirty="0">
                    <a:effectLst/>
                    <a:latin typeface="Times New Roman"/>
                    <a:ea typeface="Calibri"/>
                    <a:cs typeface="Times New Roman"/>
                  </a:rPr>
                  <a:t> №2.</a:t>
                </a:r>
                <a:r>
                  <a:rPr lang="ru-RU" sz="1400" dirty="0">
                    <a:effectLst/>
                    <a:latin typeface="Times New Roman"/>
                    <a:ea typeface="Calibri"/>
                    <a:cs typeface="Times New Roman"/>
                  </a:rPr>
                  <a:t>Закончите фразу. Площадь параллелограмма равна произведению…</a:t>
                </a:r>
                <a:endParaRPr lang="ru-RU" sz="1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1400" dirty="0">
                    <a:effectLst/>
                    <a:latin typeface="Times New Roman"/>
                    <a:ea typeface="Calibri"/>
                    <a:cs typeface="Times New Roman"/>
                  </a:rPr>
                  <a:t>а) длин двух его соседних сторон;</a:t>
                </a:r>
                <a:endParaRPr lang="ru-RU" sz="1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1400" dirty="0">
                    <a:effectLst/>
                    <a:latin typeface="Times New Roman"/>
                    <a:ea typeface="Calibri"/>
                    <a:cs typeface="Times New Roman"/>
                  </a:rPr>
                  <a:t>б) длины его стороны на высоту, проведенную к этой стороне;</a:t>
                </a:r>
                <a:endParaRPr lang="ru-RU" sz="1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1400" dirty="0">
                    <a:effectLst/>
                    <a:latin typeface="Times New Roman"/>
                    <a:ea typeface="Calibri"/>
                    <a:cs typeface="Times New Roman"/>
                  </a:rPr>
                  <a:t>в) длин двух его сторон.</a:t>
                </a:r>
                <a:endParaRPr lang="ru-RU" sz="1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1400" b="1" dirty="0">
                    <a:effectLst/>
                    <a:latin typeface="Times New Roman"/>
                    <a:ea typeface="Calibri"/>
                    <a:cs typeface="Times New Roman"/>
                  </a:rPr>
                  <a:t>№3.</a:t>
                </a:r>
                <a:r>
                  <a:rPr lang="ru-RU" sz="1400" dirty="0">
                    <a:effectLst/>
                    <a:latin typeface="Times New Roman"/>
                    <a:ea typeface="Calibri"/>
                    <a:cs typeface="Times New Roman"/>
                  </a:rPr>
                  <a:t> По формуле </a:t>
                </a:r>
                <a:r>
                  <a:rPr lang="en-US" sz="1400" dirty="0">
                    <a:effectLst/>
                    <a:latin typeface="Times New Roman"/>
                    <a:ea typeface="Calibri"/>
                    <a:cs typeface="Times New Roman"/>
                  </a:rPr>
                  <a:t>S</a:t>
                </a:r>
                <a:r>
                  <a:rPr lang="ru-RU" sz="1400" dirty="0">
                    <a:effectLst/>
                    <a:latin typeface="Times New Roman"/>
                    <a:ea typeface="Calibri"/>
                    <a:cs typeface="Times New Roman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140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d</m:t>
                        </m:r>
                        <m:r>
                          <a:rPr lang="ru-RU" sz="1400" baseline="-2500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  <m:r>
                          <a:rPr lang="ru-RU" sz="140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lang="en-US" sz="140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d</m:t>
                        </m:r>
                        <m:r>
                          <a:rPr lang="ru-RU" sz="1400" baseline="-2500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  <m:r>
                          <a:rPr lang="ru-RU" sz="140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 </m:t>
                        </m:r>
                      </m:num>
                      <m:den>
                        <m:r>
                          <a:rPr lang="ru-RU" sz="1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1400" dirty="0">
                    <a:effectLst/>
                    <a:latin typeface="Times New Roman"/>
                    <a:ea typeface="Calibri"/>
                    <a:cs typeface="Times New Roman"/>
                  </a:rPr>
                  <a:t>можно вычислить площадь</a:t>
                </a:r>
                <a:endParaRPr lang="ru-RU" sz="1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1400" dirty="0">
                    <a:effectLst/>
                    <a:latin typeface="Times New Roman"/>
                    <a:ea typeface="Calibri"/>
                    <a:cs typeface="Times New Roman"/>
                  </a:rPr>
                  <a:t>а) параллелограмма;</a:t>
                </a:r>
                <a:endParaRPr lang="ru-RU" sz="1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1400" dirty="0">
                    <a:effectLst/>
                    <a:latin typeface="Times New Roman"/>
                    <a:ea typeface="Calibri"/>
                    <a:cs typeface="Times New Roman"/>
                  </a:rPr>
                  <a:t>б) треугольника;</a:t>
                </a:r>
                <a:endParaRPr lang="ru-RU" sz="1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1400" dirty="0">
                    <a:effectLst/>
                    <a:latin typeface="Times New Roman"/>
                    <a:ea typeface="Calibri"/>
                    <a:cs typeface="Times New Roman"/>
                  </a:rPr>
                  <a:t>в) ромба.</a:t>
                </a:r>
                <a:endParaRPr lang="ru-RU" sz="1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1400" b="1" dirty="0">
                    <a:effectLst/>
                    <a:latin typeface="Times New Roman"/>
                    <a:ea typeface="Calibri"/>
                    <a:cs typeface="Times New Roman"/>
                  </a:rPr>
                  <a:t>№4</a:t>
                </a:r>
                <a:r>
                  <a:rPr lang="ru-RU" sz="1400" dirty="0">
                    <a:effectLst/>
                    <a:latin typeface="Times New Roman"/>
                    <a:ea typeface="Calibri"/>
                    <a:cs typeface="Times New Roman"/>
                  </a:rPr>
                  <a:t>.Выберите верное утверждение.</a:t>
                </a:r>
                <a:endParaRPr lang="ru-RU" sz="1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1400" dirty="0">
                    <a:effectLst/>
                    <a:latin typeface="Times New Roman"/>
                    <a:ea typeface="Calibri"/>
                    <a:cs typeface="Times New Roman"/>
                  </a:rPr>
                  <a:t>Площадь треугольника равна:</a:t>
                </a:r>
                <a:endParaRPr lang="ru-RU" sz="1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1400" dirty="0">
                    <a:effectLst/>
                    <a:latin typeface="Times New Roman"/>
                    <a:ea typeface="Calibri"/>
                    <a:cs typeface="Times New Roman"/>
                  </a:rPr>
                  <a:t>а) половине произведения длин его сторон;</a:t>
                </a:r>
                <a:endParaRPr lang="ru-RU" sz="1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1400" dirty="0">
                    <a:effectLst/>
                    <a:latin typeface="Times New Roman"/>
                    <a:ea typeface="Calibri"/>
                    <a:cs typeface="Times New Roman"/>
                  </a:rPr>
                  <a:t>б) половине произведения длин двух его сторон;</a:t>
                </a:r>
                <a:endParaRPr lang="ru-RU" sz="1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1400" dirty="0">
                    <a:effectLst/>
                    <a:latin typeface="Times New Roman"/>
                    <a:ea typeface="Calibri"/>
                    <a:cs typeface="Times New Roman"/>
                  </a:rPr>
                  <a:t>в) произведению длины его стороны на какую-либо высоту.</a:t>
                </a:r>
                <a:endParaRPr lang="ru-RU" sz="14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0600" y="0"/>
                <a:ext cx="3724275" cy="6896247"/>
              </a:xfrm>
              <a:prstGeom prst="rect">
                <a:avLst/>
              </a:prstGeom>
              <a:blipFill rotWithShape="1">
                <a:blip r:embed="rId2"/>
                <a:stretch>
                  <a:fillRect l="-492" r="-6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0487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193" name="Rectangle 5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195" name="Rectangle 5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197" name="Rectangle 5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200" name="Rectangle 5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671916"/>
              </p:ext>
            </p:extLst>
          </p:nvPr>
        </p:nvGraphicFramePr>
        <p:xfrm>
          <a:off x="933453" y="2819401"/>
          <a:ext cx="6753221" cy="2163834"/>
        </p:xfrm>
        <a:graphic>
          <a:graphicData uri="http://schemas.openxmlformats.org/drawingml/2006/table">
            <a:tbl>
              <a:tblPr firstRow="1" firstCol="1" bandRow="1"/>
              <a:tblGrid>
                <a:gridCol w="1350335"/>
                <a:gridCol w="1350335"/>
                <a:gridCol w="1350335"/>
                <a:gridCol w="1350335"/>
                <a:gridCol w="1351881"/>
              </a:tblGrid>
              <a:tr h="2947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41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1вариант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41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2вариант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162300" y="2057400"/>
            <a:ext cx="3095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Ответы к тесту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reeform 2"/>
          <p:cNvSpPr>
            <a:spLocks/>
          </p:cNvSpPr>
          <p:nvPr/>
        </p:nvSpPr>
        <p:spPr bwMode="auto">
          <a:xfrm>
            <a:off x="1763713" y="1700213"/>
            <a:ext cx="6911975" cy="4465637"/>
          </a:xfrm>
          <a:custGeom>
            <a:avLst/>
            <a:gdLst>
              <a:gd name="T0" fmla="*/ 0 w 4854"/>
              <a:gd name="T1" fmla="*/ 2147483647 h 4309"/>
              <a:gd name="T2" fmla="*/ 0 w 4854"/>
              <a:gd name="T3" fmla="*/ 2147483647 h 4309"/>
              <a:gd name="T4" fmla="*/ 2147483647 w 4854"/>
              <a:gd name="T5" fmla="*/ 2147483647 h 4309"/>
              <a:gd name="T6" fmla="*/ 2147483647 w 4854"/>
              <a:gd name="T7" fmla="*/ 2147483647 h 4309"/>
              <a:gd name="T8" fmla="*/ 2147483647 w 4854"/>
              <a:gd name="T9" fmla="*/ 2147483647 h 4309"/>
              <a:gd name="T10" fmla="*/ 2147483647 w 4854"/>
              <a:gd name="T11" fmla="*/ 2147483647 h 4309"/>
              <a:gd name="T12" fmla="*/ 2147483647 w 4854"/>
              <a:gd name="T13" fmla="*/ 2147483647 h 4309"/>
              <a:gd name="T14" fmla="*/ 2147483647 w 4854"/>
              <a:gd name="T15" fmla="*/ 2147483647 h 4309"/>
              <a:gd name="T16" fmla="*/ 2147483647 w 4854"/>
              <a:gd name="T17" fmla="*/ 2147483647 h 4309"/>
              <a:gd name="T18" fmla="*/ 2147483647 w 4854"/>
              <a:gd name="T19" fmla="*/ 2147483647 h 4309"/>
              <a:gd name="T20" fmla="*/ 2147483647 w 4854"/>
              <a:gd name="T21" fmla="*/ 2147483647 h 4309"/>
              <a:gd name="T22" fmla="*/ 2147483647 w 4854"/>
              <a:gd name="T23" fmla="*/ 2147483647 h 4309"/>
              <a:gd name="T24" fmla="*/ 2147483647 w 4854"/>
              <a:gd name="T25" fmla="*/ 2147483647 h 4309"/>
              <a:gd name="T26" fmla="*/ 2147483647 w 4854"/>
              <a:gd name="T27" fmla="*/ 0 h 4309"/>
              <a:gd name="T28" fmla="*/ 2147483647 w 4854"/>
              <a:gd name="T29" fmla="*/ 0 h 430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4854"/>
              <a:gd name="T46" fmla="*/ 0 h 4309"/>
              <a:gd name="T47" fmla="*/ 4854 w 4854"/>
              <a:gd name="T48" fmla="*/ 4309 h 430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4854" h="4309">
                <a:moveTo>
                  <a:pt x="0" y="4309"/>
                </a:moveTo>
                <a:lnTo>
                  <a:pt x="0" y="3720"/>
                </a:lnTo>
                <a:lnTo>
                  <a:pt x="635" y="3720"/>
                </a:lnTo>
                <a:lnTo>
                  <a:pt x="635" y="3039"/>
                </a:lnTo>
                <a:lnTo>
                  <a:pt x="1270" y="3039"/>
                </a:lnTo>
                <a:lnTo>
                  <a:pt x="1270" y="2449"/>
                </a:lnTo>
                <a:lnTo>
                  <a:pt x="1996" y="2449"/>
                </a:lnTo>
                <a:lnTo>
                  <a:pt x="1996" y="1814"/>
                </a:lnTo>
                <a:lnTo>
                  <a:pt x="2767" y="1814"/>
                </a:lnTo>
                <a:lnTo>
                  <a:pt x="2767" y="1179"/>
                </a:lnTo>
                <a:lnTo>
                  <a:pt x="3447" y="1179"/>
                </a:lnTo>
                <a:lnTo>
                  <a:pt x="3447" y="635"/>
                </a:lnTo>
                <a:lnTo>
                  <a:pt x="4173" y="635"/>
                </a:lnTo>
                <a:lnTo>
                  <a:pt x="4173" y="0"/>
                </a:lnTo>
                <a:lnTo>
                  <a:pt x="4854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scene3d>
            <a:camera prst="legacyObliqueTopRight">
              <a:rot lat="20999970" lon="18300000" rev="0"/>
            </a:camera>
            <a:lightRig rig="legacyFlat2" dir="t"/>
          </a:scene3d>
          <a:sp3d extrusionH="887400" prstMaterial="legacyMatte">
            <a:bevelT w="13500" h="13500" prst="angle"/>
            <a:bevelB w="13500" h="13500" prst="angle"/>
            <a:extrusionClr>
              <a:schemeClr val="bg1">
                <a:lumMod val="85000"/>
              </a:schemeClr>
            </a:extrusionClr>
          </a:sp3d>
        </p:spPr>
        <p:txBody>
          <a:bodyPr>
            <a:flatTx/>
          </a:bodyPr>
          <a:lstStyle/>
          <a:p>
            <a:pPr>
              <a:defRPr/>
            </a:pPr>
            <a:endParaRPr lang="ru-RU"/>
          </a:p>
        </p:txBody>
      </p:sp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2268538" y="6092825"/>
            <a:ext cx="7921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1</a:t>
            </a:r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3851275" y="4581525"/>
            <a:ext cx="7921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3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3132138" y="5373688"/>
            <a:ext cx="792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2</a:t>
            </a:r>
          </a:p>
        </p:txBody>
      </p:sp>
      <p:sp>
        <p:nvSpPr>
          <p:cNvPr id="8198" name="Text Box 7"/>
          <p:cNvSpPr txBox="1">
            <a:spLocks noChangeArrowheads="1"/>
          </p:cNvSpPr>
          <p:nvPr/>
        </p:nvSpPr>
        <p:spPr bwMode="auto">
          <a:xfrm>
            <a:off x="4859338" y="3716338"/>
            <a:ext cx="792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4</a:t>
            </a:r>
          </a:p>
        </p:txBody>
      </p:sp>
      <p:sp>
        <p:nvSpPr>
          <p:cNvPr id="8199" name="Text Box 8"/>
          <p:cNvSpPr txBox="1">
            <a:spLocks noChangeArrowheads="1"/>
          </p:cNvSpPr>
          <p:nvPr/>
        </p:nvSpPr>
        <p:spPr bwMode="auto">
          <a:xfrm>
            <a:off x="5867400" y="2852738"/>
            <a:ext cx="7921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5</a:t>
            </a:r>
          </a:p>
        </p:txBody>
      </p:sp>
      <p:sp>
        <p:nvSpPr>
          <p:cNvPr id="8200" name="Text Box 9"/>
          <p:cNvSpPr txBox="1">
            <a:spLocks noChangeArrowheads="1"/>
          </p:cNvSpPr>
          <p:nvPr/>
        </p:nvSpPr>
        <p:spPr bwMode="auto">
          <a:xfrm>
            <a:off x="6732588" y="2205038"/>
            <a:ext cx="792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6</a:t>
            </a:r>
          </a:p>
        </p:txBody>
      </p:sp>
      <p:sp>
        <p:nvSpPr>
          <p:cNvPr id="188426" name="Text Box 10"/>
          <p:cNvSpPr txBox="1">
            <a:spLocks noChangeArrowheads="1"/>
          </p:cNvSpPr>
          <p:nvPr/>
        </p:nvSpPr>
        <p:spPr bwMode="auto">
          <a:xfrm>
            <a:off x="2987675" y="6165850"/>
            <a:ext cx="5976938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ru-RU" sz="2400" b="1" i="1" dirty="0" smtClean="0">
                <a:solidFill>
                  <a:srgbClr val="FFFFFF"/>
                </a:solidFill>
                <a:latin typeface="Arial" charset="0"/>
              </a:rPr>
              <a:t> </a:t>
            </a:r>
            <a:endParaRPr lang="ru-RU" sz="2400" b="1" i="1" dirty="0">
              <a:solidFill>
                <a:srgbClr val="FFFFFF"/>
              </a:solidFill>
              <a:latin typeface="Arial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ru-RU" sz="2400" b="1" i="1" dirty="0">
                <a:solidFill>
                  <a:srgbClr val="FFFF00"/>
                </a:solidFill>
                <a:latin typeface="Arial" charset="0"/>
              </a:rPr>
              <a:t>«Знатоки </a:t>
            </a:r>
            <a:r>
              <a:rPr lang="ru-RU" sz="2400" b="1" i="1" dirty="0" smtClean="0">
                <a:solidFill>
                  <a:srgbClr val="FFFF00"/>
                </a:solidFill>
                <a:latin typeface="Arial" charset="0"/>
              </a:rPr>
              <a:t>теории»</a:t>
            </a:r>
            <a:endParaRPr lang="ru-RU" sz="2400" b="1" i="1" dirty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188427" name="Text Box 11"/>
          <p:cNvSpPr txBox="1">
            <a:spLocks noChangeArrowheads="1"/>
          </p:cNvSpPr>
          <p:nvPr/>
        </p:nvSpPr>
        <p:spPr bwMode="auto">
          <a:xfrm>
            <a:off x="179388" y="620713"/>
            <a:ext cx="5976937" cy="30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ru-RU" sz="2400" b="1" i="1" dirty="0" smtClean="0">
                <a:solidFill>
                  <a:srgbClr val="FFFF00"/>
                </a:solidFill>
                <a:latin typeface="Arial" charset="0"/>
              </a:rPr>
              <a:t>Знатоки формул</a:t>
            </a:r>
            <a:endParaRPr lang="ru-RU" sz="2400" b="1" i="1" dirty="0">
              <a:solidFill>
                <a:srgbClr val="FFFF00"/>
              </a:solidFill>
              <a:latin typeface="Arial" charset="0"/>
            </a:endParaRPr>
          </a:p>
        </p:txBody>
      </p:sp>
      <p:pic>
        <p:nvPicPr>
          <p:cNvPr id="188428" name="Picture 12" descr="big_smiles_22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5516563"/>
            <a:ext cx="10953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4" name="Text Box 8"/>
          <p:cNvSpPr txBox="1">
            <a:spLocks noChangeArrowheads="1"/>
          </p:cNvSpPr>
          <p:nvPr/>
        </p:nvSpPr>
        <p:spPr bwMode="auto">
          <a:xfrm>
            <a:off x="6500813" y="-142875"/>
            <a:ext cx="23749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FFFF00"/>
                </a:solidFill>
                <a:latin typeface="Arial" charset="0"/>
              </a:rPr>
              <a:t>S</a:t>
            </a:r>
            <a:endParaRPr lang="ru-RU" sz="9600" b="1">
              <a:solidFill>
                <a:srgbClr val="FFFF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6864E-6 L 0.10225 -0.115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84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667 0.06822 C 0.21841 0.06891 0.22049 0.06868 0.22205 0.07007 C 0.22674 0.07447 0.23386 0.09597 0.23716 0.10476 C 0.23837 0.11771 0.24132 0.13529 0.24671 0.14662 C 0.25139 0.15657 0.25035 0.15101 0.25365 0.16119 C 0.2566 0.17067 0.26077 0.18085 0.26719 0.18686 C 0.26997 0.19403 0.27275 0.20074 0.27691 0.20675 C 0.28004 0.21114 0.28316 0.21531 0.28646 0.2197 C 0.28785 0.22155 0.29063 0.22502 0.29063 0.22525 C 0.29497 0.23751 0.30348 0.24884 0.30973 0.25971 C 0.31094 0.26179 0.31268 0.26318 0.31389 0.26526 C 0.31684 0.26989 0.32205 0.27983 0.32205 0.28006 C 0.32396 0.28769 0.32865 0.29093 0.3316 0.2981 C 0.33716 0.31128 0.34289 0.324 0.35087 0.33464 C 0.354 0.34644 0.36094 0.36216 0.36858 0.36933 C 0.37188 0.38182 0.36702 0.36656 0.37553 0.3802 C 0.37639 0.38159 0.37605 0.38413 0.37691 0.38575 C 0.37969 0.39153 0.38559 0.39546 0.38924 0.40032 C 0.39653 0.42044 0.40556 0.42021 0.41667 0.43501 C 0.42587 0.44727 0.43195 0.46461 0.44254 0.47502 C 0.44688 0.47918 0.45209 0.48173 0.45625 0.48612 C 0.46355 0.49352 0.47049 0.50138 0.4783 0.50786 C 0.47987 0.51734 0.48282 0.52312 0.48785 0.52983 C 0.49046 0.54001 0.49237 0.54671 0.4974 0.55527 C 0.49914 0.5666 0.50278 0.56891 0.50556 0.57909 C 0.50625 0.5814 0.50625 0.58418 0.50695 0.58649 C 0.50764 0.5895 0.50886 0.5925 0.50973 0.59551 C 0.50921 0.61424 0.51459 0.64916 0.49601 0.65749 C 0.47952 0.6746 0.45053 0.67784 0.43021 0.67946 C 0.42049 0.68848 0.43056 0.68039 0.40834 0.68501 C 0.40105 0.6864 0.39358 0.69149 0.38646 0.69403 C 0.38143 0.69842 0.38143 0.70212 0.3783 0.7086 C 0.37674 0.72271 0.37987 0.72294 0.37414 0.7197 " pathEditMode="relative" rAng="0" ptsTypes="ffffffffffffffffffffffffffffffffA">
                                      <p:cBhvr>
                                        <p:cTn id="13" dur="2000" fill="hold"/>
                                        <p:tgtEl>
                                          <p:spTgt spid="1884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00" y="327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1884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6" grpId="0"/>
      <p:bldP spid="188427" grpId="0"/>
      <p:bldP spid="18842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195" name="Rectangle 5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197" name="Rectangle 5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200" name="Rectangle 5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781300" y="152399"/>
            <a:ext cx="2419350" cy="819150"/>
            <a:chOff x="2447925" y="1533525"/>
            <a:chExt cx="2419350" cy="819150"/>
          </a:xfrm>
        </p:grpSpPr>
        <p:cxnSp>
          <p:nvCxnSpPr>
            <p:cNvPr id="4" name="Прямая соединительная линия 3"/>
            <p:cNvCxnSpPr/>
            <p:nvPr/>
          </p:nvCxnSpPr>
          <p:spPr>
            <a:xfrm flipV="1">
              <a:off x="2447925" y="1724025"/>
              <a:ext cx="895350" cy="6286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flipV="1">
              <a:off x="3305175" y="1533525"/>
              <a:ext cx="1266825" cy="1905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4572000" y="1533525"/>
              <a:ext cx="295275" cy="7334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flipV="1">
              <a:off x="2476500" y="2266950"/>
              <a:ext cx="2390775" cy="857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11" name="Группа 7210"/>
          <p:cNvGrpSpPr/>
          <p:nvPr/>
        </p:nvGrpSpPr>
        <p:grpSpPr>
          <a:xfrm>
            <a:off x="870214" y="457200"/>
            <a:ext cx="7858125" cy="5443492"/>
            <a:chOff x="885825" y="457200"/>
            <a:chExt cx="7858125" cy="544349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169" name="Прямоугольник 7168"/>
                <p:cNvSpPr/>
                <p:nvPr/>
              </p:nvSpPr>
              <p:spPr>
                <a:xfrm>
                  <a:off x="5453061" y="4595816"/>
                  <a:ext cx="1301683" cy="1304876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400" dirty="0" smtClean="0"/>
                    <a:t>S=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14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400" b="0" i="1" smtClean="0">
                              <a:latin typeface="Cambria Math"/>
                            </a:rPr>
                            <m:t>𝑎</m:t>
                          </m:r>
                        </m:e>
                        <m:sup>
                          <m:r>
                            <a:rPr lang="en-US" sz="14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a14:m>
                  <a:endParaRPr lang="ru-RU" sz="1400" dirty="0"/>
                </a:p>
              </p:txBody>
            </p:sp>
          </mc:Choice>
          <mc:Fallback xmlns="">
            <p:sp>
              <p:nvSpPr>
                <p:cNvPr id="7169" name="Прямоугольник 716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53061" y="4595816"/>
                  <a:ext cx="1301683" cy="1304876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7206" name="Группа 7205"/>
            <p:cNvGrpSpPr/>
            <p:nvPr/>
          </p:nvGrpSpPr>
          <p:grpSpPr>
            <a:xfrm>
              <a:off x="885825" y="457200"/>
              <a:ext cx="7858125" cy="4286250"/>
              <a:chOff x="885825" y="457200"/>
              <a:chExt cx="7791449" cy="4216007"/>
            </a:xfrm>
          </p:grpSpPr>
          <p:sp>
            <p:nvSpPr>
              <p:cNvPr id="19" name="Трапеция 18"/>
              <p:cNvSpPr/>
              <p:nvPr/>
            </p:nvSpPr>
            <p:spPr>
              <a:xfrm>
                <a:off x="885825" y="1330408"/>
                <a:ext cx="1481137" cy="922254"/>
              </a:xfrm>
              <a:prstGeom prst="trapezoid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араллелограмм 19"/>
              <p:cNvSpPr/>
              <p:nvPr/>
            </p:nvSpPr>
            <p:spPr>
              <a:xfrm>
                <a:off x="5210175" y="1330408"/>
                <a:ext cx="1626394" cy="922254"/>
              </a:xfrm>
              <a:prstGeom prst="parallelogram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 smtClean="0"/>
                  <a:t>S=ah</a:t>
                </a:r>
                <a:endParaRPr lang="ru-RU" sz="1400" dirty="0"/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4255292" y="2562225"/>
                <a:ext cx="1021557" cy="138588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 smtClean="0"/>
                  <a:t>S=</a:t>
                </a:r>
                <a:r>
                  <a:rPr lang="en-US" sz="1400" dirty="0" err="1" smtClean="0"/>
                  <a:t>ab</a:t>
                </a:r>
                <a:endParaRPr lang="ru-RU" sz="1400" dirty="0"/>
              </a:p>
            </p:txBody>
          </p:sp>
          <p:sp>
            <p:nvSpPr>
              <p:cNvPr id="26" name="Ромб 25"/>
              <p:cNvSpPr/>
              <p:nvPr/>
            </p:nvSpPr>
            <p:spPr>
              <a:xfrm>
                <a:off x="7315200" y="2330054"/>
                <a:ext cx="1362074" cy="2188370"/>
              </a:xfrm>
              <a:prstGeom prst="diamond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 smtClean="0"/>
                  <a:t>S=ah</a:t>
                </a:r>
                <a:endParaRPr lang="ru-RU" sz="1400" dirty="0"/>
              </a:p>
            </p:txBody>
          </p:sp>
          <p:sp>
            <p:nvSpPr>
              <p:cNvPr id="7170" name="TextBox 7169"/>
              <p:cNvSpPr txBox="1"/>
              <p:nvPr/>
            </p:nvSpPr>
            <p:spPr>
              <a:xfrm>
                <a:off x="3519487" y="457200"/>
                <a:ext cx="141446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dirty="0" smtClean="0">
                    <a:latin typeface="+mj-lt"/>
                  </a:rPr>
                  <a:t>Произвольный четырехугольник</a:t>
                </a:r>
                <a:endParaRPr lang="ru-RU" sz="1200" dirty="0">
                  <a:latin typeface="+mj-lt"/>
                </a:endParaRPr>
              </a:p>
            </p:txBody>
          </p:sp>
          <p:sp>
            <p:nvSpPr>
              <p:cNvPr id="7171" name="TextBox 7170"/>
              <p:cNvSpPr txBox="1"/>
              <p:nvPr/>
            </p:nvSpPr>
            <p:spPr>
              <a:xfrm>
                <a:off x="1314450" y="1819275"/>
                <a:ext cx="723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172" name="TextBox 7171"/>
                  <p:cNvSpPr txBox="1"/>
                  <p:nvPr/>
                </p:nvSpPr>
                <p:spPr>
                  <a:xfrm>
                    <a:off x="1000125" y="1650567"/>
                    <a:ext cx="1466850" cy="40575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 smtClean="0">
                        <a:solidFill>
                          <a:schemeClr val="bg1"/>
                        </a:solidFill>
                      </a:rPr>
                      <a:t>S=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ru-RU" sz="1400" b="1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400" b="1" i="0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𝐚</m:t>
                            </m:r>
                            <m:r>
                              <a:rPr lang="en-US" sz="1400" b="1" i="0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+</m:t>
                            </m:r>
                            <m:r>
                              <a:rPr lang="en-US" sz="1400" b="1" i="0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𝐛</m:t>
                            </m:r>
                          </m:num>
                          <m:den>
                            <m:r>
                              <a:rPr lang="en-US" sz="1400" b="1" i="0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oMath>
                    </a14:m>
                    <a:r>
                      <a:rPr lang="en-US" sz="1400" b="1" dirty="0" smtClean="0">
                        <a:solidFill>
                          <a:schemeClr val="bg1"/>
                        </a:solidFill>
                      </a:rPr>
                      <a:t> ∙ </a:t>
                    </a:r>
                    <a:r>
                      <a:rPr lang="en-US" sz="1400" b="1" dirty="0" smtClean="0">
                        <a:solidFill>
                          <a:schemeClr val="bg1"/>
                        </a:solidFill>
                        <a:latin typeface="+mj-lt"/>
                      </a:rPr>
                      <a:t>h</a:t>
                    </a:r>
                    <a:endParaRPr lang="ru-RU" sz="1400" b="1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7172" name="TextBox 717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00125" y="1650567"/>
                    <a:ext cx="1466850" cy="405752"/>
                  </a:xfrm>
                  <a:prstGeom prst="rect">
                    <a:avLst/>
                  </a:prstGeom>
                  <a:blipFill rotWithShape="1">
                    <a:blip r:embed="rId3"/>
                    <a:stretch>
                      <a:fillRect l="-1240" b="-1471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7190" name="Прямая со стрелкой 7189"/>
              <p:cNvCxnSpPr/>
              <p:nvPr/>
            </p:nvCxnSpPr>
            <p:spPr>
              <a:xfrm flipH="1">
                <a:off x="1966912" y="963695"/>
                <a:ext cx="1552575" cy="35885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92" name="Прямая со стрелкой 7191"/>
              <p:cNvCxnSpPr/>
              <p:nvPr/>
            </p:nvCxnSpPr>
            <p:spPr>
              <a:xfrm>
                <a:off x="4612481" y="919161"/>
                <a:ext cx="881062" cy="401721"/>
              </a:xfrm>
              <a:prstGeom prst="straightConnector1">
                <a:avLst/>
              </a:prstGeom>
              <a:ln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96" name="Прямая со стрелкой 7195"/>
              <p:cNvCxnSpPr>
                <a:stCxn id="20" idx="3"/>
              </p:cNvCxnSpPr>
              <p:nvPr/>
            </p:nvCxnSpPr>
            <p:spPr>
              <a:xfrm flipH="1">
                <a:off x="5276849" y="2252662"/>
                <a:ext cx="631241" cy="309563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99" name="Прямая со стрелкой 7198"/>
              <p:cNvCxnSpPr/>
              <p:nvPr/>
            </p:nvCxnSpPr>
            <p:spPr>
              <a:xfrm>
                <a:off x="6451401" y="2243138"/>
                <a:ext cx="1329928" cy="4714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02" name="Прямая со стрелкой 7201"/>
              <p:cNvCxnSpPr>
                <a:stCxn id="25" idx="2"/>
                <a:endCxn id="7169" idx="0"/>
              </p:cNvCxnSpPr>
              <p:nvPr/>
            </p:nvCxnSpPr>
            <p:spPr>
              <a:xfrm>
                <a:off x="4766071" y="3948113"/>
                <a:ext cx="1293556" cy="579880"/>
              </a:xfrm>
              <a:prstGeom prst="straightConnector1">
                <a:avLst/>
              </a:prstGeom>
              <a:ln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04" name="Прямая со стрелкой 7203"/>
              <p:cNvCxnSpPr>
                <a:stCxn id="26" idx="2"/>
              </p:cNvCxnSpPr>
              <p:nvPr/>
            </p:nvCxnSpPr>
            <p:spPr>
              <a:xfrm flipH="1">
                <a:off x="6562725" y="4518424"/>
                <a:ext cx="1433512" cy="154783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7537970" y="3545786"/>
                <a:ext cx="1007007" cy="4952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</a:rPr>
                  <a:t>S</a:t>
                </a:r>
                <a:r>
                  <a:rPr lang="ru-RU" dirty="0">
                    <a:solidFill>
                      <a:schemeClr val="bg1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>
                            <a:solidFill>
                              <a:schemeClr val="bg1"/>
                            </a:solidFill>
                            <a:latin typeface="Cambria Math"/>
                          </a:rPr>
                          <m:t>d</m:t>
                        </m:r>
                        <m:r>
                          <a:rPr lang="ru-RU" baseline="-25000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ru-RU">
                            <a:solidFill>
                              <a:schemeClr val="bg1"/>
                            </a:solidFill>
                            <a:latin typeface="Cambria Math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lang="en-US">
                            <a:solidFill>
                              <a:schemeClr val="bg1"/>
                            </a:solidFill>
                            <a:latin typeface="Cambria Math"/>
                          </a:rPr>
                          <m:t>d</m:t>
                        </m:r>
                        <m:r>
                          <a:rPr lang="ru-RU" baseline="-2500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ru-RU">
                            <a:solidFill>
                              <a:schemeClr val="bg1"/>
                            </a:solidFill>
                            <a:latin typeface="Cambria Math"/>
                          </a:rPr>
                          <m:t>  </m:t>
                        </m:r>
                      </m:num>
                      <m:den>
                        <m:r>
                          <a:rPr lang="ru-RU" i="1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7970" y="3545786"/>
                <a:ext cx="1007007" cy="495200"/>
              </a:xfrm>
              <a:prstGeom prst="rect">
                <a:avLst/>
              </a:prstGeom>
              <a:blipFill rotWithShape="1">
                <a:blip r:embed="rId4"/>
                <a:stretch>
                  <a:fillRect l="-5455" b="-864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054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2"/>
          <p:cNvSpPr>
            <a:spLocks/>
          </p:cNvSpPr>
          <p:nvPr/>
        </p:nvSpPr>
        <p:spPr bwMode="auto">
          <a:xfrm>
            <a:off x="1763713" y="1700213"/>
            <a:ext cx="6911975" cy="4465637"/>
          </a:xfrm>
          <a:custGeom>
            <a:avLst/>
            <a:gdLst>
              <a:gd name="T0" fmla="*/ 0 w 4854"/>
              <a:gd name="T1" fmla="*/ 2147483647 h 4309"/>
              <a:gd name="T2" fmla="*/ 0 w 4854"/>
              <a:gd name="T3" fmla="*/ 2147483647 h 4309"/>
              <a:gd name="T4" fmla="*/ 2147483647 w 4854"/>
              <a:gd name="T5" fmla="*/ 2147483647 h 4309"/>
              <a:gd name="T6" fmla="*/ 2147483647 w 4854"/>
              <a:gd name="T7" fmla="*/ 2147483647 h 4309"/>
              <a:gd name="T8" fmla="*/ 2147483647 w 4854"/>
              <a:gd name="T9" fmla="*/ 2147483647 h 4309"/>
              <a:gd name="T10" fmla="*/ 2147483647 w 4854"/>
              <a:gd name="T11" fmla="*/ 2147483647 h 4309"/>
              <a:gd name="T12" fmla="*/ 2147483647 w 4854"/>
              <a:gd name="T13" fmla="*/ 2147483647 h 4309"/>
              <a:gd name="T14" fmla="*/ 2147483647 w 4854"/>
              <a:gd name="T15" fmla="*/ 2147483647 h 4309"/>
              <a:gd name="T16" fmla="*/ 2147483647 w 4854"/>
              <a:gd name="T17" fmla="*/ 2147483647 h 4309"/>
              <a:gd name="T18" fmla="*/ 2147483647 w 4854"/>
              <a:gd name="T19" fmla="*/ 2147483647 h 4309"/>
              <a:gd name="T20" fmla="*/ 2147483647 w 4854"/>
              <a:gd name="T21" fmla="*/ 2147483647 h 4309"/>
              <a:gd name="T22" fmla="*/ 2147483647 w 4854"/>
              <a:gd name="T23" fmla="*/ 2147483647 h 4309"/>
              <a:gd name="T24" fmla="*/ 2147483647 w 4854"/>
              <a:gd name="T25" fmla="*/ 2147483647 h 4309"/>
              <a:gd name="T26" fmla="*/ 2147483647 w 4854"/>
              <a:gd name="T27" fmla="*/ 0 h 4309"/>
              <a:gd name="T28" fmla="*/ 2147483647 w 4854"/>
              <a:gd name="T29" fmla="*/ 0 h 430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4854"/>
              <a:gd name="T46" fmla="*/ 0 h 4309"/>
              <a:gd name="T47" fmla="*/ 4854 w 4854"/>
              <a:gd name="T48" fmla="*/ 4309 h 430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4854" h="4309">
                <a:moveTo>
                  <a:pt x="0" y="4309"/>
                </a:moveTo>
                <a:lnTo>
                  <a:pt x="0" y="3720"/>
                </a:lnTo>
                <a:lnTo>
                  <a:pt x="635" y="3720"/>
                </a:lnTo>
                <a:lnTo>
                  <a:pt x="635" y="3039"/>
                </a:lnTo>
                <a:lnTo>
                  <a:pt x="1270" y="3039"/>
                </a:lnTo>
                <a:lnTo>
                  <a:pt x="1270" y="2449"/>
                </a:lnTo>
                <a:lnTo>
                  <a:pt x="1996" y="2449"/>
                </a:lnTo>
                <a:lnTo>
                  <a:pt x="1996" y="1814"/>
                </a:lnTo>
                <a:lnTo>
                  <a:pt x="2767" y="1814"/>
                </a:lnTo>
                <a:lnTo>
                  <a:pt x="2767" y="1179"/>
                </a:lnTo>
                <a:lnTo>
                  <a:pt x="3447" y="1179"/>
                </a:lnTo>
                <a:lnTo>
                  <a:pt x="3447" y="635"/>
                </a:lnTo>
                <a:lnTo>
                  <a:pt x="4173" y="635"/>
                </a:lnTo>
                <a:lnTo>
                  <a:pt x="4173" y="0"/>
                </a:lnTo>
                <a:lnTo>
                  <a:pt x="4854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scene3d>
            <a:camera prst="legacyObliqueTopRight">
              <a:rot lat="20999970" lon="18300000" rev="0"/>
            </a:camera>
            <a:lightRig rig="legacyFlat2" dir="t"/>
          </a:scene3d>
          <a:sp3d extrusionH="887400" prstMaterial="legacyMatte">
            <a:bevelT w="13500" h="13500" prst="angle"/>
            <a:bevelB w="13500" h="13500" prst="angle"/>
            <a:extrusionClr>
              <a:schemeClr val="bg1">
                <a:lumMod val="85000"/>
              </a:schemeClr>
            </a:extrusionClr>
          </a:sp3d>
        </p:spPr>
        <p:txBody>
          <a:bodyPr>
            <a:flatTx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2268538" y="6092825"/>
            <a:ext cx="7921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1</a:t>
            </a:r>
          </a:p>
        </p:txBody>
      </p:sp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3851275" y="4581525"/>
            <a:ext cx="7921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3</a:t>
            </a: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3132138" y="5373688"/>
            <a:ext cx="792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2</a:t>
            </a:r>
          </a:p>
        </p:txBody>
      </p:sp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4859338" y="3716338"/>
            <a:ext cx="792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4</a:t>
            </a:r>
          </a:p>
        </p:txBody>
      </p:sp>
      <p:sp>
        <p:nvSpPr>
          <p:cNvPr id="17415" name="Text Box 8"/>
          <p:cNvSpPr txBox="1">
            <a:spLocks noChangeArrowheads="1"/>
          </p:cNvSpPr>
          <p:nvPr/>
        </p:nvSpPr>
        <p:spPr bwMode="auto">
          <a:xfrm>
            <a:off x="5867400" y="2852738"/>
            <a:ext cx="7921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5</a:t>
            </a:r>
          </a:p>
        </p:txBody>
      </p:sp>
      <p:sp>
        <p:nvSpPr>
          <p:cNvPr id="17416" name="Text Box 9"/>
          <p:cNvSpPr txBox="1">
            <a:spLocks noChangeArrowheads="1"/>
          </p:cNvSpPr>
          <p:nvPr/>
        </p:nvSpPr>
        <p:spPr bwMode="auto">
          <a:xfrm>
            <a:off x="6732588" y="2205038"/>
            <a:ext cx="792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6</a:t>
            </a:r>
          </a:p>
        </p:txBody>
      </p:sp>
      <p:sp>
        <p:nvSpPr>
          <p:cNvPr id="189450" name="Text Box 10"/>
          <p:cNvSpPr txBox="1">
            <a:spLocks noChangeArrowheads="1"/>
          </p:cNvSpPr>
          <p:nvPr/>
        </p:nvSpPr>
        <p:spPr bwMode="auto">
          <a:xfrm>
            <a:off x="2714625" y="6072188"/>
            <a:ext cx="5976938" cy="30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ru-RU" sz="2400" b="1" i="1" dirty="0" smtClean="0">
                <a:solidFill>
                  <a:srgbClr val="339966"/>
                </a:solidFill>
                <a:latin typeface="Arial" charset="0"/>
              </a:rPr>
              <a:t>Знатоки теории</a:t>
            </a:r>
            <a:endParaRPr lang="ru-RU" sz="2400" b="1" i="1" dirty="0">
              <a:solidFill>
                <a:srgbClr val="339966"/>
              </a:solidFill>
              <a:latin typeface="Arial" charset="0"/>
            </a:endParaRPr>
          </a:p>
        </p:txBody>
      </p:sp>
      <p:sp>
        <p:nvSpPr>
          <p:cNvPr id="189451" name="Text Box 11"/>
          <p:cNvSpPr txBox="1">
            <a:spLocks noChangeArrowheads="1"/>
          </p:cNvSpPr>
          <p:nvPr/>
        </p:nvSpPr>
        <p:spPr bwMode="auto">
          <a:xfrm>
            <a:off x="179388" y="620713"/>
            <a:ext cx="5976937" cy="287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ru-RU" sz="2400" b="1" i="1" dirty="0" smtClean="0">
                <a:solidFill>
                  <a:srgbClr val="FFFF00"/>
                </a:solidFill>
                <a:latin typeface="Arial" charset="0"/>
              </a:rPr>
              <a:t>Примени теорию</a:t>
            </a:r>
            <a:endParaRPr lang="ru-RU" sz="2400" b="1" i="1" dirty="0">
              <a:solidFill>
                <a:srgbClr val="FFFF00"/>
              </a:solidFill>
              <a:latin typeface="Arial" charset="0"/>
            </a:endParaRPr>
          </a:p>
        </p:txBody>
      </p:sp>
      <p:pic>
        <p:nvPicPr>
          <p:cNvPr id="189452" name="Picture 12" descr="big_smiles_22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4797425"/>
            <a:ext cx="10953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9453" name="Text Box 13"/>
          <p:cNvSpPr txBox="1">
            <a:spLocks noChangeArrowheads="1"/>
          </p:cNvSpPr>
          <p:nvPr/>
        </p:nvSpPr>
        <p:spPr bwMode="auto">
          <a:xfrm>
            <a:off x="3563938" y="5373688"/>
            <a:ext cx="5976937" cy="30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ru-RU" sz="2400" b="1" i="1" dirty="0" smtClean="0">
                <a:solidFill>
                  <a:srgbClr val="FFFFFF"/>
                </a:solidFill>
                <a:latin typeface="Arial" charset="0"/>
              </a:rPr>
              <a:t>Знатоки формул</a:t>
            </a:r>
            <a:endParaRPr lang="ru-RU" sz="2400" b="1" i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7421" name="Text Box 8"/>
          <p:cNvSpPr txBox="1">
            <a:spLocks noChangeArrowheads="1"/>
          </p:cNvSpPr>
          <p:nvPr/>
        </p:nvSpPr>
        <p:spPr bwMode="auto">
          <a:xfrm>
            <a:off x="6500813" y="-142875"/>
            <a:ext cx="23749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9600" b="1">
                <a:solidFill>
                  <a:srgbClr val="FFFF00"/>
                </a:solidFill>
                <a:latin typeface="Arial" charset="0"/>
              </a:rPr>
              <a:t>S</a:t>
            </a:r>
            <a:endParaRPr lang="ru-RU" sz="9600" b="1">
              <a:solidFill>
                <a:srgbClr val="FFFF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6864E-6 L 0.10225 -0.115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94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5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1894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1894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247 0.04047 L 0.48438 0.564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894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0" y="2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50" grpId="0"/>
      <p:bldP spid="189451" grpId="0"/>
      <p:bldP spid="189451" grpId="1"/>
      <p:bldP spid="1894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8442" name="Rectangle 13"/>
          <p:cNvSpPr>
            <a:spLocks noChangeArrowheads="1"/>
          </p:cNvSpPr>
          <p:nvPr/>
        </p:nvSpPr>
        <p:spPr bwMode="auto">
          <a:xfrm>
            <a:off x="0" y="8667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8443" name="Rectangle 14"/>
          <p:cNvSpPr>
            <a:spLocks noChangeArrowheads="1"/>
          </p:cNvSpPr>
          <p:nvPr/>
        </p:nvSpPr>
        <p:spPr bwMode="auto">
          <a:xfrm>
            <a:off x="0" y="1752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8446" name="Rectangle 19"/>
          <p:cNvSpPr>
            <a:spLocks noChangeArrowheads="1"/>
          </p:cNvSpPr>
          <p:nvPr/>
        </p:nvSpPr>
        <p:spPr bwMode="auto">
          <a:xfrm>
            <a:off x="1533525" y="209699"/>
            <a:ext cx="6610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клетчатой бумаге с размером клетки 1×1 изображена фигура. Найдите её площадь.</a:t>
            </a:r>
          </a:p>
        </p:txBody>
      </p:sp>
      <p:sp>
        <p:nvSpPr>
          <p:cNvPr id="18448" name="Rectangle 20"/>
          <p:cNvSpPr>
            <a:spLocks noChangeArrowheads="1"/>
          </p:cNvSpPr>
          <p:nvPr/>
        </p:nvSpPr>
        <p:spPr bwMode="auto">
          <a:xfrm>
            <a:off x="0" y="1076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pic>
        <p:nvPicPr>
          <p:cNvPr id="19" name="Рисунок 18" descr="undefine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685800"/>
            <a:ext cx="4229100" cy="36766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552450" y="228600"/>
            <a:ext cx="2466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Задача1</a:t>
            </a:r>
            <a:r>
              <a:rPr lang="ru-RU" dirty="0" smtClean="0">
                <a:latin typeface="+mj-lt"/>
              </a:rPr>
              <a:t>.</a:t>
            </a:r>
            <a:endParaRPr lang="ru-RU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клон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Склон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6931</TotalTime>
  <Words>603</Words>
  <Application>Microsoft Office PowerPoint</Application>
  <PresentationFormat>Экран (4:3)</PresentationFormat>
  <Paragraphs>171</Paragraphs>
  <Slides>17</Slides>
  <Notes>0</Notes>
  <HiddenSlides>1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Склон</vt:lpstr>
      <vt:lpstr>1_Склон</vt:lpstr>
      <vt:lpstr>Слайд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Ответы 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Краснопивцева</cp:lastModifiedBy>
  <cp:revision>656</cp:revision>
  <dcterms:created xsi:type="dcterms:W3CDTF">2008-02-08T09:37:30Z</dcterms:created>
  <dcterms:modified xsi:type="dcterms:W3CDTF">2019-08-21T06:25:17Z</dcterms:modified>
</cp:coreProperties>
</file>