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65" r:id="rId5"/>
    <p:sldId id="267" r:id="rId6"/>
    <p:sldId id="260" r:id="rId7"/>
    <p:sldId id="274" r:id="rId8"/>
    <p:sldId id="264" r:id="rId9"/>
    <p:sldId id="276" r:id="rId10"/>
    <p:sldId id="277" r:id="rId11"/>
    <p:sldId id="25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58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2529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150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80505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69789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6243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5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40774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1345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5500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667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6140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496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6020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2975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68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4190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645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1F7E26E-1612-4495-8A3B-3A39E7189BD4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E95E86C-F59B-4ADA-85F6-353B23DB1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554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pos=4&amp;img_" TargetMode="External"/><Relationship Id="rId2" Type="http://schemas.openxmlformats.org/officeDocument/2006/relationships/hyperlink" Target="https://yandex.ru/images/search?pos=18&amp;img_url=https://zabavnik.club/wp-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Во сколько раз больше, меньше?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Урок –игра « Петушок-золотой гребешок»</a:t>
            </a:r>
          </a:p>
          <a:p>
            <a:r>
              <a:rPr lang="ru-RU" dirty="0" smtClean="0"/>
              <a:t>Математика 2 класс УМК « </a:t>
            </a:r>
            <a:r>
              <a:rPr lang="ru-RU" dirty="0"/>
              <a:t>Н</a:t>
            </a:r>
            <a:r>
              <a:rPr lang="ru-RU" dirty="0" smtClean="0"/>
              <a:t>ачальная школа 21 век»</a:t>
            </a:r>
          </a:p>
          <a:p>
            <a:r>
              <a:rPr lang="ru-RU" dirty="0" smtClean="0"/>
              <a:t>Учитель начальных классов МКОУ « </a:t>
            </a:r>
            <a:r>
              <a:rPr lang="ru-RU" smtClean="0"/>
              <a:t>Хмелевская </a:t>
            </a:r>
            <a:r>
              <a:rPr lang="ru-RU" smtClean="0"/>
              <a:t>СОШ»</a:t>
            </a:r>
            <a:endParaRPr lang="ru-RU" dirty="0" smtClean="0"/>
          </a:p>
          <a:p>
            <a:r>
              <a:rPr lang="ru-RU" dirty="0" smtClean="0"/>
              <a:t>Ворошилова Тамара </a:t>
            </a:r>
            <a:r>
              <a:rPr lang="ru-RU" dirty="0"/>
              <a:t>Н</a:t>
            </a:r>
            <a:r>
              <a:rPr lang="ru-RU" dirty="0" smtClean="0"/>
              <a:t>иколаевна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038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4156" y="4407512"/>
            <a:ext cx="10349947" cy="126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4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4                                                         6                                                          8                                   </a:t>
            </a:r>
            <a:r>
              <a:rPr lang="ru-RU" sz="14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36 : 9                                                                                            54 : 9                                                                                            56 : 7</a:t>
            </a:r>
            <a:endParaRPr lang="ru-RU" sz="1400" b="1" i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 : 4                                                                                           18 : 3                                                                                             40 : 5</a:t>
            </a:r>
            <a:endParaRPr lang="ru-RU" sz="1400" b="1" i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 : 4                                                                                           </a:t>
            </a: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42 : 7                                                                                             72 : 9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5421" y="823174"/>
            <a:ext cx="3038475" cy="304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529" y="958939"/>
            <a:ext cx="2767794" cy="27764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9891" y="958939"/>
            <a:ext cx="3038475" cy="304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1888" y="5632283"/>
            <a:ext cx="8410123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 сколько раз цыплят меньше, чем куриц?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0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823669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Клетка у кур имеет размеры прямоугольника со сторонами 6м и 4 м. Сколько потребовалось метров сетки, чтобы огородить всю клетку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80800" y="2511379"/>
            <a:ext cx="2713704" cy="385631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5014" y="2936383"/>
            <a:ext cx="3773510" cy="2137893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484007" y="2413163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6м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898524" y="3742209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4м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93719" y="5151854"/>
            <a:ext cx="31902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6+6+4+4=20 (м) 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65564" y="5597496"/>
            <a:ext cx="24368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6х4=24(</a:t>
            </a:r>
            <a:r>
              <a:rPr lang="ru-RU" sz="3200" b="1" dirty="0" err="1" smtClean="0"/>
              <a:t>кв.м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845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https://kopilkaurokov.ru/nachalniyeklassi/presentacii/fizminutka-zariadka-tsypliat</a:t>
            </a:r>
            <a:endParaRPr lang="ru-RU" dirty="0"/>
          </a:p>
        </p:txBody>
      </p:sp>
      <p:sp>
        <p:nvSpPr>
          <p:cNvPr id="4" name="WordArt 6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008577" y="529479"/>
            <a:ext cx="7772400" cy="15430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5004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Ну, а теперь отдохнем!</a:t>
            </a:r>
          </a:p>
        </p:txBody>
      </p:sp>
      <p:pic>
        <p:nvPicPr>
          <p:cNvPr id="5" name="Picture 6" descr="j028365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18538" y="3518430"/>
            <a:ext cx="2143125" cy="235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j028365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4865" y="3094568"/>
            <a:ext cx="3100388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18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1069" y="647283"/>
            <a:ext cx="9312497" cy="46030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Учебник с.72 №33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8" t="6994" r="7789" b="6382"/>
          <a:stretch/>
        </p:blipFill>
        <p:spPr>
          <a:xfrm>
            <a:off x="1481069" y="1202594"/>
            <a:ext cx="7276565" cy="5217161"/>
          </a:xfrm>
        </p:spPr>
      </p:pic>
    </p:spTree>
    <p:extLst>
      <p:ext uri="{BB962C8B-B14F-4D97-AF65-F5344CB8AC3E}">
        <p14:creationId xmlns:p14="http://schemas.microsoft.com/office/powerpoint/2010/main" val="227756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Проверь себя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Катя           Оля                  Даша</a:t>
            </a:r>
          </a:p>
          <a:p>
            <a:endParaRPr lang="ru-RU" sz="3600" b="1" dirty="0"/>
          </a:p>
          <a:p>
            <a:endParaRPr lang="ru-RU" sz="3600" b="1" dirty="0"/>
          </a:p>
          <a:p>
            <a:r>
              <a:rPr lang="ru-RU" sz="3600" b="1" dirty="0" smtClean="0"/>
              <a:t>         Витя                       Юра                 6 пар</a:t>
            </a:r>
            <a:endParaRPr lang="ru-RU" sz="3600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607172" y="3230451"/>
            <a:ext cx="965915" cy="162273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6813466" y="3128493"/>
            <a:ext cx="72438" cy="1724696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285968" y="3094984"/>
            <a:ext cx="1895879" cy="1893671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687392" y="3128493"/>
            <a:ext cx="3893712" cy="172469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533328">
            <a:off x="2995657" y="3234203"/>
            <a:ext cx="1620100" cy="1615234"/>
          </a:xfrm>
          <a:prstGeom prst="rect">
            <a:avLst/>
          </a:prstGeom>
        </p:spPr>
      </p:pic>
      <p:cxnSp>
        <p:nvCxnSpPr>
          <p:cNvPr id="15" name="Прямая со стрелкой 14"/>
          <p:cNvCxnSpPr/>
          <p:nvPr/>
        </p:nvCxnSpPr>
        <p:spPr>
          <a:xfrm flipH="1">
            <a:off x="3428469" y="3145426"/>
            <a:ext cx="3457435" cy="1843229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924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900327"/>
            <a:ext cx="9601196" cy="1303867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Катя                      Оля </a:t>
            </a:r>
          </a:p>
          <a:p>
            <a:endParaRPr lang="ru-RU" sz="4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sz="4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             Даша                </a:t>
            </a:r>
            <a:r>
              <a:rPr lang="ru-RU" sz="4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3 пары</a:t>
            </a:r>
          </a:p>
          <a:p>
            <a:endParaRPr lang="ru-RU" sz="4000" b="1" dirty="0">
              <a:latin typeface="Arial Black" panose="020B0A04020102020204" pitchFamily="34" charset="0"/>
            </a:endParaRPr>
          </a:p>
          <a:p>
            <a:endParaRPr lang="ru-RU" sz="4000" b="1" dirty="0">
              <a:latin typeface="Arial Black" panose="020B0A04020102020204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717442" y="3219718"/>
            <a:ext cx="1455313" cy="1133341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437664">
            <a:off x="3372476" y="1829800"/>
            <a:ext cx="2980331" cy="23934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lumMod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6508328">
            <a:off x="5656815" y="3152349"/>
            <a:ext cx="1579001" cy="126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260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С.70 №26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" t="12197" r="4682" b="21038"/>
          <a:stretch/>
        </p:blipFill>
        <p:spPr>
          <a:xfrm>
            <a:off x="2448185" y="2285999"/>
            <a:ext cx="6926291" cy="3676919"/>
          </a:xfrm>
        </p:spPr>
      </p:pic>
    </p:spTree>
    <p:extLst>
      <p:ext uri="{BB962C8B-B14F-4D97-AF65-F5344CB8AC3E}">
        <p14:creationId xmlns:p14="http://schemas.microsoft.com/office/powerpoint/2010/main" val="26784856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4693274" cy="1303867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Подарок от Петушка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76222" y="1646735"/>
            <a:ext cx="5316828" cy="3987622"/>
          </a:xfrm>
        </p:spPr>
      </p:pic>
    </p:spTree>
    <p:extLst>
      <p:ext uri="{BB962C8B-B14F-4D97-AF65-F5344CB8AC3E}">
        <p14:creationId xmlns:p14="http://schemas.microsoft.com/office/powerpoint/2010/main" val="24512549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21903" b="30796"/>
          <a:stretch/>
        </p:blipFill>
        <p:spPr>
          <a:xfrm>
            <a:off x="5649936" y="458991"/>
            <a:ext cx="6053070" cy="40228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94" y="675963"/>
            <a:ext cx="4971649" cy="434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262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90600" indent="-990600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1с.70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25, с.71 №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29</a:t>
            </a:r>
          </a:p>
          <a:p>
            <a:pPr marL="990600" indent="-990600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карточки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9431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Он в землю носом постучит,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Взмахнет крылом и закричит,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Кричит он даже сонный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Крикун неугомонный.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5016" y="2218608"/>
            <a:ext cx="4145639" cy="378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3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295402" y="2592400"/>
            <a:ext cx="9445578" cy="3447792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chemeClr val="tx1"/>
                </a:solidFill>
                <a:hlinkClick r:id="rId2"/>
              </a:rPr>
              <a:t>«Начальная школа 21 век»  ,«Математика» 2  класс. Авторы: В.Н. </a:t>
            </a:r>
            <a:r>
              <a:rPr lang="ru-RU" dirty="0" err="1">
                <a:solidFill>
                  <a:schemeClr val="tx1"/>
                </a:solidFill>
                <a:hlinkClick r:id="rId2"/>
              </a:rPr>
              <a:t>Рудницкая</a:t>
            </a:r>
            <a:r>
              <a:rPr lang="ru-RU" dirty="0">
                <a:solidFill>
                  <a:schemeClr val="tx1"/>
                </a:solidFill>
                <a:hlinkClick r:id="rId2"/>
              </a:rPr>
              <a:t> , Т.В </a:t>
            </a:r>
            <a:r>
              <a:rPr lang="ru-RU" dirty="0" err="1">
                <a:solidFill>
                  <a:schemeClr val="tx1"/>
                </a:solidFill>
                <a:hlinkClick r:id="rId2"/>
              </a:rPr>
              <a:t>ЮдачеваМосква</a:t>
            </a:r>
            <a:r>
              <a:rPr lang="ru-RU" dirty="0">
                <a:solidFill>
                  <a:schemeClr val="tx1"/>
                </a:solidFill>
                <a:hlinkClick r:id="rId2"/>
              </a:rPr>
              <a:t>. Издательский центр «</a:t>
            </a:r>
            <a:r>
              <a:rPr lang="ru-RU" dirty="0" err="1">
                <a:solidFill>
                  <a:schemeClr val="tx1"/>
                </a:solidFill>
                <a:hlinkClick r:id="rId2"/>
              </a:rPr>
              <a:t>Вентана</a:t>
            </a:r>
            <a:r>
              <a:rPr lang="ru-RU" dirty="0">
                <a:solidFill>
                  <a:schemeClr val="tx1"/>
                </a:solidFill>
                <a:hlinkClick r:id="rId2"/>
              </a:rPr>
              <a:t>-Граф»</a:t>
            </a:r>
          </a:p>
          <a:p>
            <a:r>
              <a:rPr lang="en-US" dirty="0" smtClean="0">
                <a:solidFill>
                  <a:schemeClr val="tx1"/>
                </a:solidFill>
                <a:hlinkClick r:id="rId2"/>
              </a:rPr>
              <a:t>https</a:t>
            </a:r>
            <a:r>
              <a:rPr lang="en-US" dirty="0">
                <a:solidFill>
                  <a:schemeClr val="tx1"/>
                </a:solidFill>
                <a:hlinkClick r:id="rId2"/>
              </a:rPr>
              <a:t>://kopilkaurokov.ru/nachalniyeklassi/presentacii/fizminutka-zariadka-tsypliat</a:t>
            </a:r>
            <a:endParaRPr lang="ru-RU" dirty="0" smtClean="0">
              <a:solidFill>
                <a:schemeClr val="tx1"/>
              </a:solidFill>
              <a:hlinkClick r:id="rId2"/>
            </a:endParaRPr>
          </a:p>
          <a:p>
            <a:r>
              <a:rPr lang="en-US" dirty="0" smtClean="0">
                <a:solidFill>
                  <a:schemeClr val="tx1"/>
                </a:solidFill>
                <a:hlinkClick r:id="rId2"/>
              </a:rPr>
              <a:t>https://yandex.ru/images/search?pos=18&amp;img_url=https%3A%2F%2Fzabavnik.club%2Fwp-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https://infourok.ru/material.html?mid=8839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21961078-single-brown-chicken-egg-isolated-on-white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err="1" smtClean="0">
                <a:solidFill>
                  <a:schemeClr val="tx1"/>
                </a:solidFill>
              </a:rPr>
              <a:t>viki.rdf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ru</a:t>
            </a:r>
            <a:r>
              <a:rPr lang="en-US" dirty="0" smtClean="0">
                <a:solidFill>
                  <a:schemeClr val="tx1"/>
                </a:solidFill>
              </a:rPr>
              <a:t>depositphotos_8666634-stock-photo-easter-border-with-chi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  <a:hlinkClick r:id="rId3"/>
              </a:rPr>
              <a:t>https://yandex.ru/images</a:t>
            </a:r>
            <a:r>
              <a:rPr lang="ru-RU" dirty="0" smtClean="0">
                <a:solidFill>
                  <a:schemeClr val="tx1"/>
                </a:solidFill>
                <a:hlinkClick r:id="rId3"/>
              </a:rPr>
              <a:t> </a:t>
            </a:r>
            <a:r>
              <a:rPr lang="en-US" dirty="0" smtClean="0">
                <a:solidFill>
                  <a:schemeClr val="tx1"/>
                </a:solidFill>
                <a:hlinkClick r:id="rId3"/>
              </a:rPr>
              <a:t>/</a:t>
            </a:r>
            <a:r>
              <a:rPr lang="en-US" dirty="0" err="1" smtClean="0">
                <a:solidFill>
                  <a:schemeClr val="tx1"/>
                </a:solidFill>
                <a:hlinkClick r:id="rId3"/>
              </a:rPr>
              <a:t>search?pos</a:t>
            </a:r>
            <a:r>
              <a:rPr lang="en-US" dirty="0" smtClean="0">
                <a:solidFill>
                  <a:schemeClr val="tx1"/>
                </a:solidFill>
                <a:hlinkClick r:id="rId3"/>
              </a:rPr>
              <a:t>=4&amp;img_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  <a:hlinkClick r:id="rId3"/>
              </a:rPr>
              <a:t>https://yandex.ru/images</a:t>
            </a:r>
            <a:r>
              <a:rPr lang="ru-RU" dirty="0" smtClean="0">
                <a:solidFill>
                  <a:schemeClr val="tx1"/>
                </a:solidFill>
                <a:hlinkClick r:id="rId3"/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_13_27070617.jpg&amp;text=</a:t>
            </a:r>
            <a:r>
              <a:rPr lang="ru-RU" dirty="0" smtClean="0">
                <a:solidFill>
                  <a:schemeClr val="tx1"/>
                </a:solidFill>
              </a:rPr>
              <a:t>курица%20с%20цы</a:t>
            </a:r>
          </a:p>
          <a:p>
            <a:endParaRPr lang="ru-RU" dirty="0" smtClean="0">
              <a:solidFill>
                <a:srgbClr val="C00000"/>
              </a:solidFill>
            </a:endParaRPr>
          </a:p>
          <a:p>
            <a:endParaRPr lang="ru-RU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64841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0462" y="1970468"/>
            <a:ext cx="3992452" cy="390540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- У мамы-наседки цыплята сбежали.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Мы за забором их отыскали.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Там копошатся 12 лапок.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Сколько же за забором цыпляток?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8882" y="656823"/>
            <a:ext cx="6299619" cy="557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10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2" name="Rectangle 16"/>
          <p:cNvSpPr>
            <a:spLocks noGrp="1"/>
          </p:cNvSpPr>
          <p:nvPr>
            <p:ph type="body" sz="half" idx="4294967295"/>
          </p:nvPr>
        </p:nvSpPr>
        <p:spPr>
          <a:xfrm>
            <a:off x="8231188" y="981075"/>
            <a:ext cx="3960812" cy="5145088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ru-RU" sz="2800">
                <a:solidFill>
                  <a:srgbClr val="24CF1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Цифра </a:t>
            </a:r>
            <a:r>
              <a:rPr lang="ru-RU" sz="28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шесть</a:t>
            </a:r>
            <a:r>
              <a:rPr lang="ru-RU" sz="2800">
                <a:solidFill>
                  <a:srgbClr val="24CF1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 </a:t>
            </a: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sz="2800">
                <a:solidFill>
                  <a:srgbClr val="24CF1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дверной замочек</a:t>
            </a: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sz="2800">
                <a:solidFill>
                  <a:srgbClr val="24CF1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Сверху крюк,                                                                                	внизу кружочек.</a:t>
            </a:r>
          </a:p>
        </p:txBody>
      </p:sp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1919288" y="1125538"/>
            <a:ext cx="4724400" cy="467995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2772" name="Arc 6"/>
          <p:cNvSpPr>
            <a:spLocks/>
          </p:cNvSpPr>
          <p:nvPr/>
        </p:nvSpPr>
        <p:spPr bwMode="auto">
          <a:xfrm rot="16800805" flipV="1">
            <a:off x="3167857" y="2972594"/>
            <a:ext cx="3051175" cy="2522538"/>
          </a:xfrm>
          <a:custGeom>
            <a:avLst/>
            <a:gdLst>
              <a:gd name="T0" fmla="*/ 2147483647 w 43200"/>
              <a:gd name="T1" fmla="*/ 2147483647 h 43200"/>
              <a:gd name="T2" fmla="*/ 2147483647 w 43200"/>
              <a:gd name="T3" fmla="*/ 2147483647 h 43200"/>
              <a:gd name="T4" fmla="*/ 2147483647 w 43200"/>
              <a:gd name="T5" fmla="*/ 2147483647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26572" y="42619"/>
                </a:moveTo>
                <a:cubicBezTo>
                  <a:pt x="24943" y="43005"/>
                  <a:pt x="2327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1151"/>
                  <a:pt x="36926" y="39569"/>
                  <a:pt x="27773" y="42299"/>
                </a:cubicBezTo>
              </a:path>
              <a:path w="43200" h="43200" stroke="0" extrusionOk="0">
                <a:moveTo>
                  <a:pt x="26572" y="42619"/>
                </a:moveTo>
                <a:cubicBezTo>
                  <a:pt x="24943" y="43005"/>
                  <a:pt x="2327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1151"/>
                  <a:pt x="36926" y="39569"/>
                  <a:pt x="27773" y="422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2773" name="Arc 7"/>
          <p:cNvSpPr>
            <a:spLocks/>
          </p:cNvSpPr>
          <p:nvPr/>
        </p:nvSpPr>
        <p:spPr bwMode="auto">
          <a:xfrm rot="1274715" flipH="1">
            <a:off x="3935414" y="1052513"/>
            <a:ext cx="2403475" cy="3175000"/>
          </a:xfrm>
          <a:custGeom>
            <a:avLst/>
            <a:gdLst>
              <a:gd name="T0" fmla="*/ 0 w 35921"/>
              <a:gd name="T1" fmla="*/ 2147483647 h 28780"/>
              <a:gd name="T2" fmla="*/ 2147483647 w 35921"/>
              <a:gd name="T3" fmla="*/ 2147483647 h 28780"/>
              <a:gd name="T4" fmla="*/ 2147483647 w 35921"/>
              <a:gd name="T5" fmla="*/ 2147483647 h 28780"/>
              <a:gd name="T6" fmla="*/ 0 60000 65536"/>
              <a:gd name="T7" fmla="*/ 0 60000 65536"/>
              <a:gd name="T8" fmla="*/ 0 60000 65536"/>
              <a:gd name="T9" fmla="*/ 0 w 35921"/>
              <a:gd name="T10" fmla="*/ 0 h 28780"/>
              <a:gd name="T11" fmla="*/ 35921 w 35921"/>
              <a:gd name="T12" fmla="*/ 28780 h 287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5921" h="28780" fill="none" extrusionOk="0">
                <a:moveTo>
                  <a:pt x="-1" y="5429"/>
                </a:moveTo>
                <a:cubicBezTo>
                  <a:pt x="3950" y="1931"/>
                  <a:pt x="9044" y="-1"/>
                  <a:pt x="14321" y="0"/>
                </a:cubicBezTo>
                <a:cubicBezTo>
                  <a:pt x="26250" y="0"/>
                  <a:pt x="35921" y="9670"/>
                  <a:pt x="35921" y="21600"/>
                </a:cubicBezTo>
                <a:cubicBezTo>
                  <a:pt x="35921" y="24045"/>
                  <a:pt x="35505" y="26473"/>
                  <a:pt x="34692" y="28779"/>
                </a:cubicBezTo>
              </a:path>
              <a:path w="35921" h="28780" stroke="0" extrusionOk="0">
                <a:moveTo>
                  <a:pt x="-1" y="5429"/>
                </a:moveTo>
                <a:cubicBezTo>
                  <a:pt x="3950" y="1931"/>
                  <a:pt x="9044" y="-1"/>
                  <a:pt x="14321" y="0"/>
                </a:cubicBezTo>
                <a:cubicBezTo>
                  <a:pt x="26250" y="0"/>
                  <a:pt x="35921" y="9670"/>
                  <a:pt x="35921" y="21600"/>
                </a:cubicBezTo>
                <a:cubicBezTo>
                  <a:pt x="35921" y="24045"/>
                  <a:pt x="35505" y="26473"/>
                  <a:pt x="34692" y="28779"/>
                </a:cubicBezTo>
                <a:lnTo>
                  <a:pt x="14321" y="21600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2774" name="Oval 5"/>
          <p:cNvSpPr>
            <a:spLocks noChangeArrowheads="1"/>
          </p:cNvSpPr>
          <p:nvPr/>
        </p:nvSpPr>
        <p:spPr bwMode="auto">
          <a:xfrm>
            <a:off x="6527800" y="2060575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51466">
            <a:off x="5913438" y="704851"/>
            <a:ext cx="38735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58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40518E-7 C -0.00799 -0.0185 -0.0158 -0.03677 -0.02257 -0.05065 C -0.02935 -0.06452 -0.0316 -0.07285 -0.04098 -0.08256 C -0.05035 -0.09228 -0.06806 -0.10384 -0.079 -0.1087 C -0.08994 -0.11355 -0.09688 -0.11263 -0.10712 -0.1124 C -0.11737 -0.11216 -0.12952 -0.11055 -0.14098 -0.10685 C -0.15244 -0.10315 -0.16372 -0.09875 -0.17622 -0.08996 C -0.18872 -0.08118 -0.20105 -0.07285 -0.21563 -0.05435 C -0.23021 -0.03585 -0.24879 -0.00694 -0.26355 0.02081 C -0.2783 0.04857 -0.29289 0.07956 -0.30435 0.11263 C -0.3158 0.1457 -0.32466 0.18432 -0.33247 0.2197 C -0.34028 0.25509 -0.34862 0.29371 -0.35087 0.3247 C -0.35313 0.35569 -0.35122 0.37812 -0.34653 0.40541 C -0.34185 0.4327 -0.33421 0.46647 -0.32257 0.48797 C -0.31094 0.50948 -0.2948 0.52243 -0.27622 0.53469 C -0.25764 0.54695 -0.23143 0.56105 -0.21129 0.56105 C -0.19115 0.56105 -0.16928 0.54463 -0.15504 0.53469 C -0.1408 0.52475 -0.13403 0.51364 -0.12535 0.50092 C -0.11667 0.48821 -0.11112 0.47687 -0.10296 0.45791 C -0.0948 0.43895 -0.08143 0.41235 -0.07622 0.38668 C -0.07101 0.36101 -0.06997 0.33141 -0.07188 0.30412 C -0.07379 0.27683 -0.08021 0.24746 -0.08733 0.2234 C -0.09445 0.19935 -0.10157 0.17738 -0.11424 0.15957 C -0.12691 0.14177 -0.14601 0.12465 -0.16355 0.11633 C -0.18108 0.108 -0.20226 0.10615 -0.2198 0.10893 C -0.23733 0.1117 -0.25573 0.12257 -0.2691 0.13321 C -0.28247 0.14385 -0.28855 0.15402 -0.3 0.17276 C -0.31146 0.19149 -0.33178 0.23358 -0.3382 0.24584 " pathEditMode="relative" rAng="0" ptsTypes="aaaaaaaaaaaaaaaaaaaaaaaaaaaA">
                                      <p:cBhvr>
                                        <p:cTn id="6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00" y="22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37744" y="2558145"/>
            <a:ext cx="3316511" cy="331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30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5" y="-408735"/>
            <a:ext cx="12080383" cy="74611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583" y="-164415"/>
            <a:ext cx="3395782" cy="45138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149" y="1348452"/>
            <a:ext cx="4126459" cy="54850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2479" y="-164415"/>
            <a:ext cx="3091613" cy="410950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-1291529" y="1022689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u="sng" dirty="0">
                <a:solidFill>
                  <a:srgbClr val="FF0000"/>
                </a:solidFill>
                <a:latin typeface="Arial" panose="020B0604020202020204" pitchFamily="34" charset="0"/>
              </a:rPr>
              <a:t>На сколько больше </a:t>
            </a:r>
            <a:br>
              <a:rPr lang="ru-RU" altLang="ru-RU" sz="2400" b="1" u="sng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20 чем 10</a:t>
            </a:r>
            <a:b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25 чем 17</a:t>
            </a:r>
            <a:b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42 чем 21</a:t>
            </a:r>
            <a:b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33 чем 20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8176" y="827652"/>
            <a:ext cx="3414056" cy="210330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4281" y="1828661"/>
            <a:ext cx="2743438" cy="320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60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34" y="407475"/>
            <a:ext cx="10998558" cy="6577884"/>
          </a:xfrm>
        </p:spPr>
      </p:pic>
    </p:spTree>
    <p:extLst>
      <p:ext uri="{BB962C8B-B14F-4D97-AF65-F5344CB8AC3E}">
        <p14:creationId xmlns:p14="http://schemas.microsoft.com/office/powerpoint/2010/main" val="208492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10295584" cy="1303867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Решение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 на сравнение в несколько раз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6459" y="2949262"/>
            <a:ext cx="9651642" cy="2655673"/>
          </a:xfrm>
        </p:spPr>
        <p:txBody>
          <a:bodyPr>
            <a:normAutofit/>
          </a:bodyPr>
          <a:lstStyle/>
          <a:p>
            <a:r>
              <a:rPr lang="ru-RU" sz="400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Решать </a:t>
            </a:r>
            <a:r>
              <a:rPr lang="ru-RU" sz="40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на сравнение,</a:t>
            </a:r>
            <a:r>
              <a:rPr lang="ru-RU" sz="36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400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Вспомним таблицу </a:t>
            </a:r>
            <a:r>
              <a:rPr lang="ru-RU" sz="40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умножения;</a:t>
            </a:r>
            <a:r>
              <a:rPr lang="ru-RU" sz="36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Будем учиться рассуждать, анализировать</a:t>
            </a:r>
            <a:r>
              <a:rPr lang="ru-RU" sz="36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30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039" y="3709115"/>
            <a:ext cx="2045977" cy="23091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905" y="698578"/>
            <a:ext cx="1874587" cy="21157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8547" y="669701"/>
            <a:ext cx="2011071" cy="22697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02591" y="1986520"/>
            <a:ext cx="543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6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51156" y="5079551"/>
            <a:ext cx="4251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8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4502" y="1986520"/>
            <a:ext cx="4251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4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1519" y="673824"/>
            <a:ext cx="532896" cy="7894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692" y="3141034"/>
            <a:ext cx="559881" cy="82831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7799" y="3395321"/>
            <a:ext cx="570455" cy="8439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6934" y="3885970"/>
            <a:ext cx="835099" cy="12526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03656" y="962905"/>
            <a:ext cx="856058" cy="128408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6597" y="4367307"/>
            <a:ext cx="778083" cy="116712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74088" y="857944"/>
            <a:ext cx="1051996" cy="105199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4018" y="3169466"/>
            <a:ext cx="1054699" cy="10546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70397" y="2461628"/>
            <a:ext cx="1054699" cy="105469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8874" y="4858406"/>
            <a:ext cx="1054699" cy="1054699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3388022" y="1463300"/>
            <a:ext cx="1112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36 : 9 </a:t>
            </a:r>
            <a:endParaRPr lang="ru-RU" sz="28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0070720" y="4254406"/>
            <a:ext cx="12442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24 : 4 </a:t>
            </a:r>
            <a:endParaRPr lang="ru-RU" sz="32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953614" y="3946892"/>
            <a:ext cx="12442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16 : 4 </a:t>
            </a:r>
            <a:endParaRPr lang="ru-RU" sz="32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829057" y="5433494"/>
            <a:ext cx="12442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54 : 9 </a:t>
            </a:r>
            <a:endParaRPr lang="ru-RU" sz="32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581554" y="2101727"/>
            <a:ext cx="12442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18 : 3 </a:t>
            </a:r>
            <a:endParaRPr lang="ru-RU" sz="32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8650555" y="5009709"/>
            <a:ext cx="12442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42 : 7 </a:t>
            </a:r>
            <a:endParaRPr lang="ru-RU" sz="32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945582" y="1809340"/>
            <a:ext cx="1141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56 : 7</a:t>
            </a:r>
            <a:endParaRPr lang="ru-RU" sz="32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203258" y="4074919"/>
            <a:ext cx="1141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40 : 5</a:t>
            </a:r>
            <a:endParaRPr lang="ru-RU" sz="32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583437" y="3293733"/>
            <a:ext cx="1141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72 : 9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50503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240</TotalTime>
  <Words>281</Words>
  <Application>Microsoft Office PowerPoint</Application>
  <PresentationFormat>Широкоэкранный</PresentationFormat>
  <Paragraphs>66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Arial Black</vt:lpstr>
      <vt:lpstr>Calibri</vt:lpstr>
      <vt:lpstr>Garamond</vt:lpstr>
      <vt:lpstr>Times New Roman</vt:lpstr>
      <vt:lpstr>Натуральные материалы</vt:lpstr>
      <vt:lpstr>Во сколько раз больше, меньше?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Решение задач на сравнение в несколько раз    </vt:lpstr>
      <vt:lpstr>Презентация PowerPoint</vt:lpstr>
      <vt:lpstr>Презентация PowerPoint</vt:lpstr>
      <vt:lpstr>Клетка у кур имеет размеры прямоугольника со сторонами 6м и 4 м. Сколько потребовалось метров сетки, чтобы огородить всю клетку? </vt:lpstr>
      <vt:lpstr> </vt:lpstr>
      <vt:lpstr>Учебник с.72 №33</vt:lpstr>
      <vt:lpstr>Проверь себя</vt:lpstr>
      <vt:lpstr>Презентация PowerPoint</vt:lpstr>
      <vt:lpstr>С.70 №26</vt:lpstr>
      <vt:lpstr>Подарок от Петушка</vt:lpstr>
      <vt:lpstr>Презентация PowerPoint</vt:lpstr>
      <vt:lpstr>Домашнее задание</vt:lpstr>
      <vt:lpstr>Литература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Тамара</dc:creator>
  <cp:lastModifiedBy>Тамара</cp:lastModifiedBy>
  <cp:revision>26</cp:revision>
  <dcterms:created xsi:type="dcterms:W3CDTF">2019-02-22T11:35:30Z</dcterms:created>
  <dcterms:modified xsi:type="dcterms:W3CDTF">2019-02-23T05:51:01Z</dcterms:modified>
</cp:coreProperties>
</file>