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Самостоятельно</c:v>
                </c:pt>
                <c:pt idx="1">
                  <c:v>С помощью репетитора</c:v>
                </c:pt>
                <c:pt idx="2">
                  <c:v>Хожу на консультации в школу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10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Самостоятельно</c:v>
                </c:pt>
                <c:pt idx="1">
                  <c:v>С помощью репетитора</c:v>
                </c:pt>
                <c:pt idx="2">
                  <c:v>Хожу на консультации в школу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70</c:v>
                </c:pt>
                <c:pt idx="1">
                  <c:v>0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Самостоятельно</c:v>
                </c:pt>
                <c:pt idx="1">
                  <c:v>С помощью репетитора</c:v>
                </c:pt>
                <c:pt idx="2">
                  <c:v>Хожу на консультации в школу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40</c:v>
                </c:pt>
                <c:pt idx="1">
                  <c:v>10</c:v>
                </c:pt>
                <c:pt idx="2">
                  <c:v>40</c:v>
                </c:pt>
              </c:numCache>
            </c:numRef>
          </c:val>
        </c:ser>
        <c:axId val="117466624"/>
        <c:axId val="117468160"/>
      </c:barChart>
      <c:catAx>
        <c:axId val="117466624"/>
        <c:scaling>
          <c:orientation val="minMax"/>
        </c:scaling>
        <c:axPos val="b"/>
        <c:tickLblPos val="nextTo"/>
        <c:crossAx val="117468160"/>
        <c:crosses val="autoZero"/>
        <c:auto val="1"/>
        <c:lblAlgn val="ctr"/>
        <c:lblOffset val="100"/>
      </c:catAx>
      <c:valAx>
        <c:axId val="117468160"/>
        <c:scaling>
          <c:orientation val="minMax"/>
        </c:scaling>
        <c:axPos val="l"/>
        <c:majorGridlines/>
        <c:numFmt formatCode="General" sourceLinked="1"/>
        <c:tickLblPos val="nextTo"/>
        <c:crossAx val="11746662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Я хорошо представляю как проходит ЕГЭ</c:v>
                </c:pt>
                <c:pt idx="1">
                  <c:v>Пологаю,  что смогу правильно распределить время и силы во время ЕГЭ</c:v>
                </c:pt>
                <c:pt idx="2">
                  <c:v>Я достаточно много знаю про ЕГЭ</c:v>
                </c:pt>
                <c:pt idx="3">
                  <c:v>Я готов к ЕГЭ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50</c:v>
                </c:pt>
                <c:pt idx="2">
                  <c:v>70</c:v>
                </c:pt>
                <c:pt idx="3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Я хорошо представляю как проходит ЕГЭ</c:v>
                </c:pt>
                <c:pt idx="1">
                  <c:v>Пологаю,  что смогу правильно распределить время и силы во время ЕГЭ</c:v>
                </c:pt>
                <c:pt idx="2">
                  <c:v>Я достаточно много знаю про ЕГЭ</c:v>
                </c:pt>
                <c:pt idx="3">
                  <c:v>Я готов к ЕГЭ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90</c:v>
                </c:pt>
                <c:pt idx="1">
                  <c:v>40</c:v>
                </c:pt>
                <c:pt idx="2">
                  <c:v>70</c:v>
                </c:pt>
                <c:pt idx="3">
                  <c:v>60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Я хорошо представляю как проходит ЕГЭ</c:v>
                </c:pt>
                <c:pt idx="1">
                  <c:v>Пологаю,  что смогу правильно распределить время и силы во время ЕГЭ</c:v>
                </c:pt>
                <c:pt idx="2">
                  <c:v>Я достаточно много знаю про ЕГЭ</c:v>
                </c:pt>
                <c:pt idx="3">
                  <c:v>Я готов к ЕГЭ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70</c:v>
                </c:pt>
                <c:pt idx="1">
                  <c:v>50</c:v>
                </c:pt>
                <c:pt idx="2">
                  <c:v>80</c:v>
                </c:pt>
                <c:pt idx="3">
                  <c:v>50</c:v>
                </c:pt>
              </c:numCache>
            </c:numRef>
          </c:val>
        </c:ser>
        <c:axId val="129395712"/>
        <c:axId val="129405696"/>
      </c:barChart>
      <c:catAx>
        <c:axId val="129395712"/>
        <c:scaling>
          <c:orientation val="minMax"/>
        </c:scaling>
        <c:axPos val="b"/>
        <c:tickLblPos val="nextTo"/>
        <c:crossAx val="129405696"/>
        <c:crosses val="autoZero"/>
        <c:auto val="1"/>
        <c:lblAlgn val="ctr"/>
        <c:lblOffset val="100"/>
      </c:catAx>
      <c:valAx>
        <c:axId val="129405696"/>
        <c:scaling>
          <c:orientation val="minMax"/>
        </c:scaling>
        <c:axPos val="l"/>
        <c:majorGridlines/>
        <c:numFmt formatCode="General" sourceLinked="1"/>
        <c:tickLblPos val="nextTo"/>
        <c:crossAx val="1293957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Если добавят дополнительные предметы</c:v>
                </c:pt>
                <c:pt idx="1">
                  <c:v>Изменения в экзаменах</c:v>
                </c:pt>
                <c:pt idx="2">
                  <c:v>Что, я что- то забуду</c:v>
                </c:pt>
                <c:pt idx="3">
                  <c:v>Ничего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30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Если добавят дополнительные предметы</c:v>
                </c:pt>
                <c:pt idx="1">
                  <c:v>Изменения в экзаменах</c:v>
                </c:pt>
                <c:pt idx="2">
                  <c:v>Что, я что- то забуду</c:v>
                </c:pt>
                <c:pt idx="3">
                  <c:v>Ничего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70</c:v>
                </c:pt>
                <c:pt idx="1">
                  <c:v>50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Если добавят дополнительные предметы</c:v>
                </c:pt>
                <c:pt idx="1">
                  <c:v>Изменения в экзаменах</c:v>
                </c:pt>
                <c:pt idx="2">
                  <c:v>Что, я что- то забуду</c:v>
                </c:pt>
                <c:pt idx="3">
                  <c:v>Ничего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50</c:v>
                </c:pt>
                <c:pt idx="1">
                  <c:v>60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</c:ser>
        <c:axId val="129447808"/>
        <c:axId val="129449344"/>
      </c:barChart>
      <c:catAx>
        <c:axId val="129447808"/>
        <c:scaling>
          <c:orientation val="minMax"/>
        </c:scaling>
        <c:axPos val="b"/>
        <c:tickLblPos val="nextTo"/>
        <c:crossAx val="129449344"/>
        <c:crosses val="autoZero"/>
        <c:auto val="1"/>
        <c:lblAlgn val="ctr"/>
        <c:lblOffset val="100"/>
      </c:catAx>
      <c:valAx>
        <c:axId val="129449344"/>
        <c:scaling>
          <c:orientation val="minMax"/>
        </c:scaling>
        <c:axPos val="l"/>
        <c:majorGridlines/>
        <c:numFmt formatCode="General" sourceLinked="1"/>
        <c:tickLblPos val="nextTo"/>
        <c:crossAx val="1294478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частично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10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частично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40</c:v>
                </c:pt>
                <c:pt idx="1">
                  <c:v>10</c:v>
                </c:pt>
                <c:pt idx="2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частично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50</c:v>
                </c:pt>
                <c:pt idx="1">
                  <c:v>10</c:v>
                </c:pt>
                <c:pt idx="2">
                  <c:v>40</c:v>
                </c:pt>
              </c:numCache>
            </c:numRef>
          </c:val>
        </c:ser>
        <c:axId val="129567744"/>
        <c:axId val="129569536"/>
      </c:barChart>
      <c:catAx>
        <c:axId val="129567744"/>
        <c:scaling>
          <c:orientation val="minMax"/>
        </c:scaling>
        <c:axPos val="b"/>
        <c:tickLblPos val="nextTo"/>
        <c:crossAx val="129569536"/>
        <c:crosses val="autoZero"/>
        <c:auto val="1"/>
        <c:lblAlgn val="ctr"/>
        <c:lblOffset val="100"/>
      </c:catAx>
      <c:valAx>
        <c:axId val="129569536"/>
        <c:scaling>
          <c:orientation val="minMax"/>
        </c:scaling>
        <c:axPos val="l"/>
        <c:majorGridlines/>
        <c:numFmt formatCode="General" sourceLinked="1"/>
        <c:tickLblPos val="nextTo"/>
        <c:crossAx val="1295677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Подготовка</c:v>
                </c:pt>
                <c:pt idx="1">
                  <c:v>Поддержка</c:v>
                </c:pt>
                <c:pt idx="2">
                  <c:v>Помощь</c:v>
                </c:pt>
                <c:pt idx="3">
                  <c:v>Меня все устраивает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50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Подготовка</c:v>
                </c:pt>
                <c:pt idx="1">
                  <c:v>Поддержка</c:v>
                </c:pt>
                <c:pt idx="2">
                  <c:v>Помощь</c:v>
                </c:pt>
                <c:pt idx="3">
                  <c:v>Меня все устраивает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70</c:v>
                </c:pt>
                <c:pt idx="2">
                  <c:v>20</c:v>
                </c:pt>
                <c:pt idx="3">
                  <c:v>30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Подготовка</c:v>
                </c:pt>
                <c:pt idx="1">
                  <c:v>Поддержка</c:v>
                </c:pt>
                <c:pt idx="2">
                  <c:v>Помощь</c:v>
                </c:pt>
                <c:pt idx="3">
                  <c:v>Меня все устраивает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</c:v>
                </c:pt>
                <c:pt idx="1">
                  <c:v>70</c:v>
                </c:pt>
                <c:pt idx="2">
                  <c:v>80</c:v>
                </c:pt>
                <c:pt idx="3">
                  <c:v>60</c:v>
                </c:pt>
              </c:numCache>
            </c:numRef>
          </c:val>
        </c:ser>
        <c:axId val="129711104"/>
        <c:axId val="129716992"/>
      </c:barChart>
      <c:catAx>
        <c:axId val="129711104"/>
        <c:scaling>
          <c:orientation val="minMax"/>
        </c:scaling>
        <c:axPos val="b"/>
        <c:tickLblPos val="nextTo"/>
        <c:crossAx val="129716992"/>
        <c:crosses val="autoZero"/>
        <c:auto val="1"/>
        <c:lblAlgn val="ctr"/>
        <c:lblOffset val="100"/>
      </c:catAx>
      <c:valAx>
        <c:axId val="129716992"/>
        <c:scaling>
          <c:orientation val="minMax"/>
        </c:scaling>
        <c:axPos val="l"/>
        <c:majorGridlines/>
        <c:numFmt formatCode="General" sourceLinked="1"/>
        <c:tickLblPos val="nextTo"/>
        <c:crossAx val="1297111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Обеспечение дополнительной литературой</c:v>
                </c:pt>
                <c:pt idx="1">
                  <c:v>Поддержка</c:v>
                </c:pt>
                <c:pt idx="2">
                  <c:v>Моральная помощь</c:v>
                </c:pt>
                <c:pt idx="3">
                  <c:v>Они меня всегда поддерживают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40</c:v>
                </c:pt>
                <c:pt idx="3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Обеспечение дополнительной литературой</c:v>
                </c:pt>
                <c:pt idx="1">
                  <c:v>Поддержка</c:v>
                </c:pt>
                <c:pt idx="2">
                  <c:v>Моральная помощь</c:v>
                </c:pt>
                <c:pt idx="3">
                  <c:v>Они меня всегда поддерживают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70</c:v>
                </c:pt>
                <c:pt idx="1">
                  <c:v>70</c:v>
                </c:pt>
                <c:pt idx="2">
                  <c:v>20</c:v>
                </c:pt>
                <c:pt idx="3">
                  <c:v>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Обеспечение дополнительной литературой</c:v>
                </c:pt>
                <c:pt idx="1">
                  <c:v>Поддержка</c:v>
                </c:pt>
                <c:pt idx="2">
                  <c:v>Моральная помощь</c:v>
                </c:pt>
                <c:pt idx="3">
                  <c:v>Они меня всегда поддерживают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40</c:v>
                </c:pt>
                <c:pt idx="1">
                  <c:v>70</c:v>
                </c:pt>
                <c:pt idx="2">
                  <c:v>70</c:v>
                </c:pt>
                <c:pt idx="3">
                  <c:v>60</c:v>
                </c:pt>
              </c:numCache>
            </c:numRef>
          </c:val>
        </c:ser>
        <c:axId val="129921792"/>
        <c:axId val="129923328"/>
      </c:barChart>
      <c:catAx>
        <c:axId val="129921792"/>
        <c:scaling>
          <c:orientation val="minMax"/>
        </c:scaling>
        <c:axPos val="b"/>
        <c:tickLblPos val="nextTo"/>
        <c:crossAx val="129923328"/>
        <c:crosses val="autoZero"/>
        <c:auto val="1"/>
        <c:lblAlgn val="ctr"/>
        <c:lblOffset val="100"/>
      </c:catAx>
      <c:valAx>
        <c:axId val="129923328"/>
        <c:scaling>
          <c:orientation val="minMax"/>
        </c:scaling>
        <c:axPos val="l"/>
        <c:majorGridlines/>
        <c:numFmt formatCode="General" sourceLinked="1"/>
        <c:tickLblPos val="nextTo"/>
        <c:crossAx val="1299217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 </c:v>
                </c:pt>
                <c:pt idx="1">
                  <c:v>нет</c:v>
                </c:pt>
                <c:pt idx="2">
                  <c:v>Сдать экзамены</c:v>
                </c:pt>
                <c:pt idx="3">
                  <c:v>Хочу поступить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40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10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 </c:v>
                </c:pt>
                <c:pt idx="1">
                  <c:v>нет</c:v>
                </c:pt>
                <c:pt idx="2">
                  <c:v>Сдать экзамены</c:v>
                </c:pt>
                <c:pt idx="3">
                  <c:v>Хочу поступить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  <c:pt idx="2">
                  <c:v>50</c:v>
                </c:pt>
                <c:pt idx="3">
                  <c:v>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 класс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 </c:v>
                </c:pt>
                <c:pt idx="1">
                  <c:v>нет</c:v>
                </c:pt>
                <c:pt idx="2">
                  <c:v>Сдать экзамены</c:v>
                </c:pt>
                <c:pt idx="3">
                  <c:v>Хочу поступить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70</c:v>
                </c:pt>
                <c:pt idx="3">
                  <c:v>60</c:v>
                </c:pt>
              </c:numCache>
            </c:numRef>
          </c:val>
        </c:ser>
        <c:axId val="129995904"/>
        <c:axId val="129997440"/>
      </c:barChart>
      <c:catAx>
        <c:axId val="129995904"/>
        <c:scaling>
          <c:orientation val="minMax"/>
        </c:scaling>
        <c:axPos val="b"/>
        <c:tickLblPos val="nextTo"/>
        <c:crossAx val="129997440"/>
        <c:crosses val="autoZero"/>
        <c:auto val="1"/>
        <c:lblAlgn val="ctr"/>
        <c:lblOffset val="100"/>
      </c:catAx>
      <c:valAx>
        <c:axId val="129997440"/>
        <c:scaling>
          <c:orientation val="minMax"/>
        </c:scaling>
        <c:axPos val="l"/>
        <c:majorGridlines/>
        <c:numFmt formatCode="General" sourceLinked="1"/>
        <c:tickLblPos val="nextTo"/>
        <c:crossAx val="1299959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653F9-16EA-4C7C-8240-40B72E03655E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39C7CB-7047-4E20-9DA7-4371EE04C9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9C7CB-7047-4E20-9DA7-4371EE04C9D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8B936AB-21F8-4D03-A616-BB58AB8A47A4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B132AE4-A22C-4BB0-9DCA-5FC96178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142984"/>
            <a:ext cx="8458200" cy="1222375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Подготовка </a:t>
            </a:r>
            <a:br>
              <a:rPr lang="ru-RU" sz="4800" dirty="0" smtClean="0"/>
            </a:br>
            <a:r>
              <a:rPr lang="ru-RU" sz="4800" dirty="0" smtClean="0"/>
              <a:t>выпускников </a:t>
            </a:r>
            <a:r>
              <a:rPr lang="ru-RU" sz="4800" dirty="0" smtClean="0"/>
              <a:t>к  ГИА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000372"/>
            <a:ext cx="8458200" cy="914400"/>
          </a:xfrm>
        </p:spPr>
        <p:txBody>
          <a:bodyPr/>
          <a:lstStyle/>
          <a:p>
            <a:pPr algn="ctr"/>
            <a:r>
              <a:rPr lang="ru-RU" dirty="0" smtClean="0"/>
              <a:t>Результаты анкетирования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   Как ты готовишься к </a:t>
            </a:r>
            <a:r>
              <a:rPr lang="ru-RU" dirty="0" smtClean="0"/>
              <a:t>ГИА?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287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2</a:t>
            </a:r>
            <a:r>
              <a:rPr lang="ru-RU" sz="3100" dirty="0" smtClean="0"/>
              <a:t>. Как ты на данный момент оцениваешь свою подготовленность к </a:t>
            </a:r>
            <a:r>
              <a:rPr lang="ru-RU" sz="3100" dirty="0" smtClean="0"/>
              <a:t>ГИА?</a:t>
            </a:r>
            <a:endParaRPr lang="ru-RU" sz="3100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Что тебя больше всего  беспокоит и тревожит в отношении </a:t>
            </a:r>
            <a:r>
              <a:rPr lang="ru-RU" dirty="0" smtClean="0"/>
              <a:t>ГИА?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Ведется ли в вашей школе подготовка к </a:t>
            </a:r>
            <a:r>
              <a:rPr lang="ru-RU" dirty="0" smtClean="0"/>
              <a:t>ГИА?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5. Какую помощь ты хотел бы получить от школы при подготовке к </a:t>
            </a:r>
            <a:r>
              <a:rPr lang="ru-RU" dirty="0" smtClean="0"/>
              <a:t>ГИА?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6.. Какую помощь ты хотел бы получить от родителей при подготовке к </a:t>
            </a:r>
            <a:r>
              <a:rPr lang="ru-RU" dirty="0" smtClean="0"/>
              <a:t>ГИА?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304800" y="1571612"/>
          <a:ext cx="8686800" cy="45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7.Есть ли у тебя планы на будущий год, если есть, то какие?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Подводя итоги анкетирования можно отметить:</a:t>
            </a:r>
          </a:p>
          <a:p>
            <a:r>
              <a:rPr lang="ru-RU" dirty="0" smtClean="0"/>
              <a:t>Как проходит процедура </a:t>
            </a:r>
            <a:r>
              <a:rPr lang="ru-RU" dirty="0" smtClean="0"/>
              <a:t>ГИА </a:t>
            </a:r>
            <a:r>
              <a:rPr lang="ru-RU" dirty="0" smtClean="0"/>
              <a:t>дети знают;</a:t>
            </a:r>
          </a:p>
          <a:p>
            <a:r>
              <a:rPr lang="ru-RU" dirty="0" smtClean="0"/>
              <a:t>Что ГИА вызывает </a:t>
            </a:r>
            <a:r>
              <a:rPr lang="ru-RU" dirty="0" smtClean="0"/>
              <a:t>волнение – это вполне нормально;</a:t>
            </a:r>
          </a:p>
          <a:p>
            <a:r>
              <a:rPr lang="ru-RU" dirty="0" smtClean="0"/>
              <a:t>Дети ждут от учителей и родителей поддержки и помощи;</a:t>
            </a:r>
          </a:p>
          <a:p>
            <a:r>
              <a:rPr lang="ru-RU" dirty="0" smtClean="0"/>
              <a:t>Ребята хотят поступать в ВУЗы и колледжи.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139</TotalTime>
  <Words>134</Words>
  <Application>Microsoft Office PowerPoint</Application>
  <PresentationFormat>Экран (4:3)</PresentationFormat>
  <Paragraphs>15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Подготовка  выпускников к  ГИА</vt:lpstr>
      <vt:lpstr>1.    Как ты готовишься к ГИА?</vt:lpstr>
      <vt:lpstr>2. Как ты на данный момент оцениваешь свою подготовленность к ГИА?</vt:lpstr>
      <vt:lpstr>3. Что тебя больше всего  беспокоит и тревожит в отношении ГИА?</vt:lpstr>
      <vt:lpstr>4. Ведется ли в вашей школе подготовка к ГИА?</vt:lpstr>
      <vt:lpstr>5. Какую помощь ты хотел бы получить от школы при подготовке к ГИА?</vt:lpstr>
      <vt:lpstr>6.. Какую помощь ты хотел бы получить от родителей при подготовке к ГИА?</vt:lpstr>
      <vt:lpstr>7.Есть ли у тебя планы на будущий год, если есть, то какие?</vt:lpstr>
      <vt:lpstr>Слайд 9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 выпускников к ЕГЭ</dc:title>
  <dc:creator>DNA7 X86</dc:creator>
  <cp:lastModifiedBy>User</cp:lastModifiedBy>
  <cp:revision>16</cp:revision>
  <dcterms:created xsi:type="dcterms:W3CDTF">2017-11-23T10:56:23Z</dcterms:created>
  <dcterms:modified xsi:type="dcterms:W3CDTF">2017-11-24T00:46:37Z</dcterms:modified>
</cp:coreProperties>
</file>