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271" r:id="rId31"/>
    <p:sldId id="272" r:id="rId32"/>
    <p:sldId id="273" r:id="rId33"/>
    <p:sldId id="274" r:id="rId34"/>
    <p:sldId id="319" r:id="rId35"/>
    <p:sldId id="320" r:id="rId36"/>
    <p:sldId id="321" r:id="rId37"/>
    <p:sldId id="322" r:id="rId38"/>
    <p:sldId id="294" r:id="rId39"/>
    <p:sldId id="292" r:id="rId40"/>
    <p:sldId id="293" r:id="rId41"/>
    <p:sldId id="295" r:id="rId42"/>
    <p:sldId id="300" r:id="rId43"/>
    <p:sldId id="301" r:id="rId44"/>
    <p:sldId id="30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45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E3207-EB5D-4A88-80C4-5FA6A76CD6F6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22C09-1B6E-4FCF-ADB9-61E41E519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844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F08890B-4ACE-4CEA-9C17-3886A1B75526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36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523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209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700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7E7D3-CAFC-4673-8B4D-1C20D28384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9396672"/>
      </p:ext>
    </p:extLst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524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615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965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519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29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313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068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539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B3E20-6044-416F-BCF4-ECD600924032}" type="datetimeFigureOut">
              <a:rPr lang="ru-RU" smtClean="0"/>
              <a:t>30.12.2018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823F2-2EEC-402D-BB68-2DB145649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1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3" Type="http://schemas.openxmlformats.org/officeDocument/2006/relationships/slide" Target="slide7.xml"/><Relationship Id="rId7" Type="http://schemas.openxmlformats.org/officeDocument/2006/relationships/slide" Target="slide13.xml"/><Relationship Id="rId12" Type="http://schemas.openxmlformats.org/officeDocument/2006/relationships/slide" Target="slide1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6.xml"/><Relationship Id="rId4" Type="http://schemas.openxmlformats.org/officeDocument/2006/relationships/slide" Target="slide8.xml"/><Relationship Id="rId9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29.xml"/><Relationship Id="rId3" Type="http://schemas.openxmlformats.org/officeDocument/2006/relationships/slide" Target="slide19.xml"/><Relationship Id="rId7" Type="http://schemas.openxmlformats.org/officeDocument/2006/relationships/slide" Target="slide25.xml"/><Relationship Id="rId12" Type="http://schemas.openxmlformats.org/officeDocument/2006/relationships/slide" Target="slide26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7.xml"/><Relationship Id="rId5" Type="http://schemas.openxmlformats.org/officeDocument/2006/relationships/slide" Target="slide21.xml"/><Relationship Id="rId10" Type="http://schemas.openxmlformats.org/officeDocument/2006/relationships/slide" Target="slide28.xml"/><Relationship Id="rId4" Type="http://schemas.openxmlformats.org/officeDocument/2006/relationships/slide" Target="slide20.xml"/><Relationship Id="rId9" Type="http://schemas.openxmlformats.org/officeDocument/2006/relationships/slide" Target="slide2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dachahome.ru/sites/default/files/images/kak-smeshivat-kraski1.jpg" TargetMode="External"/><Relationship Id="rId13" Type="http://schemas.openxmlformats.org/officeDocument/2006/relationships/hyperlink" Target="http://isoch.ru/uploads/posts/2014-10/1412889933_i.i.-shishkina-rozh.jpg" TargetMode="External"/><Relationship Id="rId18" Type="http://schemas.openxmlformats.org/officeDocument/2006/relationships/hyperlink" Target="http://samogoo.net/uploads/e0/e013c4b3a32333f45bf24c689b9563d3_2014-12-20_05-41-06.jpg" TargetMode="External"/><Relationship Id="rId3" Type="http://schemas.microsoft.com/office/2007/relationships/hdphoto" Target="../media/hdphoto1.wdp"/><Relationship Id="rId21" Type="http://schemas.openxmlformats.org/officeDocument/2006/relationships/hyperlink" Target="http://ped-kopilka.ru/images/3(542).jpg" TargetMode="External"/><Relationship Id="rId7" Type="http://schemas.openxmlformats.org/officeDocument/2006/relationships/hyperlink" Target="http://www.narvalib.ee/images/palitra.jpg" TargetMode="External"/><Relationship Id="rId12" Type="http://schemas.openxmlformats.org/officeDocument/2006/relationships/hyperlink" Target="http://i017.radikal.ru/1110/0c/98bd25d87164.jpg" TargetMode="External"/><Relationship Id="rId17" Type="http://schemas.openxmlformats.org/officeDocument/2006/relationships/hyperlink" Target="http://kanckapital.com.ua/assets/images/products/nosorted/6521.JPG" TargetMode="External"/><Relationship Id="rId25" Type="http://schemas.openxmlformats.org/officeDocument/2006/relationships/hyperlink" Target="http://referat5vip.ru/images/paste96.jpg" TargetMode="External"/><Relationship Id="rId2" Type="http://schemas.openxmlformats.org/officeDocument/2006/relationships/image" Target="../media/image45.jpeg"/><Relationship Id="rId16" Type="http://schemas.openxmlformats.org/officeDocument/2006/relationships/hyperlink" Target="http://shop.kostyor.ru/images/3783.jpg" TargetMode="External"/><Relationship Id="rId20" Type="http://schemas.openxmlformats.org/officeDocument/2006/relationships/hyperlink" Target="http://ped-kopilka.ru/images/1(564)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2s2b.ru/upload/normal/moskva-holst_dlya_risovaniya_na_kartone_50h60sm_546955.jpeg" TargetMode="External"/><Relationship Id="rId11" Type="http://schemas.openxmlformats.org/officeDocument/2006/relationships/hyperlink" Target="https://img3.goodfon.ru/wallpaper/big/6/7e/mark-kalpin-landscape.jpg" TargetMode="External"/><Relationship Id="rId24" Type="http://schemas.openxmlformats.org/officeDocument/2006/relationships/hyperlink" Target="http://art-assorty.ru/uploads/posts/2015-05/1432010930_bogatyr.jpg" TargetMode="External"/><Relationship Id="rId5" Type="http://schemas.openxmlformats.org/officeDocument/2006/relationships/hyperlink" Target="http://iremontdoma.ru/wp-content/uploads/2008/12/kraski-dlya-shblonov-251x300.jpg" TargetMode="External"/><Relationship Id="rId15" Type="http://schemas.openxmlformats.org/officeDocument/2006/relationships/hyperlink" Target="http://animalist.ru/images/khasay/30052006013335.jpg" TargetMode="External"/><Relationship Id="rId23" Type="http://schemas.openxmlformats.org/officeDocument/2006/relationships/hyperlink" Target="http://ped-kopilka.ru/images/10(392).jpg" TargetMode="External"/><Relationship Id="rId10" Type="http://schemas.openxmlformats.org/officeDocument/2006/relationships/hyperlink" Target="http://99px.ru/sstorage/53/2014/02/mid_95382_8112.jpg" TargetMode="External"/><Relationship Id="rId19" Type="http://schemas.openxmlformats.org/officeDocument/2006/relationships/hyperlink" Target="http://avrin-1.narod.ru/photo40.jpg" TargetMode="External"/><Relationship Id="rId4" Type="http://schemas.openxmlformats.org/officeDocument/2006/relationships/hyperlink" Target="http://pioner-school.ucoz.ru/Foto/anketir_161014/konkurs_risunkov_3.jpg" TargetMode="External"/><Relationship Id="rId9" Type="http://schemas.openxmlformats.org/officeDocument/2006/relationships/hyperlink" Target="http://fb.ru/misc/i/gallery/4200/47040.jpg" TargetMode="External"/><Relationship Id="rId14" Type="http://schemas.openxmlformats.org/officeDocument/2006/relationships/hyperlink" Target="http://cs4.pikabu.ru/post_img/2014/05/22/7/1400755108_2066453834.jpg" TargetMode="External"/><Relationship Id="rId22" Type="http://schemas.openxmlformats.org/officeDocument/2006/relationships/hyperlink" Target="http://ped-kopilka.ru/images/4(528).jpg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news.mspravka.info/wp-content/uploads/2014/06/c5fa9c4fe402eeefdf23bb7f98e-300x200.jpg" TargetMode="External"/><Relationship Id="rId13" Type="http://schemas.openxmlformats.org/officeDocument/2006/relationships/hyperlink" Target="https://i1.wp.com/belca.com.ua/images/firms/tovar/lavka/big/30.jpg" TargetMode="External"/><Relationship Id="rId3" Type="http://schemas.openxmlformats.org/officeDocument/2006/relationships/hyperlink" Target="http://resoch.ru/wp-content/uploads/2015/09/ivan-carevich-na-serom-volke-372x500.png" TargetMode="External"/><Relationship Id="rId7" Type="http://schemas.openxmlformats.org/officeDocument/2006/relationships/hyperlink" Target="http://cs3.livemaster.ru/zhurnalfoto/6/e/e/150806175649.jpeg" TargetMode="External"/><Relationship Id="rId12" Type="http://schemas.openxmlformats.org/officeDocument/2006/relationships/hyperlink" Target="http://artnow.ru/img/42000/42445.jpg" TargetMode="External"/><Relationship Id="rId2" Type="http://schemas.openxmlformats.org/officeDocument/2006/relationships/hyperlink" Target="http://www.spbfotos.ru/data/media/18/DSC_7964s.jpg" TargetMode="External"/><Relationship Id="rId16" Type="http://schemas.openxmlformats.org/officeDocument/2006/relationships/hyperlink" Target="http://uploads.likengo.ru/uploads/albums/f3/00/2859517d5695953e928cc68ef4c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540100.vk.me/v540100071/3c97/AFTYnwpk_rM.jpg" TargetMode="External"/><Relationship Id="rId11" Type="http://schemas.openxmlformats.org/officeDocument/2006/relationships/hyperlink" Target="http://art-assorty.ru/uploads/posts/2015-07/1435725079_538029829.jpg" TargetMode="External"/><Relationship Id="rId5" Type="http://schemas.openxmlformats.org/officeDocument/2006/relationships/hyperlink" Target="http://detkam.e-papa.ru/inc/im_podelki/02274732.png" TargetMode="External"/><Relationship Id="rId15" Type="http://schemas.openxmlformats.org/officeDocument/2006/relationships/hyperlink" Target="http://www.web-paint.ru/wp-content/uploads/2015/05/%D0%BF%D1%80%D0%BE%D1%81%D1%82%D1%8B%D0%B5-%D0%BA%D0%B0%D1%80%D0%B0%D0%BD%D0%B4%D0%B0%D1%88%D0%B8.jpg" TargetMode="External"/><Relationship Id="rId10" Type="http://schemas.openxmlformats.org/officeDocument/2006/relationships/hyperlink" Target="http://www.artscroll.ru/Images/2008/s/Smorodinov%20Ruslan%20Aleksandrovich/000053.jpg" TargetMode="External"/><Relationship Id="rId4" Type="http://schemas.openxmlformats.org/officeDocument/2006/relationships/hyperlink" Target="http://img1.liveinternet.ru/images/attach/c/1/60/849/60849414_1277631246_prev_yu.jpg" TargetMode="External"/><Relationship Id="rId9" Type="http://schemas.openxmlformats.org/officeDocument/2006/relationships/hyperlink" Target="http://cdn3.imgbb.ru/user/74/744958/201412/794a31777cdd06fbc1460f067a49f83a.jpg" TargetMode="External"/><Relationship Id="rId14" Type="http://schemas.openxmlformats.org/officeDocument/2006/relationships/hyperlink" Target="http://cs320930.vk.me/v320930870/598/TliTJG208Ww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13" Type="http://schemas.openxmlformats.org/officeDocument/2006/relationships/slide" Target="slide41.xml"/><Relationship Id="rId3" Type="http://schemas.openxmlformats.org/officeDocument/2006/relationships/slide" Target="slide31.xml"/><Relationship Id="rId7" Type="http://schemas.openxmlformats.org/officeDocument/2006/relationships/slide" Target="slide37.xml"/><Relationship Id="rId12" Type="http://schemas.openxmlformats.org/officeDocument/2006/relationships/slide" Target="slide38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11" Type="http://schemas.openxmlformats.org/officeDocument/2006/relationships/slide" Target="slide39.xml"/><Relationship Id="rId5" Type="http://schemas.openxmlformats.org/officeDocument/2006/relationships/slide" Target="slide33.xml"/><Relationship Id="rId10" Type="http://schemas.openxmlformats.org/officeDocument/2006/relationships/slide" Target="slide40.xml"/><Relationship Id="rId4" Type="http://schemas.openxmlformats.org/officeDocument/2006/relationships/slide" Target="slide32.xml"/><Relationship Id="rId9" Type="http://schemas.openxmlformats.org/officeDocument/2006/relationships/slide" Target="slide35.xml"/><Relationship Id="rId14" Type="http://schemas.openxmlformats.org/officeDocument/2006/relationships/slide" Target="slide4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2889250" y="644525"/>
            <a:ext cx="36607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latin typeface="Arial Black" pitchFamily="34" charset="0"/>
              </a:rPr>
              <a:t>интерактивная игра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solidFill>
                  <a:schemeClr val="bg1"/>
                </a:solidFill>
                <a:latin typeface="Arial Black" pitchFamily="34" charset="0"/>
              </a:rPr>
              <a:t>7 класс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09625" y="2924175"/>
            <a:ext cx="7570788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bg1"/>
                </a:solidFill>
                <a:latin typeface="+mj-lt"/>
              </a:rPr>
              <a:t>программа «Изобразительное искусство» </a:t>
            </a:r>
          </a:p>
          <a:p>
            <a:pPr algn="ctr">
              <a:defRPr/>
            </a:pPr>
            <a:r>
              <a:rPr lang="ru-RU" sz="1600" dirty="0">
                <a:solidFill>
                  <a:schemeClr val="bg1"/>
                </a:solidFill>
                <a:latin typeface="+mj-lt"/>
              </a:rPr>
              <a:t>под руководством Б. М. </a:t>
            </a:r>
            <a:r>
              <a:rPr lang="ru-RU" sz="1600" dirty="0" err="1">
                <a:solidFill>
                  <a:schemeClr val="bg1"/>
                </a:solidFill>
                <a:latin typeface="+mj-lt"/>
              </a:rPr>
              <a:t>Неменского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.  5-9 классы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47665" y="1527174"/>
            <a:ext cx="626469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Мы художники</a:t>
            </a:r>
          </a:p>
        </p:txBody>
      </p:sp>
      <p:sp>
        <p:nvSpPr>
          <p:cNvPr id="3077" name="Прямоугольник 6"/>
          <p:cNvSpPr>
            <a:spLocks noChangeArrowheads="1"/>
          </p:cNvSpPr>
          <p:nvPr/>
        </p:nvSpPr>
        <p:spPr bwMode="auto">
          <a:xfrm>
            <a:off x="2309813" y="141288"/>
            <a:ext cx="457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«СОШ №12»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Усолье – Сибирское, Иркутской области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85918" y="5572140"/>
            <a:ext cx="5643603" cy="52322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Автор: Малинина Алена Викторовна, </a:t>
            </a:r>
          </a:p>
          <a:p>
            <a:pPr algn="ctr"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ИЗО и черчения, ВКК</a:t>
            </a:r>
          </a:p>
        </p:txBody>
      </p:sp>
      <p:pic>
        <p:nvPicPr>
          <p:cNvPr id="3083" name="Picture 11" descr="C:\Documents and Settings\User\Рабочий стол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1275509">
            <a:off x="243269" y="2952633"/>
            <a:ext cx="2124075" cy="2981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5643">
            <a:off x="6780213" y="2973388"/>
            <a:ext cx="1974850" cy="27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7693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618" y="620688"/>
            <a:ext cx="8640763" cy="532765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3600" b="1" dirty="0" smtClean="0">
                <a:solidFill>
                  <a:srgbClr val="FFFF00"/>
                </a:solidFill>
                <a:effectLst/>
              </a:rPr>
              <a:t> Вид изобразительного искусства, передающий мир с помощью цвета и красок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4800" b="1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36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36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b="1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 smtClean="0">
              <a:solidFill>
                <a:schemeClr val="bg1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ответ: живопись</a:t>
            </a: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131761" y="2545686"/>
            <a:ext cx="2306638" cy="576262"/>
          </a:xfrm>
          <a:prstGeom prst="wedgeRectCallout">
            <a:avLst>
              <a:gd name="adj1" fmla="val 52552"/>
              <a:gd name="adj2" fmla="val -175584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 баллов</a:t>
            </a:r>
          </a:p>
        </p:txBody>
      </p:sp>
      <p:sp>
        <p:nvSpPr>
          <p:cNvPr id="12294" name="Прямоугольник 7"/>
          <p:cNvSpPr>
            <a:spLocks noChangeArrowheads="1"/>
          </p:cNvSpPr>
          <p:nvPr/>
        </p:nvSpPr>
        <p:spPr bwMode="auto">
          <a:xfrm>
            <a:off x="1043608" y="6110816"/>
            <a:ext cx="1643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Определение</a:t>
            </a:r>
          </a:p>
        </p:txBody>
      </p:sp>
      <p:pic>
        <p:nvPicPr>
          <p:cNvPr id="4098" name="Picture 2" descr="C:\Documents and Settings\User\Рабочий стол\мы художники\Рисунок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847" y="2002536"/>
            <a:ext cx="4267200" cy="314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477313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713787" cy="63373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3600" b="1" dirty="0" smtClean="0">
                <a:solidFill>
                  <a:srgbClr val="FFFF00"/>
                </a:solidFill>
                <a:latin typeface="+mj-lt"/>
              </a:rPr>
              <a:t>Изображение природы, реально существующей или вымышленной местности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5400" b="1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                                        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пейзаж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70321" y="2132856"/>
            <a:ext cx="2306638" cy="576262"/>
          </a:xfrm>
          <a:prstGeom prst="wedgeRectCallout">
            <a:avLst>
              <a:gd name="adj1" fmla="val 41849"/>
              <a:gd name="adj2" fmla="val -132741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 баллов</a:t>
            </a:r>
          </a:p>
        </p:txBody>
      </p:sp>
      <p:sp>
        <p:nvSpPr>
          <p:cNvPr id="13318" name="Прямоугольник 8"/>
          <p:cNvSpPr>
            <a:spLocks noChangeArrowheads="1"/>
          </p:cNvSpPr>
          <p:nvPr/>
        </p:nvSpPr>
        <p:spPr bwMode="auto">
          <a:xfrm>
            <a:off x="755576" y="6114248"/>
            <a:ext cx="1643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Определение</a:t>
            </a:r>
          </a:p>
        </p:txBody>
      </p:sp>
      <p:pic>
        <p:nvPicPr>
          <p:cNvPr id="5122" name="Picture 2" descr="C:\Documents and Settings\User\Рабочий стол\мы художники\Рисунок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695" y="2132856"/>
            <a:ext cx="4995863" cy="2820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82182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6863" y="333375"/>
            <a:ext cx="8443912" cy="6408738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  <a:t>Изображение повседневной жизни людей, их труда, отдыха, семейных событий</a:t>
            </a: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endParaRPr lang="ru-RU" altLang="ru-RU" sz="5400" b="1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endParaRPr lang="ru-RU" altLang="ru-RU" b="1" dirty="0" smtClean="0">
              <a:solidFill>
                <a:srgbClr val="800000"/>
              </a:solidFill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endParaRPr lang="ru-RU" altLang="ru-RU" b="1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endParaRPr lang="ru-RU" altLang="ru-RU" sz="2400" b="1" dirty="0" smtClean="0"/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endParaRPr lang="ru-RU" altLang="ru-RU" sz="2400" b="1" dirty="0"/>
          </a:p>
          <a:p>
            <a:pPr algn="ctr" eaLnBrk="1" hangingPunct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бытовой жанр</a:t>
            </a:r>
          </a:p>
          <a:p>
            <a:pPr eaLnBrk="1" hangingPunct="1">
              <a:defRPr/>
            </a:pPr>
            <a:endParaRPr lang="ru-RU" altLang="ru-RU" sz="2400" dirty="0" smtClean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8758238" y="5430838"/>
            <a:ext cx="1841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SzPct val="115000"/>
              <a:buFont typeface="Wingdings" pitchFamily="2" charset="2"/>
              <a:buNone/>
              <a:defRPr/>
            </a:pPr>
            <a:endParaRPr lang="ru-RU" altLang="ru-RU" sz="5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07950" y="2420938"/>
            <a:ext cx="2306638" cy="576262"/>
          </a:xfrm>
          <a:prstGeom prst="wedgeRectCallout">
            <a:avLst>
              <a:gd name="adj1" fmla="val 41849"/>
              <a:gd name="adj2" fmla="val -132741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 баллов</a:t>
            </a:r>
          </a:p>
        </p:txBody>
      </p:sp>
      <p:sp>
        <p:nvSpPr>
          <p:cNvPr id="14343" name="Прямоугольник 8"/>
          <p:cNvSpPr>
            <a:spLocks noChangeArrowheads="1"/>
          </p:cNvSpPr>
          <p:nvPr/>
        </p:nvSpPr>
        <p:spPr bwMode="auto">
          <a:xfrm>
            <a:off x="802421" y="6092825"/>
            <a:ext cx="1643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Определение</a:t>
            </a:r>
          </a:p>
        </p:txBody>
      </p:sp>
      <p:pic>
        <p:nvPicPr>
          <p:cNvPr id="6146" name="Picture 2" descr="C:\Documents and Settings\User\Рабочий стол\мы художники\Рисунок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11363"/>
            <a:ext cx="3200400" cy="3876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847933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16632"/>
            <a:ext cx="8226425" cy="6480175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ru-RU" altLang="ru-RU" b="1" dirty="0" smtClean="0">
                <a:solidFill>
                  <a:srgbClr val="800000"/>
                </a:solidFill>
              </a:rPr>
              <a:t>	</a:t>
            </a:r>
            <a:r>
              <a:rPr lang="ru-RU" alt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Изображение животных, воссоздающее их повадки и природную пластику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5400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 smtClean="0">
              <a:solidFill>
                <a:schemeClr val="bg1"/>
              </a:solidFill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анималистический жанр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07950" y="2420938"/>
            <a:ext cx="2306638" cy="576262"/>
          </a:xfrm>
          <a:prstGeom prst="wedgeRectCallout">
            <a:avLst>
              <a:gd name="adj1" fmla="val 41849"/>
              <a:gd name="adj2" fmla="val -132741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 баллов</a:t>
            </a:r>
          </a:p>
        </p:txBody>
      </p:sp>
      <p:sp>
        <p:nvSpPr>
          <p:cNvPr id="15366" name="Прямоугольник 8"/>
          <p:cNvSpPr>
            <a:spLocks noChangeArrowheads="1"/>
          </p:cNvSpPr>
          <p:nvPr/>
        </p:nvSpPr>
        <p:spPr bwMode="auto">
          <a:xfrm>
            <a:off x="740702" y="6199695"/>
            <a:ext cx="1643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Определение</a:t>
            </a:r>
          </a:p>
        </p:txBody>
      </p:sp>
      <p:pic>
        <p:nvPicPr>
          <p:cNvPr id="7170" name="Picture 2" descr="C:\Documents and Settings\User\Рабочий стол\мы художники\Рисунок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60848"/>
            <a:ext cx="4330767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1418329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54013" y="4941888"/>
            <a:ext cx="8147050" cy="1209675"/>
          </a:xfrm>
        </p:spPr>
        <p:txBody>
          <a:bodyPr/>
          <a:lstStyle/>
          <a:p>
            <a:pPr algn="l" eaLnBrk="1" hangingPunct="1"/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                                   ответ: кисточка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3850" y="5492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 баллов</a:t>
            </a:r>
          </a:p>
        </p:txBody>
      </p:sp>
      <p:sp>
        <p:nvSpPr>
          <p:cNvPr id="20486" name="Прямоугольник 8"/>
          <p:cNvSpPr>
            <a:spLocks noChangeArrowheads="1"/>
          </p:cNvSpPr>
          <p:nvPr/>
        </p:nvSpPr>
        <p:spPr bwMode="auto">
          <a:xfrm>
            <a:off x="971600" y="6021288"/>
            <a:ext cx="180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Ребусы</a:t>
            </a:r>
          </a:p>
        </p:txBody>
      </p:sp>
      <p:pic>
        <p:nvPicPr>
          <p:cNvPr id="12290" name="Picture 2" descr="C:\Documents and Settings\User\Рабочий стол\мы художники\Рисунок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968" y="1988840"/>
            <a:ext cx="6602122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159819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58152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краски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3850" y="5492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 баллов</a:t>
            </a:r>
          </a:p>
        </p:txBody>
      </p:sp>
      <p:sp>
        <p:nvSpPr>
          <p:cNvPr id="21510" name="Прямоугольник 8"/>
          <p:cNvSpPr>
            <a:spLocks noChangeArrowheads="1"/>
          </p:cNvSpPr>
          <p:nvPr/>
        </p:nvSpPr>
        <p:spPr bwMode="auto">
          <a:xfrm>
            <a:off x="830263" y="6092825"/>
            <a:ext cx="2012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Ребусы</a:t>
            </a:r>
          </a:p>
        </p:txBody>
      </p:sp>
      <p:pic>
        <p:nvPicPr>
          <p:cNvPr id="13314" name="Picture 2" descr="C:\Documents and Settings\User\Рабочий стол\мы художники\Рисунок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7489316" cy="2447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01849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5085184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ластик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49250" y="115888"/>
            <a:ext cx="2306638" cy="576262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 баллов</a:t>
            </a:r>
          </a:p>
        </p:txBody>
      </p:sp>
      <p:sp>
        <p:nvSpPr>
          <p:cNvPr id="22534" name="Прямоугольник 8"/>
          <p:cNvSpPr>
            <a:spLocks noChangeArrowheads="1"/>
          </p:cNvSpPr>
          <p:nvPr/>
        </p:nvSpPr>
        <p:spPr bwMode="auto">
          <a:xfrm>
            <a:off x="830263" y="6092825"/>
            <a:ext cx="1825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Ребусы</a:t>
            </a:r>
          </a:p>
        </p:txBody>
      </p:sp>
      <p:pic>
        <p:nvPicPr>
          <p:cNvPr id="14338" name="Picture 2" descr="C:\Documents and Settings\User\Рабочий стол\мы художники\Рисунок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467600" cy="4032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15295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0" y="465296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доска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3850" y="5492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 баллов</a:t>
            </a:r>
          </a:p>
        </p:txBody>
      </p:sp>
      <p:sp>
        <p:nvSpPr>
          <p:cNvPr id="23558" name="Прямоугольник 8"/>
          <p:cNvSpPr>
            <a:spLocks noChangeArrowheads="1"/>
          </p:cNvSpPr>
          <p:nvPr/>
        </p:nvSpPr>
        <p:spPr bwMode="auto">
          <a:xfrm>
            <a:off x="830263" y="5949280"/>
            <a:ext cx="2085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Ребусы</a:t>
            </a:r>
          </a:p>
        </p:txBody>
      </p:sp>
      <p:pic>
        <p:nvPicPr>
          <p:cNvPr id="15362" name="Picture 2" descr="C:\Documents and Settings\User\Рабочий стол\мы художники\Рисунок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7766050" cy="2316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46286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92150"/>
            <a:ext cx="8226425" cy="4497388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ja-JP" sz="6000" b="1" dirty="0" smtClean="0">
                <a:solidFill>
                  <a:srgbClr val="FFFF00"/>
                </a:solidFill>
                <a:effectLst/>
              </a:rPr>
              <a:t>О А Н Р Е М Т  Н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ja-JP" sz="5400" b="1" i="1" dirty="0" smtClean="0">
              <a:solidFill>
                <a:srgbClr val="CCFF33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ja-JP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ja-JP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ja-JP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ja-JP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ja-JP" dirty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ja-JP" dirty="0" smtClean="0"/>
              <a:t>    </a:t>
            </a:r>
            <a:r>
              <a:rPr lang="ru-RU" altLang="ja-JP" sz="2800" b="1" dirty="0" smtClean="0">
                <a:effectLst/>
              </a:rPr>
              <a:t>ответ: орнамент</a:t>
            </a:r>
            <a:endParaRPr lang="ru-RU" altLang="ru-RU" sz="2800" b="1" dirty="0" smtClean="0">
              <a:effectLst/>
            </a:endParaRP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26988" y="1773238"/>
            <a:ext cx="2306637" cy="576262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 баллов</a:t>
            </a:r>
          </a:p>
        </p:txBody>
      </p:sp>
      <p:sp>
        <p:nvSpPr>
          <p:cNvPr id="28678" name="Прямоугольник 10"/>
          <p:cNvSpPr>
            <a:spLocks noChangeArrowheads="1"/>
          </p:cNvSpPr>
          <p:nvPr/>
        </p:nvSpPr>
        <p:spPr bwMode="auto">
          <a:xfrm>
            <a:off x="755576" y="6211888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Анаграммы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15323" y="5569605"/>
            <a:ext cx="31133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115000"/>
              <a:defRPr/>
            </a:pPr>
            <a:r>
              <a:rPr lang="ru-RU" altLang="ja-JP" sz="2800" b="1" kern="0" dirty="0">
                <a:solidFill>
                  <a:srgbClr val="FFFFFF"/>
                </a:solidFill>
                <a:latin typeface="Arial"/>
              </a:rPr>
              <a:t>ответ: орнамент</a:t>
            </a:r>
            <a:endParaRPr lang="ru-RU" altLang="ru-RU" sz="2800" b="1" kern="0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026" name="Picture 2" descr="C:\Documents and Settings\User\Рабочий стол\мы художники\Рисунок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2061369"/>
            <a:ext cx="4608512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5102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692150"/>
            <a:ext cx="8226425" cy="59055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altLang="ja-JP" sz="6000" b="1" dirty="0" smtClean="0">
                <a:solidFill>
                  <a:srgbClr val="FFFF00"/>
                </a:solidFill>
                <a:effectLst/>
              </a:rPr>
              <a:t>     А Л П </a:t>
            </a:r>
            <a:r>
              <a:rPr lang="ru-RU" altLang="ja-JP" sz="6000" b="1" dirty="0" err="1" smtClean="0">
                <a:solidFill>
                  <a:srgbClr val="FFFF00"/>
                </a:solidFill>
                <a:effectLst/>
              </a:rPr>
              <a:t>П</a:t>
            </a:r>
            <a:r>
              <a:rPr lang="ru-RU" altLang="ja-JP" sz="6000" b="1" dirty="0" smtClean="0">
                <a:solidFill>
                  <a:srgbClr val="FFFF00"/>
                </a:solidFill>
                <a:effectLst/>
              </a:rPr>
              <a:t> И А К Я И Ц </a:t>
            </a:r>
          </a:p>
          <a:p>
            <a:pPr eaLnBrk="1" hangingPunct="1">
              <a:defRPr/>
            </a:pPr>
            <a:endParaRPr lang="ru-RU" altLang="ja-JP" sz="5400" b="1" i="1" dirty="0" smtClean="0">
              <a:effectLst/>
            </a:endParaRPr>
          </a:p>
          <a:p>
            <a:pPr eaLnBrk="1" hangingPunct="1">
              <a:defRPr/>
            </a:pPr>
            <a:endParaRPr lang="ru-RU" altLang="ja-JP" dirty="0" smtClean="0"/>
          </a:p>
          <a:p>
            <a:pPr eaLnBrk="1" hangingPunct="1">
              <a:defRPr/>
            </a:pPr>
            <a:endParaRPr lang="ru-RU" altLang="ja-JP" dirty="0" smtClean="0"/>
          </a:p>
          <a:p>
            <a:pPr eaLnBrk="1" hangingPunct="1">
              <a:defRPr/>
            </a:pPr>
            <a:endParaRPr lang="ru-RU" altLang="ja-JP" dirty="0" smtClean="0"/>
          </a:p>
          <a:p>
            <a:pPr eaLnBrk="1" hangingPunct="1">
              <a:defRPr/>
            </a:pPr>
            <a:endParaRPr lang="ru-RU" altLang="ja-JP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ja-JP" dirty="0" smtClean="0">
              <a:solidFill>
                <a:schemeClr val="bg1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ja-JP" sz="2800" b="1" dirty="0" smtClean="0">
                <a:solidFill>
                  <a:schemeClr val="bg1"/>
                </a:solidFill>
                <a:effectLst/>
              </a:rPr>
              <a:t>ответ: аппликация</a:t>
            </a:r>
            <a:endParaRPr lang="ru-RU" altLang="ru-RU" sz="2800" b="1" dirty="0" smtClean="0">
              <a:solidFill>
                <a:schemeClr val="bg1"/>
              </a:solidFill>
              <a:effectLst/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303213" y="1871663"/>
            <a:ext cx="2306637" cy="576262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 баллов</a:t>
            </a:r>
          </a:p>
        </p:txBody>
      </p:sp>
      <p:sp>
        <p:nvSpPr>
          <p:cNvPr id="29702" name="Прямоугольник 7"/>
          <p:cNvSpPr>
            <a:spLocks noChangeArrowheads="1"/>
          </p:cNvSpPr>
          <p:nvPr/>
        </p:nvSpPr>
        <p:spPr bwMode="auto">
          <a:xfrm>
            <a:off x="755576" y="6160136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Анаграммы</a:t>
            </a:r>
          </a:p>
        </p:txBody>
      </p:sp>
      <p:pic>
        <p:nvPicPr>
          <p:cNvPr id="2050" name="Picture 2" descr="C:\Documents and Settings\User\Рабочий стол\мы художники\Рисунок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00808"/>
            <a:ext cx="3825875" cy="3736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542439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b="1" dirty="0" smtClean="0">
                <a:solidFill>
                  <a:srgbClr val="FFFF00"/>
                </a:solidFill>
                <a:effectLst/>
              </a:rPr>
              <a:t>Правила игры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1680" y="981074"/>
            <a:ext cx="7003058" cy="5616277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 слушать до конца, затем капитан поднимает карточку и говорит, кто отвечает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ru-RU" alt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точнять 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другому игроку нельзя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ru-RU" alt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твечает 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первой та команда, которая раньше подняла 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карточку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ru-RU" alt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неточен или неверен, то 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ответить предоставляется другой команде;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правильный ответ дается жетон в указанное количество 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баллов;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выигрывает 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 команда, которая ответит на большее количество 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вопросов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endParaRPr lang="ru-RU" alt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endParaRPr lang="ru-RU" alt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endParaRPr lang="ru-RU" alt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altLang="ru-RU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4835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404813"/>
            <a:ext cx="8226425" cy="61198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5400" dirty="0" smtClean="0"/>
              <a:t>     </a:t>
            </a:r>
            <a:r>
              <a:rPr lang="en-US" altLang="ru-RU" sz="5400" dirty="0" smtClean="0"/>
              <a:t>     </a:t>
            </a:r>
            <a:r>
              <a:rPr lang="ru-RU" altLang="ru-RU" sz="6000" b="1" dirty="0" smtClean="0">
                <a:solidFill>
                  <a:srgbClr val="FFFF00"/>
                </a:solidFill>
                <a:effectLst/>
              </a:rPr>
              <a:t>В И </a:t>
            </a:r>
            <a:r>
              <a:rPr lang="ru-RU" altLang="ru-RU" sz="6000" b="1" dirty="0" err="1" smtClean="0">
                <a:solidFill>
                  <a:srgbClr val="FFFF00"/>
                </a:solidFill>
                <a:effectLst/>
              </a:rPr>
              <a:t>И</a:t>
            </a:r>
            <a:r>
              <a:rPr lang="ru-RU" altLang="ru-RU" sz="6000" b="1" dirty="0" smtClean="0">
                <a:solidFill>
                  <a:srgbClr val="FFFF00"/>
                </a:solidFill>
                <a:effectLst/>
              </a:rPr>
              <a:t> О Ь П Ж С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4800" dirty="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4800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ru-RU" sz="2800" dirty="0" smtClean="0">
                <a:solidFill>
                  <a:schemeClr val="bg1"/>
                </a:solidFill>
              </a:rPr>
              <a:t>                                   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живопись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07950" y="14128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 баллов</a:t>
            </a:r>
          </a:p>
        </p:txBody>
      </p:sp>
      <p:sp>
        <p:nvSpPr>
          <p:cNvPr id="30726" name="Прямоугольник 7"/>
          <p:cNvSpPr>
            <a:spLocks noChangeArrowheads="1"/>
          </p:cNvSpPr>
          <p:nvPr/>
        </p:nvSpPr>
        <p:spPr bwMode="auto">
          <a:xfrm>
            <a:off x="899592" y="6092825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Анаграммы</a:t>
            </a:r>
          </a:p>
        </p:txBody>
      </p:sp>
      <p:pic>
        <p:nvPicPr>
          <p:cNvPr id="1026" name="Picture 2" descr="C:\Documents and Settings\User\Рабочий стол\мы художники\Рисунок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404" y="1628800"/>
            <a:ext cx="5040313" cy="4032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586294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549275"/>
            <a:ext cx="8226425" cy="5546725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4800" dirty="0" smtClean="0"/>
              <a:t>     </a:t>
            </a:r>
            <a:r>
              <a:rPr lang="en-US" altLang="ru-RU" sz="4800" dirty="0" smtClean="0"/>
              <a:t>             </a:t>
            </a:r>
            <a:r>
              <a:rPr lang="ru-RU" altLang="ru-RU" sz="6000" b="1" dirty="0" smtClean="0">
                <a:solidFill>
                  <a:srgbClr val="FFFF00"/>
                </a:solidFill>
                <a:effectLst/>
              </a:rPr>
              <a:t>Ж А З Е П Й</a:t>
            </a:r>
          </a:p>
          <a:p>
            <a:pPr eaLnBrk="1" hangingPunct="1">
              <a:defRPr/>
            </a:pPr>
            <a:endParaRPr lang="ru-RU" altLang="ru-RU" sz="2800" b="1" i="1" dirty="0" smtClean="0">
              <a:solidFill>
                <a:srgbClr val="CCFF33"/>
              </a:solidFill>
              <a:effectLst/>
            </a:endParaRPr>
          </a:p>
          <a:p>
            <a:pPr eaLnBrk="1" hangingPunct="1">
              <a:defRPr/>
            </a:pPr>
            <a:endParaRPr lang="ru-RU" altLang="ru-RU" sz="2800" dirty="0" smtClean="0"/>
          </a:p>
          <a:p>
            <a:pPr eaLnBrk="1" hangingPunct="1">
              <a:defRPr/>
            </a:pPr>
            <a:endParaRPr lang="ru-RU" altLang="ru-RU" sz="2800" dirty="0" smtClean="0"/>
          </a:p>
          <a:p>
            <a:pPr eaLnBrk="1" hangingPunct="1">
              <a:defRPr/>
            </a:pPr>
            <a:endParaRPr lang="ru-RU" alt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800" dirty="0" smtClean="0">
                <a:solidFill>
                  <a:schemeClr val="bg1"/>
                </a:solidFill>
              </a:rPr>
              <a:t>                             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</a:t>
            </a:r>
            <a:r>
              <a:rPr lang="en-US" altLang="ru-RU" sz="2800" b="1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пейзаж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79388" y="1341438"/>
            <a:ext cx="2306637" cy="574675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 баллов</a:t>
            </a:r>
          </a:p>
        </p:txBody>
      </p:sp>
      <p:sp>
        <p:nvSpPr>
          <p:cNvPr id="31750" name="Прямоугольник 7"/>
          <p:cNvSpPr>
            <a:spLocks noChangeArrowheads="1"/>
          </p:cNvSpPr>
          <p:nvPr/>
        </p:nvSpPr>
        <p:spPr bwMode="auto">
          <a:xfrm>
            <a:off x="1023937" y="6096001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Анаграммы</a:t>
            </a:r>
          </a:p>
        </p:txBody>
      </p:sp>
      <p:pic>
        <p:nvPicPr>
          <p:cNvPr id="2050" name="Picture 2" descr="C:\Documents and Settings\User\Рабочий стол\мы художники\Рисунок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573" y="1628775"/>
            <a:ext cx="5615467" cy="3421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931631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07504" y="371475"/>
            <a:ext cx="8718550" cy="1257300"/>
          </a:xfrm>
        </p:spPr>
        <p:txBody>
          <a:bodyPr>
            <a:normAutofit fontScale="250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14400" b="1" dirty="0" smtClean="0">
                <a:solidFill>
                  <a:srgbClr val="FFFF00"/>
                </a:solidFill>
                <a:effectLst/>
                <a:latin typeface="+mj-lt"/>
                <a:cs typeface="Times New Roman" panose="02020603050405020304" pitchFamily="18" charset="0"/>
              </a:rPr>
              <a:t>Три образа, три характера,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14400" b="1" dirty="0" smtClean="0">
                <a:solidFill>
                  <a:srgbClr val="FFFF00"/>
                </a:solidFill>
                <a:effectLst/>
                <a:latin typeface="+mj-lt"/>
                <a:cs typeface="Times New Roman" panose="02020603050405020304" pitchFamily="18" charset="0"/>
              </a:rPr>
              <a:t>защитников Руси   </a:t>
            </a:r>
            <a:r>
              <a:rPr lang="ru-RU" altLang="ru-RU" sz="14400" dirty="0" smtClean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                </a:t>
            </a:r>
            <a:endParaRPr lang="ru-RU" altLang="ru-RU" sz="14400" i="1" dirty="0" smtClean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 smtClean="0">
              <a:solidFill>
                <a:srgbClr val="FFFF00"/>
              </a:solidFill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800" b="1" dirty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800" b="1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2800" b="1" dirty="0" smtClean="0">
                <a:effectLst/>
              </a:rPr>
              <a:t>ответ: В.М. Васнецов «Богатыри»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6732588" y="1341438"/>
            <a:ext cx="2306637" cy="574675"/>
          </a:xfrm>
          <a:prstGeom prst="wedgeRectCallout">
            <a:avLst>
              <a:gd name="adj1" fmla="val -28715"/>
              <a:gd name="adj2" fmla="val 127676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 баллов</a:t>
            </a:r>
          </a:p>
        </p:txBody>
      </p:sp>
      <p:sp>
        <p:nvSpPr>
          <p:cNvPr id="24582" name="Прямоугольник 7"/>
          <p:cNvSpPr>
            <a:spLocks noChangeArrowheads="1"/>
          </p:cNvSpPr>
          <p:nvPr/>
        </p:nvSpPr>
        <p:spPr bwMode="auto">
          <a:xfrm>
            <a:off x="1023937" y="6173788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Угадай картину</a:t>
            </a:r>
          </a:p>
        </p:txBody>
      </p:sp>
      <p:pic>
        <p:nvPicPr>
          <p:cNvPr id="16386" name="Picture 2" descr="C:\Documents and Settings\User\Рабочий стол\мы художники\Рисунок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447" y="1916112"/>
            <a:ext cx="5232372" cy="3457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5373216"/>
            <a:ext cx="7187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115000"/>
              <a:defRPr/>
            </a:pPr>
            <a:r>
              <a:rPr lang="ru-RU" altLang="ru-RU" sz="2800" b="1" kern="0" dirty="0">
                <a:solidFill>
                  <a:srgbClr val="FFFFFF"/>
                </a:solidFill>
                <a:latin typeface="Arial"/>
              </a:rPr>
              <a:t>ответ: В.М. Васнецов «Богатыри»</a:t>
            </a: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95031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404813"/>
            <a:ext cx="4751387" cy="62642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400" dirty="0" smtClean="0"/>
              <a:t>	</a:t>
            </a:r>
            <a:r>
              <a:rPr lang="ru-RU" altLang="ru-RU" sz="2400" b="1" dirty="0" smtClean="0">
                <a:solidFill>
                  <a:srgbClr val="FFFF00"/>
                </a:solidFill>
                <a:effectLst/>
              </a:rPr>
              <a:t>«Глядь – поверх текучих вод лебедь белая плывет. Здравствуй, князь ты мой прекрасный! Что ж ты тих как день ненастный?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400" b="1" dirty="0" smtClean="0">
                <a:solidFill>
                  <a:srgbClr val="FFFF00"/>
                </a:solidFill>
                <a:effectLst/>
              </a:rPr>
              <a:t>	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400" b="1" dirty="0" smtClean="0">
                <a:solidFill>
                  <a:srgbClr val="FFFF00"/>
                </a:solidFill>
                <a:effectLst/>
              </a:rPr>
              <a:t>	«Встрепенулась, отряхнулась.  И царевной обернулась: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400" b="1" dirty="0" smtClean="0">
                <a:solidFill>
                  <a:srgbClr val="FFFF00"/>
                </a:solidFill>
                <a:effectLst/>
              </a:rPr>
              <a:t>	Месяц под косой блестит, а во лбу звезда горит…»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400" b="1" i="1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800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dirty="0">
                <a:solidFill>
                  <a:schemeClr val="bg1"/>
                </a:solidFill>
              </a:rPr>
              <a:t>о</a:t>
            </a:r>
            <a:r>
              <a:rPr lang="ru-RU" altLang="ru-RU" sz="2800" b="1" dirty="0" smtClean="0">
                <a:solidFill>
                  <a:schemeClr val="bg1"/>
                </a:solidFill>
              </a:rPr>
              <a:t>твет: Михаил Врубель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       «Царевна Лебедь»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215900" y="6121400"/>
            <a:ext cx="2306638" cy="576263"/>
          </a:xfrm>
          <a:prstGeom prst="wedgeRectCallout">
            <a:avLst>
              <a:gd name="adj1" fmla="val 44624"/>
              <a:gd name="adj2" fmla="val -123217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 баллов</a:t>
            </a:r>
          </a:p>
        </p:txBody>
      </p:sp>
      <p:sp>
        <p:nvSpPr>
          <p:cNvPr id="25606" name="Прямоугольник 7"/>
          <p:cNvSpPr>
            <a:spLocks noChangeArrowheads="1"/>
          </p:cNvSpPr>
          <p:nvPr/>
        </p:nvSpPr>
        <p:spPr bwMode="auto">
          <a:xfrm>
            <a:off x="3203575" y="6211888"/>
            <a:ext cx="2052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Угадай картину</a:t>
            </a:r>
          </a:p>
        </p:txBody>
      </p:sp>
      <p:pic>
        <p:nvPicPr>
          <p:cNvPr id="17410" name="Picture 2" descr="C:\Documents and Settings\User\Рабочий стол\мы художники\Рисунок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24" y="356680"/>
            <a:ext cx="3549650" cy="5389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47934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188913"/>
            <a:ext cx="8604250" cy="3024063"/>
          </a:xfrm>
        </p:spPr>
        <p:txBody>
          <a:bodyPr>
            <a:normAutofit fontScale="25000" lnSpcReduction="20000"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14400" b="1" dirty="0" smtClean="0">
                <a:solidFill>
                  <a:srgbClr val="FFFF00"/>
                </a:solidFill>
                <a:effectLst/>
              </a:rPr>
              <a:t>Поехал на три дороженьки, три дороженьки, три росстани. На тех росстанях лежит бел-горюч камень,  а на камне том надпись подписана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14400" b="1" i="1" dirty="0" smtClean="0">
              <a:solidFill>
                <a:srgbClr val="FFFF00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14400" b="1" i="1" dirty="0" smtClean="0">
              <a:solidFill>
                <a:srgbClr val="FFFF00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7600" b="1" i="1" dirty="0" smtClean="0">
              <a:solidFill>
                <a:srgbClr val="FFFF00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7600" b="1" i="1" dirty="0" smtClean="0">
              <a:solidFill>
                <a:srgbClr val="FFFF00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2400" b="1" i="1" dirty="0" smtClean="0">
              <a:solidFill>
                <a:srgbClr val="FFFF00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2400" b="1" i="1" dirty="0" smtClean="0">
              <a:solidFill>
                <a:srgbClr val="FFFF00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</a:pPr>
            <a:endParaRPr lang="ru-RU" altLang="ru-RU" sz="2400" b="1" i="1" dirty="0" smtClean="0">
              <a:solidFill>
                <a:srgbClr val="FFFF00"/>
              </a:solidFill>
              <a:effectLst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900" b="1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900" b="1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2800" b="1" dirty="0" smtClean="0">
                <a:effectLst/>
              </a:rPr>
              <a:t>ответ: В. М. Васнецов «Витязь на распутье».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17463" y="2781300"/>
            <a:ext cx="2306637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 баллов</a:t>
            </a:r>
          </a:p>
        </p:txBody>
      </p:sp>
      <p:sp>
        <p:nvSpPr>
          <p:cNvPr id="26630" name="Прямоугольник 9"/>
          <p:cNvSpPr>
            <a:spLocks noChangeArrowheads="1"/>
          </p:cNvSpPr>
          <p:nvPr/>
        </p:nvSpPr>
        <p:spPr bwMode="auto">
          <a:xfrm>
            <a:off x="863079" y="6149889"/>
            <a:ext cx="21256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Угадай картину</a:t>
            </a:r>
          </a:p>
        </p:txBody>
      </p:sp>
      <p:pic>
        <p:nvPicPr>
          <p:cNvPr id="18434" name="Picture 2" descr="C:\Documents and Settings\User\Рабочий стол\мы художники\Рисунок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207" y="2276872"/>
            <a:ext cx="5200517" cy="2925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74535" y="5513120"/>
            <a:ext cx="82809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115000"/>
            </a:pP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ответ: В. М. Васнецов «Витязь на распутье»</a:t>
            </a: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841232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001331" y="548779"/>
            <a:ext cx="4932362" cy="64087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   </a:t>
            </a:r>
            <a:r>
              <a:rPr lang="ru-RU" altLang="ru-RU" sz="2800" b="1" dirty="0" smtClean="0">
                <a:solidFill>
                  <a:srgbClr val="FFFF00"/>
                </a:solidFill>
                <a:effectLst/>
              </a:rPr>
              <a:t>Эта картина по свидетельству искусствоведа Мамонтова написана быстро, легко, на едином порыве, …картина-сказка, картина-фантазия – соединение несоединимого, здесь и дремучий лес, и цветущая яблоня.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400" b="1" i="1" dirty="0" smtClean="0">
              <a:solidFill>
                <a:srgbClr val="FFFF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400" dirty="0" smtClean="0"/>
              <a:t>	</a:t>
            </a:r>
            <a:endParaRPr lang="ru-RU" altLang="ru-RU" sz="2400" i="1" dirty="0" smtClean="0"/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1520" y="5661024"/>
            <a:ext cx="900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ru-RU" altLang="ru-RU" sz="2800" b="1" dirty="0">
                <a:solidFill>
                  <a:schemeClr val="bg1"/>
                </a:solidFill>
              </a:rPr>
              <a:t>В. М. Васнецов «Иван Царевич на сером  волке</a:t>
            </a:r>
            <a:r>
              <a:rPr lang="ru-RU" altLang="ru-RU" sz="2800" b="1" dirty="0" smtClean="0">
                <a:solidFill>
                  <a:schemeClr val="bg1"/>
                </a:solidFill>
              </a:rPr>
              <a:t>»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sp>
        <p:nvSpPr>
          <p:cNvPr id="27655" name="Прямоугольник 8"/>
          <p:cNvSpPr>
            <a:spLocks noChangeArrowheads="1"/>
          </p:cNvSpPr>
          <p:nvPr/>
        </p:nvSpPr>
        <p:spPr bwMode="auto">
          <a:xfrm>
            <a:off x="1289644" y="6184900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Угадай картину</a:t>
            </a:r>
          </a:p>
        </p:txBody>
      </p:sp>
      <p:pic>
        <p:nvPicPr>
          <p:cNvPr id="19458" name="Picture 2" descr="C:\Documents and Settings\User\Рабочий стол\мы художники\Рисунок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0" y="692696"/>
            <a:ext cx="3551237" cy="4764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179512" y="260648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 баллов</a:t>
            </a:r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12031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5084763"/>
            <a:ext cx="8226425" cy="114300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chemeClr val="bg1"/>
                </a:solidFill>
                <a:effectLst/>
              </a:rPr>
              <a:t>ответ: исторический жанр</a:t>
            </a: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323850" y="5492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 баллов</a:t>
            </a:r>
          </a:p>
        </p:txBody>
      </p:sp>
      <p:sp>
        <p:nvSpPr>
          <p:cNvPr id="32774" name="Прямоугольник 6"/>
          <p:cNvSpPr>
            <a:spLocks noChangeArrowheads="1"/>
          </p:cNvSpPr>
          <p:nvPr/>
        </p:nvSpPr>
        <p:spPr bwMode="auto">
          <a:xfrm>
            <a:off x="1023937" y="6211888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Жанры живописи</a:t>
            </a:r>
          </a:p>
        </p:txBody>
      </p:sp>
      <p:pic>
        <p:nvPicPr>
          <p:cNvPr id="3074" name="Picture 2" descr="C:\Documents and Settings\User\Рабочий стол\мы художники\Рисунок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169" y="1556792"/>
            <a:ext cx="6534107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673352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953233"/>
            <a:ext cx="8226425" cy="114300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chemeClr val="bg1"/>
                </a:solidFill>
                <a:effectLst/>
              </a:rPr>
              <a:t>ответ: бытовой жанр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3850" y="5492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 баллов</a:t>
            </a:r>
          </a:p>
        </p:txBody>
      </p:sp>
      <p:sp>
        <p:nvSpPr>
          <p:cNvPr id="33798" name="Прямоугольник 8"/>
          <p:cNvSpPr>
            <a:spLocks noChangeArrowheads="1"/>
          </p:cNvSpPr>
          <p:nvPr/>
        </p:nvSpPr>
        <p:spPr bwMode="auto">
          <a:xfrm>
            <a:off x="971600" y="6211888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Жанры живописи</a:t>
            </a:r>
          </a:p>
        </p:txBody>
      </p:sp>
      <p:pic>
        <p:nvPicPr>
          <p:cNvPr id="4098" name="Picture 2" descr="C:\Documents and Settings\User\Рабочий стол\мы художники\Рисунок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616" y="1098090"/>
            <a:ext cx="5474965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3930462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738188" y="5157192"/>
            <a:ext cx="8226425" cy="114300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chemeClr val="bg1"/>
                </a:solidFill>
                <a:effectLst/>
              </a:rPr>
              <a:t>ответ: батальный жанр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3850" y="5492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 баллов</a:t>
            </a:r>
          </a:p>
        </p:txBody>
      </p:sp>
      <p:sp>
        <p:nvSpPr>
          <p:cNvPr id="34822" name="Прямоугольник 8"/>
          <p:cNvSpPr>
            <a:spLocks noChangeArrowheads="1"/>
          </p:cNvSpPr>
          <p:nvPr/>
        </p:nvSpPr>
        <p:spPr bwMode="auto">
          <a:xfrm>
            <a:off x="971600" y="6211888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Жанры живописи</a:t>
            </a:r>
          </a:p>
        </p:txBody>
      </p:sp>
      <p:pic>
        <p:nvPicPr>
          <p:cNvPr id="5122" name="Picture 2" descr="C:\Documents and Settings\User\Рабочий стол\мы художники\Рисунок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5091994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216832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598488" y="4581525"/>
            <a:ext cx="8226425" cy="1143000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анималистический жанр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3850" y="5492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 баллов</a:t>
            </a:r>
          </a:p>
        </p:txBody>
      </p:sp>
      <p:sp>
        <p:nvSpPr>
          <p:cNvPr id="35846" name="Прямоугольник 8"/>
          <p:cNvSpPr>
            <a:spLocks noChangeArrowheads="1"/>
          </p:cNvSpPr>
          <p:nvPr/>
        </p:nvSpPr>
        <p:spPr bwMode="auto">
          <a:xfrm>
            <a:off x="1187623" y="6099113"/>
            <a:ext cx="20510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2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Жанры живописи</a:t>
            </a:r>
          </a:p>
        </p:txBody>
      </p:sp>
      <p:pic>
        <p:nvPicPr>
          <p:cNvPr id="6146" name="Picture 2" descr="C:\Documents and Settings\User\Рабочий стол\мы художники\Рисунок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636877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767843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2275" y="146050"/>
            <a:ext cx="822642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5400" b="1" dirty="0" smtClean="0">
                <a:solidFill>
                  <a:schemeClr val="bg1"/>
                </a:solidFill>
              </a:rPr>
              <a:t>1 раунд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28192" y="1916832"/>
            <a:ext cx="597666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Четвёртый </a:t>
            </a:r>
            <a:r>
              <a:rPr lang="ru-RU" sz="36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лишний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24168" y="3501008"/>
            <a:ext cx="386816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Определение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01915" y="5229200"/>
            <a:ext cx="386816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Ребусы</a:t>
            </a:r>
          </a:p>
        </p:txBody>
      </p:sp>
      <p:sp>
        <p:nvSpPr>
          <p:cNvPr id="4" name="Прямоугольная выноска 3">
            <a:hlinkClick r:id="rId2" action="ppaction://hlinksldjump"/>
          </p:cNvPr>
          <p:cNvSpPr/>
          <p:nvPr/>
        </p:nvSpPr>
        <p:spPr>
          <a:xfrm>
            <a:off x="1262063" y="1341438"/>
            <a:ext cx="936625" cy="574675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</a:t>
            </a:r>
          </a:p>
        </p:txBody>
      </p:sp>
      <p:sp>
        <p:nvSpPr>
          <p:cNvPr id="10" name="Прямоугольная выноска 9">
            <a:hlinkClick r:id="rId3" action="ppaction://hlinksldjump"/>
          </p:cNvPr>
          <p:cNvSpPr/>
          <p:nvPr/>
        </p:nvSpPr>
        <p:spPr>
          <a:xfrm>
            <a:off x="3132138" y="1320800"/>
            <a:ext cx="935037" cy="576263"/>
          </a:xfrm>
          <a:prstGeom prst="wedgeRectCallout">
            <a:avLst>
              <a:gd name="adj1" fmla="val -7157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</a:t>
            </a:r>
          </a:p>
        </p:txBody>
      </p:sp>
      <p:sp>
        <p:nvSpPr>
          <p:cNvPr id="11" name="Прямоугольная выноска 10">
            <a:hlinkClick r:id="rId4" action="ppaction://hlinksldjump"/>
          </p:cNvPr>
          <p:cNvSpPr/>
          <p:nvPr/>
        </p:nvSpPr>
        <p:spPr>
          <a:xfrm>
            <a:off x="5003800" y="1341438"/>
            <a:ext cx="936625" cy="574675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</a:t>
            </a:r>
          </a:p>
        </p:txBody>
      </p:sp>
      <p:sp>
        <p:nvSpPr>
          <p:cNvPr id="12" name="Прямоугольная выноска 11">
            <a:hlinkClick r:id="rId5" action="ppaction://hlinksldjump"/>
          </p:cNvPr>
          <p:cNvSpPr/>
          <p:nvPr/>
        </p:nvSpPr>
        <p:spPr>
          <a:xfrm>
            <a:off x="6948488" y="1341438"/>
            <a:ext cx="936625" cy="574675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</a:t>
            </a:r>
          </a:p>
        </p:txBody>
      </p:sp>
      <p:sp>
        <p:nvSpPr>
          <p:cNvPr id="13" name="Прямоугольная выноска 12">
            <a:hlinkClick r:id="rId6" action="ppaction://hlinksldjump"/>
          </p:cNvPr>
          <p:cNvSpPr/>
          <p:nvPr/>
        </p:nvSpPr>
        <p:spPr>
          <a:xfrm>
            <a:off x="1673225" y="2924175"/>
            <a:ext cx="936625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</a:t>
            </a:r>
          </a:p>
        </p:txBody>
      </p:sp>
      <p:sp>
        <p:nvSpPr>
          <p:cNvPr id="14" name="Прямоугольная выноска 13">
            <a:hlinkClick r:id="rId7" action="ppaction://hlinksldjump"/>
          </p:cNvPr>
          <p:cNvSpPr/>
          <p:nvPr/>
        </p:nvSpPr>
        <p:spPr>
          <a:xfrm>
            <a:off x="6392863" y="2924175"/>
            <a:ext cx="935037" cy="576263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</a:t>
            </a:r>
          </a:p>
        </p:txBody>
      </p:sp>
      <p:sp>
        <p:nvSpPr>
          <p:cNvPr id="15" name="Прямоугольная выноска 14">
            <a:hlinkClick r:id="rId8" action="ppaction://hlinksldjump"/>
          </p:cNvPr>
          <p:cNvSpPr/>
          <p:nvPr/>
        </p:nvSpPr>
        <p:spPr>
          <a:xfrm>
            <a:off x="4787900" y="2924175"/>
            <a:ext cx="936625" cy="576263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</a:t>
            </a:r>
          </a:p>
        </p:txBody>
      </p:sp>
      <p:sp>
        <p:nvSpPr>
          <p:cNvPr id="16" name="Прямоугольная выноска 15">
            <a:hlinkClick r:id="rId9" action="ppaction://hlinksldjump"/>
          </p:cNvPr>
          <p:cNvSpPr/>
          <p:nvPr/>
        </p:nvSpPr>
        <p:spPr>
          <a:xfrm>
            <a:off x="3284538" y="2924175"/>
            <a:ext cx="935037" cy="576263"/>
          </a:xfrm>
          <a:prstGeom prst="wedgeRectCallout">
            <a:avLst>
              <a:gd name="adj1" fmla="val -1296"/>
              <a:gd name="adj2" fmla="val 70436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</a:t>
            </a:r>
          </a:p>
        </p:txBody>
      </p:sp>
      <p:sp>
        <p:nvSpPr>
          <p:cNvPr id="17" name="Прямоугольная выноска 16">
            <a:hlinkClick r:id="rId10" action="ppaction://hlinksldjump"/>
          </p:cNvPr>
          <p:cNvSpPr/>
          <p:nvPr/>
        </p:nvSpPr>
        <p:spPr>
          <a:xfrm>
            <a:off x="4535488" y="4581525"/>
            <a:ext cx="936625" cy="576263"/>
          </a:xfrm>
          <a:prstGeom prst="wedgeRectCallout">
            <a:avLst>
              <a:gd name="adj1" fmla="val 12379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</a:t>
            </a:r>
          </a:p>
        </p:txBody>
      </p:sp>
      <p:sp>
        <p:nvSpPr>
          <p:cNvPr id="18" name="Прямоугольная выноска 17">
            <a:hlinkClick r:id="rId11" action="ppaction://hlinksldjump"/>
          </p:cNvPr>
          <p:cNvSpPr/>
          <p:nvPr/>
        </p:nvSpPr>
        <p:spPr>
          <a:xfrm>
            <a:off x="3284538" y="4581525"/>
            <a:ext cx="935037" cy="576263"/>
          </a:xfrm>
          <a:prstGeom prst="wedgeRectCallout">
            <a:avLst>
              <a:gd name="adj1" fmla="val -3250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</a:t>
            </a:r>
          </a:p>
        </p:txBody>
      </p:sp>
      <p:sp>
        <p:nvSpPr>
          <p:cNvPr id="19" name="Прямоугольная выноска 18">
            <a:hlinkClick r:id="rId12" action="ppaction://hlinksldjump"/>
          </p:cNvPr>
          <p:cNvSpPr/>
          <p:nvPr/>
        </p:nvSpPr>
        <p:spPr>
          <a:xfrm>
            <a:off x="2003425" y="5303838"/>
            <a:ext cx="935038" cy="576262"/>
          </a:xfrm>
          <a:prstGeom prst="wedgeRectCallout">
            <a:avLst>
              <a:gd name="adj1" fmla="val 116898"/>
              <a:gd name="adj2" fmla="val 11706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</a:t>
            </a:r>
          </a:p>
        </p:txBody>
      </p:sp>
      <p:sp>
        <p:nvSpPr>
          <p:cNvPr id="20" name="Прямоугольная выноска 19">
            <a:hlinkClick r:id="rId13" action="ppaction://hlinksldjump"/>
          </p:cNvPr>
          <p:cNvSpPr/>
          <p:nvPr/>
        </p:nvSpPr>
        <p:spPr>
          <a:xfrm>
            <a:off x="6026151" y="5254029"/>
            <a:ext cx="935037" cy="576263"/>
          </a:xfrm>
          <a:prstGeom prst="wedgeRectCallout">
            <a:avLst>
              <a:gd name="adj1" fmla="val -108746"/>
              <a:gd name="adj2" fmla="val 13293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10294001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333375"/>
            <a:ext cx="8226425" cy="63357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dirty="0" smtClean="0"/>
              <a:t>		</a:t>
            </a:r>
            <a: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  <a:t>Если ты его отточишь,</a:t>
            </a:r>
            <a:b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</a:br>
            <a: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  <a:t>Нарисуешь все, что хочешь;</a:t>
            </a:r>
            <a:b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</a:br>
            <a: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  <a:t>Солнце, горы, сосны, пляж,</a:t>
            </a:r>
            <a:b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</a:br>
            <a: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  <a:t>Что же это?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5400" b="1" dirty="0" smtClean="0"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карандаш</a:t>
            </a:r>
          </a:p>
        </p:txBody>
      </p:sp>
      <p:sp>
        <p:nvSpPr>
          <p:cNvPr id="8" name="Стрелка вправо 7">
            <a:hlinkClick r:id="rId2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107950" y="2708275"/>
            <a:ext cx="2306638" cy="576263"/>
          </a:xfrm>
          <a:prstGeom prst="wedgeRectCallout">
            <a:avLst>
              <a:gd name="adj1" fmla="val 41849"/>
              <a:gd name="adj2" fmla="val -132741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 баллов</a:t>
            </a:r>
          </a:p>
        </p:txBody>
      </p:sp>
      <p:sp>
        <p:nvSpPr>
          <p:cNvPr id="16390" name="Прямоугольник 9"/>
          <p:cNvSpPr>
            <a:spLocks noChangeArrowheads="1"/>
          </p:cNvSpPr>
          <p:nvPr/>
        </p:nvSpPr>
        <p:spPr bwMode="auto">
          <a:xfrm>
            <a:off x="1133476" y="6095517"/>
            <a:ext cx="12811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Загадки</a:t>
            </a:r>
          </a:p>
        </p:txBody>
      </p:sp>
      <p:pic>
        <p:nvPicPr>
          <p:cNvPr id="8194" name="Picture 2" descr="C:\Documents and Settings\User\Рабочий стол\мы художники\Рисунок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512" y="2708275"/>
            <a:ext cx="4193953" cy="3168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07313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548680"/>
            <a:ext cx="8226425" cy="5332413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5400" b="1" i="1" dirty="0" smtClean="0">
                <a:solidFill>
                  <a:srgbClr val="FFFF00"/>
                </a:solidFill>
                <a:latin typeface="Monotype Corsiva" pitchFamily="66" charset="0"/>
              </a:rPr>
              <a:t>	</a:t>
            </a:r>
            <a: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  <a:t>Коль ему работу дашь,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  <a:t>    зря трудился карандаш.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60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60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1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1800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1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1800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1800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2800" b="1" dirty="0">
                <a:solidFill>
                  <a:schemeClr val="bg1"/>
                </a:solidFill>
                <a:effectLst/>
              </a:rPr>
              <a:t>о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твет: ластик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7200" dirty="0" smtClean="0">
              <a:solidFill>
                <a:schemeClr val="bg1"/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07950" y="2420938"/>
            <a:ext cx="2306638" cy="576262"/>
          </a:xfrm>
          <a:prstGeom prst="wedgeRectCallout">
            <a:avLst>
              <a:gd name="adj1" fmla="val 41849"/>
              <a:gd name="adj2" fmla="val -132741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 баллов</a:t>
            </a:r>
          </a:p>
        </p:txBody>
      </p:sp>
      <p:sp>
        <p:nvSpPr>
          <p:cNvPr id="17414" name="Прямоугольник 7"/>
          <p:cNvSpPr>
            <a:spLocks noChangeArrowheads="1"/>
          </p:cNvSpPr>
          <p:nvPr/>
        </p:nvSpPr>
        <p:spPr bwMode="auto">
          <a:xfrm>
            <a:off x="1127620" y="6085889"/>
            <a:ext cx="12811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Загадки</a:t>
            </a:r>
          </a:p>
        </p:txBody>
      </p:sp>
      <p:pic>
        <p:nvPicPr>
          <p:cNvPr id="9218" name="Picture 2" descr="C:\Documents and Settings\User\Рабочий стол\мы художники\Рисунок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829" y="1980750"/>
            <a:ext cx="4884738" cy="3287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259380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0800" y="476250"/>
            <a:ext cx="7361238" cy="56197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3500" b="1" dirty="0" smtClean="0">
                <a:solidFill>
                  <a:srgbClr val="FFFF00"/>
                </a:solidFill>
                <a:effectLst/>
                <a:latin typeface="+mj-lt"/>
              </a:rPr>
              <a:t>Разноцветные сестрицы,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3500" b="1" dirty="0" smtClean="0">
                <a:solidFill>
                  <a:srgbClr val="FFFF00"/>
                </a:solidFill>
                <a:effectLst/>
                <a:latin typeface="+mj-lt"/>
              </a:rPr>
              <a:t>заскучали без водицы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3500" b="1" dirty="0" smtClean="0">
                <a:solidFill>
                  <a:srgbClr val="FFFF00"/>
                </a:solidFill>
                <a:effectLst/>
                <a:latin typeface="+mj-lt"/>
              </a:rPr>
              <a:t>Дядя, длинный и худой,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3500" b="1" dirty="0" smtClean="0">
                <a:solidFill>
                  <a:srgbClr val="FFFF00"/>
                </a:solidFill>
                <a:effectLst/>
                <a:latin typeface="+mj-lt"/>
              </a:rPr>
              <a:t>носит воду бородой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3500" b="1" dirty="0" smtClean="0">
                <a:solidFill>
                  <a:srgbClr val="FFFF00"/>
                </a:solidFill>
                <a:effectLst/>
                <a:latin typeface="+mj-lt"/>
              </a:rPr>
              <a:t>И сестрицы вместе с ним,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3500" b="1" dirty="0" smtClean="0">
                <a:solidFill>
                  <a:srgbClr val="FFFF00"/>
                </a:solidFill>
                <a:effectLst/>
                <a:latin typeface="+mj-lt"/>
              </a:rPr>
              <a:t>нарисуют дом и дым. </a:t>
            </a:r>
            <a:endParaRPr lang="ru-RU" altLang="ru-RU" sz="3500" b="1" dirty="0" smtClean="0">
              <a:effectLst/>
              <a:latin typeface="+mj-lt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2800" b="1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краски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36525" y="4797425"/>
            <a:ext cx="2306638" cy="576263"/>
          </a:xfrm>
          <a:prstGeom prst="wedgeRectCallout">
            <a:avLst>
              <a:gd name="adj1" fmla="val 41849"/>
              <a:gd name="adj2" fmla="val -132741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 баллов</a:t>
            </a:r>
          </a:p>
        </p:txBody>
      </p:sp>
      <p:sp>
        <p:nvSpPr>
          <p:cNvPr id="18438" name="Прямоугольник 7"/>
          <p:cNvSpPr>
            <a:spLocks noChangeArrowheads="1"/>
          </p:cNvSpPr>
          <p:nvPr/>
        </p:nvSpPr>
        <p:spPr bwMode="auto">
          <a:xfrm>
            <a:off x="1320800" y="6127517"/>
            <a:ext cx="12811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Загадки</a:t>
            </a:r>
          </a:p>
        </p:txBody>
      </p:sp>
      <p:pic>
        <p:nvPicPr>
          <p:cNvPr id="10242" name="Picture 2" descr="C:\Documents and Settings\User\Рабочий стол\мы художники\Рисунок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334" y="764704"/>
            <a:ext cx="2981325" cy="2447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662703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88913"/>
            <a:ext cx="8226425" cy="5907087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dirty="0"/>
              <a:t> </a:t>
            </a:r>
            <a:r>
              <a:rPr lang="ru-RU" alt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Лес, река, весенний луг,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там трава, цветы вокруг</a:t>
            </a:r>
            <a:br>
              <a:rPr lang="ru-RU" alt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alt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представляет наша Зина,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эту яркую …</a:t>
            </a: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endParaRPr lang="en-US" alt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dirty="0">
                <a:solidFill>
                  <a:schemeClr val="bg1"/>
                </a:solidFill>
                <a:effectLst/>
              </a:rPr>
              <a:t>о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твет:  картину 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07950" y="2276475"/>
            <a:ext cx="2306638" cy="576263"/>
          </a:xfrm>
          <a:prstGeom prst="wedgeRectCallout">
            <a:avLst>
              <a:gd name="adj1" fmla="val 41849"/>
              <a:gd name="adj2" fmla="val -132741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 баллов</a:t>
            </a:r>
          </a:p>
        </p:txBody>
      </p:sp>
      <p:sp>
        <p:nvSpPr>
          <p:cNvPr id="19462" name="Прямоугольник 7"/>
          <p:cNvSpPr>
            <a:spLocks noChangeArrowheads="1"/>
          </p:cNvSpPr>
          <p:nvPr/>
        </p:nvSpPr>
        <p:spPr bwMode="auto">
          <a:xfrm>
            <a:off x="1403648" y="6092825"/>
            <a:ext cx="12811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Загадки</a:t>
            </a:r>
          </a:p>
        </p:txBody>
      </p:sp>
      <p:pic>
        <p:nvPicPr>
          <p:cNvPr id="11266" name="Picture 2" descr="C:\Documents and Settings\User\Рабочий стол\мы художники\Рисунок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32856"/>
            <a:ext cx="4765404" cy="33847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460529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404813"/>
            <a:ext cx="8574088" cy="62642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3600" b="1" dirty="0" smtClean="0">
                <a:solidFill>
                  <a:srgbClr val="FFFF00"/>
                </a:solidFill>
                <a:effectLst/>
              </a:rPr>
              <a:t>Эти </a:t>
            </a:r>
            <a:r>
              <a:rPr lang="ru-RU" altLang="ru-RU" sz="3600" b="1" dirty="0">
                <a:solidFill>
                  <a:srgbClr val="FFFF00"/>
                </a:solidFill>
                <a:effectLst/>
              </a:rPr>
              <a:t>краски имеют следующие свойства: </a:t>
            </a:r>
            <a:br>
              <a:rPr lang="ru-RU" altLang="ru-RU" sz="3600" b="1" dirty="0">
                <a:solidFill>
                  <a:srgbClr val="FFFF00"/>
                </a:solidFill>
                <a:effectLst/>
              </a:rPr>
            </a:br>
            <a:r>
              <a:rPr lang="ru-RU" altLang="ru-RU" sz="3600" b="1" dirty="0">
                <a:solidFill>
                  <a:srgbClr val="FFFF00"/>
                </a:solidFill>
                <a:effectLst/>
              </a:rPr>
              <a:t>Прозрачность, чистоту цвета</a:t>
            </a:r>
            <a:endParaRPr lang="ru-RU" altLang="ru-RU" sz="3600" dirty="0" smtClean="0">
              <a:effectLst/>
            </a:endParaRPr>
          </a:p>
          <a:p>
            <a:pPr eaLnBrk="1" hangingPunct="1"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dirty="0" smtClean="0"/>
              <a:t>                       </a:t>
            </a:r>
            <a:r>
              <a:rPr lang="en-US" altLang="ru-RU" dirty="0" smtClean="0"/>
              <a:t>               </a:t>
            </a:r>
            <a:r>
              <a:rPr lang="ru-RU" altLang="ru-RU" dirty="0" smtClean="0"/>
              <a:t> 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</a:t>
            </a:r>
            <a:r>
              <a:rPr lang="ru-RU" altLang="ru-RU" sz="2800" b="1" dirty="0">
                <a:solidFill>
                  <a:schemeClr val="bg1"/>
                </a:solidFill>
                <a:effectLst/>
              </a:rPr>
              <a:t>: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акварель</a:t>
            </a:r>
            <a:endParaRPr lang="ru-RU" altLang="ru-RU" sz="2800" b="1" dirty="0">
              <a:solidFill>
                <a:schemeClr val="bg1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>
              <a:effectLst/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294476" y="1916832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 баллов</a:t>
            </a:r>
          </a:p>
        </p:txBody>
      </p:sp>
      <p:sp>
        <p:nvSpPr>
          <p:cNvPr id="40966" name="Прямоугольник 6"/>
          <p:cNvSpPr>
            <a:spLocks noChangeArrowheads="1"/>
          </p:cNvSpPr>
          <p:nvPr/>
        </p:nvSpPr>
        <p:spPr bwMode="auto">
          <a:xfrm>
            <a:off x="1261269" y="5845580"/>
            <a:ext cx="20875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Материалы и инструменты</a:t>
            </a:r>
          </a:p>
        </p:txBody>
      </p:sp>
      <p:pic>
        <p:nvPicPr>
          <p:cNvPr id="11266" name="Picture 2" descr="C:\Documents and Settings\User\Рабочий стол\мы художники\Рисунок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132856"/>
            <a:ext cx="4838938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13831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363" y="188913"/>
            <a:ext cx="8226425" cy="6524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altLang="ru-RU" sz="4800" b="1" i="1" dirty="0" smtClean="0">
                <a:effectLst/>
              </a:rPr>
              <a:t>  </a:t>
            </a:r>
            <a:r>
              <a:rPr lang="ru-RU" altLang="ru-RU" sz="3600" b="1" dirty="0" smtClean="0">
                <a:solidFill>
                  <a:srgbClr val="FFFF00"/>
                </a:solidFill>
                <a:effectLst/>
              </a:rPr>
              <a:t>Этот </a:t>
            </a:r>
            <a:r>
              <a:rPr lang="ru-RU" altLang="ru-RU" sz="3600" b="1" dirty="0">
                <a:solidFill>
                  <a:srgbClr val="FFFF00"/>
                </a:solidFill>
                <a:effectLst/>
              </a:rPr>
              <a:t>материал для рисования представляет собой палочки без оправы различных красно-коричневых тонов</a:t>
            </a:r>
            <a:endParaRPr lang="ru-RU" altLang="ru-RU" sz="3600" b="1" dirty="0" smtClean="0">
              <a:effectLst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defRPr/>
            </a:pPr>
            <a:endParaRPr lang="ru-RU" altLang="ru-RU" sz="2800" dirty="0" smtClean="0"/>
          </a:p>
          <a:p>
            <a:pPr eaLnBrk="1" hangingPunct="1">
              <a:defRPr/>
            </a:pPr>
            <a:endParaRPr lang="ru-RU" altLang="ru-RU" sz="2800" dirty="0" smtClean="0"/>
          </a:p>
          <a:p>
            <a:pPr eaLnBrk="1" hangingPunct="1">
              <a:defRPr/>
            </a:pPr>
            <a:endParaRPr lang="ru-RU" alt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altLang="ru-RU" sz="1000" dirty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2800" dirty="0" smtClean="0">
                <a:solidFill>
                  <a:schemeClr val="bg1"/>
                </a:solidFill>
              </a:rPr>
              <a:t>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</a:t>
            </a:r>
            <a:r>
              <a:rPr lang="ru-RU" altLang="ru-RU" sz="2800" b="1" dirty="0">
                <a:solidFill>
                  <a:schemeClr val="bg1"/>
                </a:solidFill>
                <a:effectLst/>
              </a:rPr>
              <a:t>: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сангина</a:t>
            </a: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4588" y="2780928"/>
            <a:ext cx="4680858" cy="3115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107950" y="2781300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 баллов</a:t>
            </a:r>
          </a:p>
        </p:txBody>
      </p:sp>
      <p:sp>
        <p:nvSpPr>
          <p:cNvPr id="41990" name="Прямоугольник 7"/>
          <p:cNvSpPr>
            <a:spLocks noChangeArrowheads="1"/>
          </p:cNvSpPr>
          <p:nvPr/>
        </p:nvSpPr>
        <p:spPr bwMode="auto">
          <a:xfrm>
            <a:off x="971600" y="5934075"/>
            <a:ext cx="20875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Материалы и инструменты</a:t>
            </a: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321982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333375"/>
            <a:ext cx="8226425" cy="6524625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5400" b="1" i="1" dirty="0" smtClean="0">
                <a:solidFill>
                  <a:srgbClr val="FFFF00"/>
                </a:solidFill>
                <a:effectLst/>
              </a:rPr>
              <a:t>  </a:t>
            </a:r>
            <a:r>
              <a:rPr lang="ru-RU" altLang="ru-RU" sz="3600" b="1" dirty="0">
                <a:solidFill>
                  <a:srgbClr val="FFFF00"/>
                </a:solidFill>
                <a:effectLst/>
              </a:rPr>
              <a:t>Маркировка на карандашах </a:t>
            </a:r>
            <a:endParaRPr lang="en-US" altLang="ru-RU" sz="3600" b="1" dirty="0" smtClean="0">
              <a:solidFill>
                <a:srgbClr val="FFFF00"/>
              </a:solidFill>
              <a:effectLst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3600" b="1" dirty="0" smtClean="0">
                <a:solidFill>
                  <a:srgbClr val="FFFF00"/>
                </a:solidFill>
                <a:effectLst/>
              </a:rPr>
              <a:t>(</a:t>
            </a:r>
            <a:r>
              <a:rPr lang="ru-RU" altLang="ru-RU" sz="3600" b="1" dirty="0">
                <a:solidFill>
                  <a:srgbClr val="FFFF00"/>
                </a:solidFill>
                <a:effectLst/>
              </a:rPr>
              <a:t>ТМ, 2М и т.п.) обозначает</a:t>
            </a:r>
            <a:endParaRPr lang="ru-RU" altLang="ru-RU" sz="3600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11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11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степень </a:t>
            </a:r>
            <a:r>
              <a:rPr lang="ru-RU" altLang="ru-RU" sz="2800" b="1" dirty="0">
                <a:solidFill>
                  <a:schemeClr val="bg1"/>
                </a:solidFill>
              </a:rPr>
              <a:t>твёрдости или мягкости</a:t>
            </a:r>
            <a:endParaRPr lang="ru-RU" altLang="ru-RU" sz="2800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dirty="0" smtClean="0"/>
              <a:t>            </a:t>
            </a:r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1772816"/>
            <a:ext cx="5972175" cy="3643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ая выноска 5"/>
          <p:cNvSpPr/>
          <p:nvPr/>
        </p:nvSpPr>
        <p:spPr>
          <a:xfrm>
            <a:off x="0" y="20605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 баллов</a:t>
            </a:r>
          </a:p>
        </p:txBody>
      </p:sp>
      <p:sp>
        <p:nvSpPr>
          <p:cNvPr id="43014" name="Прямоугольник 6"/>
          <p:cNvSpPr>
            <a:spLocks noChangeArrowheads="1"/>
          </p:cNvSpPr>
          <p:nvPr/>
        </p:nvSpPr>
        <p:spPr bwMode="auto">
          <a:xfrm>
            <a:off x="1475656" y="5976556"/>
            <a:ext cx="20875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Материалы и инструменты</a:t>
            </a:r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300832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713788" cy="65976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dirty="0" smtClean="0"/>
              <a:t> </a:t>
            </a:r>
            <a:r>
              <a:rPr lang="en-US" altLang="ru-RU" dirty="0" smtClean="0"/>
              <a:t>    </a:t>
            </a:r>
            <a:r>
              <a:rPr lang="ru-RU" altLang="ru-RU" dirty="0" smtClean="0"/>
              <a:t>   </a:t>
            </a:r>
            <a:r>
              <a:rPr lang="ru-RU" altLang="ru-RU" sz="3600" b="1" dirty="0" smtClean="0">
                <a:solidFill>
                  <a:srgbClr val="FFFF00"/>
                </a:solidFill>
                <a:effectLst/>
              </a:rPr>
              <a:t>Из этого пластичного материала</a:t>
            </a:r>
            <a:r>
              <a:rPr lang="ru-RU" altLang="ru-RU" sz="3600" b="1" dirty="0">
                <a:solidFill>
                  <a:srgbClr val="FFFF00"/>
                </a:solidFill>
                <a:effectLst/>
              </a:rPr>
              <a:t>, </a:t>
            </a:r>
            <a:r>
              <a:rPr lang="ru-RU" altLang="ru-RU" sz="3600" b="1" dirty="0" smtClean="0">
                <a:solidFill>
                  <a:srgbClr val="FFFF00"/>
                </a:solidFill>
                <a:effectLst/>
              </a:rPr>
              <a:t>скульпторы </a:t>
            </a:r>
            <a:r>
              <a:rPr lang="ru-RU" altLang="ru-RU" sz="3600" b="1" dirty="0">
                <a:solidFill>
                  <a:srgbClr val="FFFF00"/>
                </a:solidFill>
                <a:effectLst/>
              </a:rPr>
              <a:t>лепят скульптуры малых форм или делают эскизы </a:t>
            </a:r>
            <a:r>
              <a:rPr lang="ru-RU" altLang="ru-RU" sz="3600" b="1" dirty="0" smtClean="0">
                <a:solidFill>
                  <a:srgbClr val="FFFF00"/>
                </a:solidFill>
                <a:effectLst/>
              </a:rPr>
              <a:t>для </a:t>
            </a:r>
            <a:r>
              <a:rPr lang="ru-RU" altLang="ru-RU" sz="3600" b="1" dirty="0">
                <a:solidFill>
                  <a:srgbClr val="FFFF00"/>
                </a:solidFill>
                <a:effectLst/>
              </a:rPr>
              <a:t>больших </a:t>
            </a:r>
            <a:r>
              <a:rPr lang="ru-RU" altLang="ru-RU" sz="3600" b="1" dirty="0" smtClean="0">
                <a:solidFill>
                  <a:srgbClr val="FFFF00"/>
                </a:solidFill>
                <a:effectLst/>
              </a:rPr>
              <a:t>скульптур</a:t>
            </a:r>
            <a:endParaRPr lang="ru-RU" altLang="ru-RU" sz="3600" b="1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dirty="0" smtClean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10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10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</a:t>
            </a:r>
            <a:r>
              <a:rPr lang="ru-RU" altLang="ru-RU" sz="2800" b="1" dirty="0">
                <a:solidFill>
                  <a:schemeClr val="bg1"/>
                </a:solidFill>
                <a:effectLst/>
              </a:rPr>
              <a:t>: 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глина</a:t>
            </a:r>
            <a:endParaRPr lang="ru-RU" altLang="ru-RU" sz="2800" b="1" dirty="0">
              <a:solidFill>
                <a:schemeClr val="bg1"/>
              </a:solidFill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800" b="1" dirty="0" smtClean="0">
              <a:effectLst/>
            </a:endParaRP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2025" y="2492375"/>
            <a:ext cx="5219700" cy="3259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ая выноска 5"/>
          <p:cNvSpPr/>
          <p:nvPr/>
        </p:nvSpPr>
        <p:spPr>
          <a:xfrm>
            <a:off x="-14288" y="2492375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 баллов</a:t>
            </a:r>
          </a:p>
        </p:txBody>
      </p:sp>
      <p:sp>
        <p:nvSpPr>
          <p:cNvPr id="44038" name="Прямоугольник 6"/>
          <p:cNvSpPr>
            <a:spLocks noChangeArrowheads="1"/>
          </p:cNvSpPr>
          <p:nvPr/>
        </p:nvSpPr>
        <p:spPr bwMode="auto">
          <a:xfrm>
            <a:off x="971600" y="5934075"/>
            <a:ext cx="20875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Материалы и инструменты</a:t>
            </a: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40547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5732463"/>
            <a:ext cx="8226425" cy="781050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chemeClr val="bg1"/>
                </a:solidFill>
                <a:effectLst/>
              </a:rPr>
              <a:t>ответ: в холодных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020762" y="333375"/>
            <a:ext cx="7223645" cy="90805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dirty="0" smtClean="0">
                <a:latin typeface="+mj-lt"/>
              </a:rPr>
              <a:t>	</a:t>
            </a:r>
            <a: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  <a:t>В каких тонах написана картина?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188913" y="836613"/>
            <a:ext cx="2306637" cy="576262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 баллов</a:t>
            </a:r>
          </a:p>
        </p:txBody>
      </p:sp>
      <p:sp>
        <p:nvSpPr>
          <p:cNvPr id="36871" name="Прямоугольник 9"/>
          <p:cNvSpPr>
            <a:spLocks noChangeArrowheads="1"/>
          </p:cNvSpPr>
          <p:nvPr/>
        </p:nvSpPr>
        <p:spPr bwMode="auto">
          <a:xfrm>
            <a:off x="1043608" y="6112955"/>
            <a:ext cx="1835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err="1">
                <a:solidFill>
                  <a:schemeClr val="bg1"/>
                </a:solidFill>
              </a:rPr>
              <a:t>Цветоведение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pic>
        <p:nvPicPr>
          <p:cNvPr id="7170" name="Picture 2" descr="C:\Documents and Settings\User\Рабочий стол\мы художники\Рисунок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56792"/>
            <a:ext cx="5472608" cy="3975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8607116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5949950"/>
            <a:ext cx="8226425" cy="635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800" b="1" dirty="0">
                <a:solidFill>
                  <a:schemeClr val="bg1"/>
                </a:solidFill>
                <a:effectLst/>
                <a:latin typeface="+mn-lt"/>
              </a:rPr>
              <a:t>о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  <a:latin typeface="+mn-lt"/>
              </a:rPr>
              <a:t>твет: в теплых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755650" y="188913"/>
            <a:ext cx="7345363" cy="12239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altLang="ru-RU" sz="3600" b="1" dirty="0" smtClean="0">
                <a:solidFill>
                  <a:srgbClr val="CCFF33"/>
                </a:solidFill>
                <a:effectLst/>
                <a:latin typeface="+mj-lt"/>
              </a:rPr>
              <a:t>	</a:t>
            </a:r>
            <a:r>
              <a:rPr lang="ru-RU" altLang="ru-RU" sz="3600" b="1" dirty="0" smtClean="0">
                <a:solidFill>
                  <a:srgbClr val="FFFF00"/>
                </a:solidFill>
                <a:effectLst/>
                <a:latin typeface="+mj-lt"/>
              </a:rPr>
              <a:t>В каких тонах написана картина?</a:t>
            </a:r>
          </a:p>
          <a:p>
            <a:pPr algn="ctr" eaLnBrk="1" hangingPunct="1">
              <a:defRPr/>
            </a:pPr>
            <a:endParaRPr lang="ru-RU" altLang="ru-RU" sz="3600" b="1" i="1" dirty="0" smtClean="0">
              <a:solidFill>
                <a:srgbClr val="CCFF33"/>
              </a:solidFill>
              <a:effectLst/>
            </a:endParaRPr>
          </a:p>
        </p:txBody>
      </p:sp>
      <p:sp>
        <p:nvSpPr>
          <p:cNvPr id="37895" name="Прямоугольник 7"/>
          <p:cNvSpPr>
            <a:spLocks noChangeArrowheads="1"/>
          </p:cNvSpPr>
          <p:nvPr/>
        </p:nvSpPr>
        <p:spPr bwMode="auto">
          <a:xfrm>
            <a:off x="917575" y="6169311"/>
            <a:ext cx="1835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err="1">
                <a:solidFill>
                  <a:schemeClr val="bg1"/>
                </a:solidFill>
              </a:rPr>
              <a:t>Цветоведение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pic>
        <p:nvPicPr>
          <p:cNvPr id="8194" name="Picture 2" descr="C:\Documents and Settings\User\Рабочий стол\мы художники\Рисунок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872" y="1772816"/>
            <a:ext cx="5401146" cy="3681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179387" y="1052736"/>
            <a:ext cx="2306637" cy="576262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 баллов</a:t>
            </a: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46911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2275" y="146050"/>
            <a:ext cx="822642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5400" b="1" dirty="0">
                <a:solidFill>
                  <a:schemeClr val="bg1"/>
                </a:solidFill>
              </a:rPr>
              <a:t>2</a:t>
            </a:r>
            <a:r>
              <a:rPr lang="ru-RU" altLang="ru-RU" sz="5400" b="1" dirty="0" smtClean="0">
                <a:solidFill>
                  <a:schemeClr val="bg1"/>
                </a:solidFill>
              </a:rPr>
              <a:t> раунд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28192" y="1916832"/>
            <a:ext cx="597666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Анаграммы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24168" y="3501008"/>
            <a:ext cx="386816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Угадай картину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35337" y="5373216"/>
            <a:ext cx="4562373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Жанры живописи</a:t>
            </a:r>
          </a:p>
        </p:txBody>
      </p:sp>
      <p:sp>
        <p:nvSpPr>
          <p:cNvPr id="4" name="Прямоугольная выноска 3">
            <a:hlinkClick r:id="rId2" action="ppaction://hlinksldjump"/>
          </p:cNvPr>
          <p:cNvSpPr/>
          <p:nvPr/>
        </p:nvSpPr>
        <p:spPr>
          <a:xfrm>
            <a:off x="1262063" y="1341438"/>
            <a:ext cx="936625" cy="574675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</a:t>
            </a:r>
          </a:p>
        </p:txBody>
      </p:sp>
      <p:sp>
        <p:nvSpPr>
          <p:cNvPr id="10" name="Прямоугольная выноска 9">
            <a:hlinkClick r:id="rId3" action="ppaction://hlinksldjump"/>
          </p:cNvPr>
          <p:cNvSpPr/>
          <p:nvPr/>
        </p:nvSpPr>
        <p:spPr>
          <a:xfrm>
            <a:off x="3132138" y="1320800"/>
            <a:ext cx="935037" cy="576263"/>
          </a:xfrm>
          <a:prstGeom prst="wedgeRectCallout">
            <a:avLst>
              <a:gd name="adj1" fmla="val -7157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</a:t>
            </a:r>
          </a:p>
        </p:txBody>
      </p:sp>
      <p:sp>
        <p:nvSpPr>
          <p:cNvPr id="11" name="Прямоугольная выноска 10">
            <a:hlinkClick r:id="rId4" action="ppaction://hlinksldjump"/>
          </p:cNvPr>
          <p:cNvSpPr/>
          <p:nvPr/>
        </p:nvSpPr>
        <p:spPr>
          <a:xfrm>
            <a:off x="5003800" y="1341438"/>
            <a:ext cx="936625" cy="574675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</a:t>
            </a:r>
          </a:p>
        </p:txBody>
      </p:sp>
      <p:sp>
        <p:nvSpPr>
          <p:cNvPr id="12" name="Прямоугольная выноска 11">
            <a:hlinkClick r:id="rId5" action="ppaction://hlinksldjump"/>
          </p:cNvPr>
          <p:cNvSpPr/>
          <p:nvPr/>
        </p:nvSpPr>
        <p:spPr>
          <a:xfrm>
            <a:off x="6948488" y="1341438"/>
            <a:ext cx="936625" cy="574675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</a:t>
            </a:r>
          </a:p>
        </p:txBody>
      </p:sp>
      <p:sp>
        <p:nvSpPr>
          <p:cNvPr id="13" name="Прямоугольная выноска 12">
            <a:hlinkClick r:id="rId6" action="ppaction://hlinksldjump"/>
          </p:cNvPr>
          <p:cNvSpPr/>
          <p:nvPr/>
        </p:nvSpPr>
        <p:spPr>
          <a:xfrm>
            <a:off x="1673225" y="2924175"/>
            <a:ext cx="936625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</a:t>
            </a:r>
          </a:p>
        </p:txBody>
      </p:sp>
      <p:sp>
        <p:nvSpPr>
          <p:cNvPr id="14" name="Прямоугольная выноска 13">
            <a:hlinkClick r:id="rId7" action="ppaction://hlinksldjump"/>
          </p:cNvPr>
          <p:cNvSpPr/>
          <p:nvPr/>
        </p:nvSpPr>
        <p:spPr>
          <a:xfrm>
            <a:off x="6392863" y="2924175"/>
            <a:ext cx="935037" cy="576263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</a:t>
            </a:r>
          </a:p>
        </p:txBody>
      </p:sp>
      <p:sp>
        <p:nvSpPr>
          <p:cNvPr id="15" name="Прямоугольная выноска 14">
            <a:hlinkClick r:id="rId8" action="ppaction://hlinksldjump"/>
          </p:cNvPr>
          <p:cNvSpPr/>
          <p:nvPr/>
        </p:nvSpPr>
        <p:spPr>
          <a:xfrm>
            <a:off x="4787900" y="2924175"/>
            <a:ext cx="936625" cy="576263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</a:t>
            </a:r>
          </a:p>
        </p:txBody>
      </p:sp>
      <p:sp>
        <p:nvSpPr>
          <p:cNvPr id="16" name="Прямоугольная выноска 15">
            <a:hlinkClick r:id="rId9" action="ppaction://hlinksldjump"/>
          </p:cNvPr>
          <p:cNvSpPr/>
          <p:nvPr/>
        </p:nvSpPr>
        <p:spPr>
          <a:xfrm>
            <a:off x="3284538" y="2924175"/>
            <a:ext cx="935037" cy="576263"/>
          </a:xfrm>
          <a:prstGeom prst="wedgeRectCallout">
            <a:avLst>
              <a:gd name="adj1" fmla="val -1296"/>
              <a:gd name="adj2" fmla="val 70436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</a:t>
            </a:r>
          </a:p>
        </p:txBody>
      </p:sp>
      <p:sp>
        <p:nvSpPr>
          <p:cNvPr id="17" name="Прямоугольная выноска 16">
            <a:hlinkClick r:id="rId10" action="ppaction://hlinksldjump"/>
          </p:cNvPr>
          <p:cNvSpPr/>
          <p:nvPr/>
        </p:nvSpPr>
        <p:spPr>
          <a:xfrm>
            <a:off x="4535488" y="4581525"/>
            <a:ext cx="936625" cy="576263"/>
          </a:xfrm>
          <a:prstGeom prst="wedgeRectCallout">
            <a:avLst>
              <a:gd name="adj1" fmla="val 12379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</a:t>
            </a:r>
          </a:p>
        </p:txBody>
      </p:sp>
      <p:sp>
        <p:nvSpPr>
          <p:cNvPr id="18" name="Прямоугольная выноска 17">
            <a:hlinkClick r:id="rId11" action="ppaction://hlinksldjump"/>
          </p:cNvPr>
          <p:cNvSpPr/>
          <p:nvPr/>
        </p:nvSpPr>
        <p:spPr>
          <a:xfrm>
            <a:off x="3284538" y="4581525"/>
            <a:ext cx="935037" cy="576263"/>
          </a:xfrm>
          <a:prstGeom prst="wedgeRectCallout">
            <a:avLst>
              <a:gd name="adj1" fmla="val -3250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</a:t>
            </a:r>
          </a:p>
        </p:txBody>
      </p:sp>
      <p:sp>
        <p:nvSpPr>
          <p:cNvPr id="19" name="Прямоугольная выноска 18">
            <a:hlinkClick r:id="rId12" action="ppaction://hlinksldjump"/>
          </p:cNvPr>
          <p:cNvSpPr/>
          <p:nvPr/>
        </p:nvSpPr>
        <p:spPr>
          <a:xfrm>
            <a:off x="1116013" y="4602163"/>
            <a:ext cx="935037" cy="576262"/>
          </a:xfrm>
          <a:prstGeom prst="wedgeRectCallout">
            <a:avLst>
              <a:gd name="adj1" fmla="val 114944"/>
              <a:gd name="adj2" fmla="val 81548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</a:t>
            </a:r>
          </a:p>
        </p:txBody>
      </p:sp>
      <p:sp>
        <p:nvSpPr>
          <p:cNvPr id="20" name="Прямоугольная выноска 19">
            <a:hlinkClick r:id="rId13" action="ppaction://hlinksldjump"/>
          </p:cNvPr>
          <p:cNvSpPr/>
          <p:nvPr/>
        </p:nvSpPr>
        <p:spPr>
          <a:xfrm>
            <a:off x="6732588" y="4508500"/>
            <a:ext cx="935037" cy="576263"/>
          </a:xfrm>
          <a:prstGeom prst="wedgeRectCallout">
            <a:avLst>
              <a:gd name="adj1" fmla="val -120468"/>
              <a:gd name="adj2" fmla="val 100596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27422626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5229200"/>
            <a:ext cx="8226425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2800" b="1" dirty="0">
                <a:solidFill>
                  <a:schemeClr val="bg1"/>
                </a:solidFill>
                <a:effectLst/>
              </a:rPr>
              <a:t>о</a:t>
            </a: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твет: цвет становится светлым,</a:t>
            </a:r>
            <a:br>
              <a:rPr lang="ru-RU" altLang="ru-RU" sz="2800" b="1" dirty="0" smtClean="0">
                <a:solidFill>
                  <a:schemeClr val="bg1"/>
                </a:solidFill>
                <a:effectLst/>
              </a:rPr>
            </a:br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 нежным и легким</a:t>
            </a:r>
            <a:r>
              <a:rPr lang="ru-RU" altLang="ru-RU" sz="2800" b="1" i="1" dirty="0" smtClean="0">
                <a:solidFill>
                  <a:schemeClr val="bg1"/>
                </a:solidFill>
              </a:rPr>
              <a:t/>
            </a:r>
            <a:br>
              <a:rPr lang="ru-RU" altLang="ru-RU" sz="2800" b="1" i="1" dirty="0" smtClean="0">
                <a:solidFill>
                  <a:schemeClr val="bg1"/>
                </a:solidFill>
              </a:rPr>
            </a:br>
            <a:endParaRPr lang="ru-RU" altLang="ru-RU" sz="2800" b="1" i="1" dirty="0" smtClean="0">
              <a:solidFill>
                <a:schemeClr val="bg1"/>
              </a:solidFill>
            </a:endParaRPr>
          </a:p>
        </p:txBody>
      </p:sp>
      <p:sp>
        <p:nvSpPr>
          <p:cNvPr id="3891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258888" y="260350"/>
            <a:ext cx="6913562" cy="18002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3600" b="1" smtClean="0">
                <a:solidFill>
                  <a:srgbClr val="FFFF00"/>
                </a:solidFill>
                <a:effectLst/>
              </a:rPr>
              <a:t>	Каким становится цвет при добавлении белой краски? 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79388" y="1484313"/>
            <a:ext cx="2306637" cy="576262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 баллов</a:t>
            </a:r>
          </a:p>
        </p:txBody>
      </p:sp>
      <p:sp>
        <p:nvSpPr>
          <p:cNvPr id="38919" name="Прямоугольник 7"/>
          <p:cNvSpPr>
            <a:spLocks noChangeArrowheads="1"/>
          </p:cNvSpPr>
          <p:nvPr/>
        </p:nvSpPr>
        <p:spPr bwMode="auto">
          <a:xfrm>
            <a:off x="1187624" y="6210300"/>
            <a:ext cx="1835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err="1">
                <a:solidFill>
                  <a:schemeClr val="bg1"/>
                </a:solidFill>
              </a:rPr>
              <a:t>Цветоведение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pic>
        <p:nvPicPr>
          <p:cNvPr id="9218" name="Picture 2" descr="C:\Documents and Settings\User\Рабочий стол\мы художники\Рисунок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310" y="2405062"/>
            <a:ext cx="6022859" cy="2608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912884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>
          <a:xfrm>
            <a:off x="1043608" y="4521200"/>
            <a:ext cx="8226425" cy="1571625"/>
          </a:xfrm>
        </p:spPr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chemeClr val="bg1"/>
                </a:solidFill>
                <a:effectLst/>
              </a:rPr>
              <a:t>ответ: смешение различных цветов с черным придает цвету грусть, тревогу</a:t>
            </a:r>
          </a:p>
        </p:txBody>
      </p:sp>
      <p:sp>
        <p:nvSpPr>
          <p:cNvPr id="39939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187450" y="333375"/>
            <a:ext cx="6913563" cy="1227138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ru-RU" altLang="ru-RU" sz="3600" b="1" smtClean="0">
                <a:solidFill>
                  <a:srgbClr val="FFFF00"/>
                </a:solidFill>
                <a:effectLst/>
              </a:rPr>
              <a:t>Что придает цвету смешение с черной краской?</a:t>
            </a:r>
          </a:p>
          <a:p>
            <a:pPr eaLnBrk="1" hangingPunct="1"/>
            <a:endParaRPr lang="ru-RU" altLang="ru-RU" sz="3600" b="1" smtClean="0">
              <a:solidFill>
                <a:srgbClr val="CCFF33"/>
              </a:solidFill>
              <a:effectLst/>
            </a:endParaRPr>
          </a:p>
        </p:txBody>
      </p:sp>
      <p:sp>
        <p:nvSpPr>
          <p:cNvPr id="39943" name="Прямоугольник 7"/>
          <p:cNvSpPr>
            <a:spLocks noChangeArrowheads="1"/>
          </p:cNvSpPr>
          <p:nvPr/>
        </p:nvSpPr>
        <p:spPr bwMode="auto">
          <a:xfrm>
            <a:off x="1043608" y="6210300"/>
            <a:ext cx="1835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3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err="1">
                <a:solidFill>
                  <a:schemeClr val="bg1"/>
                </a:solidFill>
              </a:rPr>
              <a:t>Цветоведение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pic>
        <p:nvPicPr>
          <p:cNvPr id="10242" name="Picture 2" descr="C:\Documents and Settings\User\Рабочий стол\мы художники\Рисунок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13905"/>
            <a:ext cx="6245317" cy="2286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250825" y="1340643"/>
            <a:ext cx="2306638" cy="576263"/>
          </a:xfrm>
          <a:prstGeom prst="wedgeRectCallout">
            <a:avLst>
              <a:gd name="adj1" fmla="val 46210"/>
              <a:gd name="adj2" fmla="val 148215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 баллов</a:t>
            </a: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493711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91880" y="2969667"/>
            <a:ext cx="6264696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Поздравляем победителей!</a:t>
            </a:r>
          </a:p>
        </p:txBody>
      </p:sp>
      <p:pic>
        <p:nvPicPr>
          <p:cNvPr id="4" name="Picture 2" descr="C:\Documents and Settings\User\Рабочий стол\r новому уроку\0_a1f61_803ac04_ori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5284211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502099"/>
      </p:ext>
    </p:extLst>
  </p:cSld>
  <p:clrMapOvr>
    <a:masterClrMapping/>
  </p:clrMapOvr>
  <p:transition advClick="0">
    <p:sndAc>
      <p:stSnd loop="1"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FFFF00"/>
                </a:solidFill>
                <a:effectLst/>
              </a:rPr>
              <a:t>Картинки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80728"/>
            <a:ext cx="8589640" cy="5390059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4"/>
              </a:rPr>
              <a:t>http://pioner-school.ucoz.ru/Foto/anketir_161014/konkurs_risunkov_3.jpg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5"/>
              </a:rPr>
              <a:t>http://iremontdoma.ru/wp-content/uploads/2008/12/kraski-dlya-shblonov-251x300.jpg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6"/>
              </a:rPr>
              <a:t>http://2s2b.ru/upload/normal/moskva-holst_dlya_risovaniya_na_kartone_50h60sm_546955.jpeg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7"/>
              </a:rPr>
              <a:t>http://www.narvalib.ee/images/palitra.jpg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8"/>
              </a:rPr>
              <a:t>http://dachahome.ru/sites/default/files/images/kak-smeshivat-kraski1.jpg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9"/>
              </a:rPr>
              <a:t>http://fb.ru/misc/i/gallery/4200/47040.jpg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0"/>
              </a:rPr>
              <a:t>http://99px.ru/sstorage/53/2014/02/mid_95382_8112.jpg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1"/>
              </a:rPr>
              <a:t>https://img3.goodfon.ru/wallpaper/big/6/7e/mark-kalpin-landscape.jpg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2"/>
              </a:rPr>
              <a:t>http://i017.radikal.ru/1110/0c/98bd25d87164.jpg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3"/>
              </a:rPr>
              <a:t>http://isoch.ru/uploads/posts/2014-10/1412889933_i.i.-shishkina-rozh.jpg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4"/>
              </a:rPr>
              <a:t>http://cs4.pikabu.ru/post_img/2014/05/22/7/1400755108_2066453834.jpg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5"/>
              </a:rPr>
              <a:t>http://animalist.ru/images/khasay/30052006013335.jpg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6"/>
              </a:rPr>
              <a:t>http://shop.kostyor.ru/images/3783.jpg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7"/>
              </a:rPr>
              <a:t>http://kanckapital.com.ua/assets/images/products/nosorted/6521.JPG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8"/>
              </a:rPr>
              <a:t>http://samogoo.net/uploads/e0/e013c4b3a32333f45bf24c689b9563d3_2014-12-20_05-41-06.jpg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9"/>
              </a:rPr>
              <a:t>http://avrin-1.narod.ru/photo40.jpg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20"/>
              </a:rPr>
              <a:t>http://ped-kopilka.ru/images/1(564).jpg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21"/>
              </a:rPr>
              <a:t>http://ped-kopilka.ru/images/3(542).jpg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22"/>
              </a:rPr>
              <a:t>http://ped-kopilka.ru/images/4(528).jpg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23"/>
              </a:rPr>
              <a:t>http://ped-kopilka.ru/images/10(392).jpg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24"/>
              </a:rPr>
              <a:t>http://art-assorty.ru/uploads/posts/2015-05/1432010930_bogatyr.jpg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25"/>
              </a:rPr>
              <a:t>http://referat5vip.ru/images/paste96.jpg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00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980728"/>
            <a:ext cx="6923112" cy="514543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2"/>
              </a:rPr>
              <a:t>http://</a:t>
            </a:r>
            <a:r>
              <a:rPr lang="ru-RU" sz="1400" u="sng" dirty="0" smtClean="0">
                <a:solidFill>
                  <a:srgbClr val="FFFF00"/>
                </a:solidFill>
                <a:effectLst/>
                <a:hlinkClick r:id="rId2"/>
              </a:rPr>
              <a:t>www.spbfotos.ru/data/media/18/DSC_7964s.jpg</a:t>
            </a:r>
            <a:r>
              <a:rPr lang="en-US" sz="1400" u="sng" dirty="0" smtClean="0">
                <a:solidFill>
                  <a:srgbClr val="FFFF00"/>
                </a:solidFill>
                <a:effectLst/>
              </a:rPr>
              <a:t> 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3"/>
              </a:rPr>
              <a:t>http://resoch.ru/wp-content/uploads/2015/09/ivan-carevich-na-serom-volke-372x500.png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4"/>
              </a:rPr>
              <a:t>http://img1.liveinternet.ru/images/attach/c/1/60/849/60849414_1277631246_prev_yu.jpg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5"/>
              </a:rPr>
              <a:t>http://detkam.e-papa.ru/inc/im_podelki/02274732.png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6"/>
              </a:rPr>
              <a:t>http://cs540100.vk.me/v540100071/3c97/AFTYnwpk_rM.jpg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7"/>
              </a:rPr>
              <a:t>http://cs3.livemaster.ru/zhurnalfoto/6/e/e/150806175649.jpeg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8"/>
              </a:rPr>
              <a:t>http://news.mspravka.info/wp-content/uploads/2014/06/c5fa9c4fe402eeefdf23bb7f98e-300x200.jpg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9"/>
              </a:rPr>
              <a:t>http://cdn3.imgbb.ru/user/74/744958/201412/794a31777cdd06fbc1460f067a49f83a.jpg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0"/>
              </a:rPr>
              <a:t>http://www.artscroll.ru/Images/2008/s/Smorodinov%20Ruslan%20Aleksandrovich/000053.jpg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1"/>
              </a:rPr>
              <a:t>http://art-assorty.ru/uploads/posts/2015-07/1435725079_538029829.jpg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2"/>
              </a:rPr>
              <a:t>http://artnow.ru/img/42000/42445.jpg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3"/>
              </a:rPr>
              <a:t>https://i1.wp.com/belca.com.ua/images/firms/tovar/lavka/big/30.jpg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4"/>
              </a:rPr>
              <a:t>http://cs320930.vk.me/v320930870/598/TliTJG208Ww.jpg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5"/>
              </a:rPr>
              <a:t>http://www.web-paint.ru/wp-content/uploads/2015/05/%D0%BF%D1%80%D0%BE%D1%81%D1%82%D1%8B%D0%B5-%D0%BA%D0%B0%D1%80%D0%B0%D0%BD%D0%B4%D0%B0%D1%88%D0%B8.jpg</a:t>
            </a:r>
            <a:endParaRPr lang="ru-RU" sz="1400" dirty="0">
              <a:solidFill>
                <a:srgbClr val="FFFF00"/>
              </a:solidFill>
              <a:effectLst/>
            </a:endParaRPr>
          </a:p>
          <a:p>
            <a:pPr>
              <a:defRPr/>
            </a:pPr>
            <a:r>
              <a:rPr lang="ru-RU" sz="1400" u="sng" dirty="0">
                <a:solidFill>
                  <a:srgbClr val="FFFF00"/>
                </a:solidFill>
                <a:effectLst/>
                <a:hlinkClick r:id="rId16"/>
              </a:rPr>
              <a:t>http://uploads.likengo.ru/uploads/albums/f3/00/2859517d5695953e928cc68ef4cd.jpg</a:t>
            </a:r>
            <a:endParaRPr lang="ru-RU" sz="1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36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2275" y="146050"/>
            <a:ext cx="822642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5400" b="1" dirty="0" smtClean="0">
                <a:solidFill>
                  <a:schemeClr val="bg1"/>
                </a:solidFill>
              </a:rPr>
              <a:t>3 раунд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28192" y="1916832"/>
            <a:ext cx="597666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Загадки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40159" y="3645024"/>
            <a:ext cx="6552728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Материалы и инструменты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35337" y="5373216"/>
            <a:ext cx="4562373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err="1">
                <a:ln w="10541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</a:rPr>
              <a:t>Цветоведение</a:t>
            </a:r>
            <a:endParaRPr lang="ru-RU" sz="3600" b="1" dirty="0">
              <a:ln w="10541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4" name="Прямоугольная выноска 3">
            <a:hlinkClick r:id="rId2" action="ppaction://hlinksldjump"/>
          </p:cNvPr>
          <p:cNvSpPr/>
          <p:nvPr/>
        </p:nvSpPr>
        <p:spPr>
          <a:xfrm>
            <a:off x="1262063" y="1341438"/>
            <a:ext cx="936625" cy="574675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</a:t>
            </a:r>
          </a:p>
        </p:txBody>
      </p:sp>
      <p:sp>
        <p:nvSpPr>
          <p:cNvPr id="10" name="Прямоугольная выноска 9">
            <a:hlinkClick r:id="rId3" action="ppaction://hlinksldjump"/>
          </p:cNvPr>
          <p:cNvSpPr/>
          <p:nvPr/>
        </p:nvSpPr>
        <p:spPr>
          <a:xfrm>
            <a:off x="3132138" y="1320800"/>
            <a:ext cx="935037" cy="576263"/>
          </a:xfrm>
          <a:prstGeom prst="wedgeRectCallout">
            <a:avLst>
              <a:gd name="adj1" fmla="val -7157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</a:t>
            </a:r>
          </a:p>
        </p:txBody>
      </p:sp>
      <p:sp>
        <p:nvSpPr>
          <p:cNvPr id="11" name="Прямоугольная выноска 10">
            <a:hlinkClick r:id="rId4" action="ppaction://hlinksldjump"/>
          </p:cNvPr>
          <p:cNvSpPr/>
          <p:nvPr/>
        </p:nvSpPr>
        <p:spPr>
          <a:xfrm>
            <a:off x="5003800" y="1341438"/>
            <a:ext cx="936625" cy="574675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</a:t>
            </a:r>
          </a:p>
        </p:txBody>
      </p:sp>
      <p:sp>
        <p:nvSpPr>
          <p:cNvPr id="12" name="Прямоугольная выноска 11">
            <a:hlinkClick r:id="rId5" action="ppaction://hlinksldjump"/>
          </p:cNvPr>
          <p:cNvSpPr/>
          <p:nvPr/>
        </p:nvSpPr>
        <p:spPr>
          <a:xfrm>
            <a:off x="6948488" y="1341438"/>
            <a:ext cx="936625" cy="574675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</a:t>
            </a:r>
          </a:p>
        </p:txBody>
      </p:sp>
      <p:sp>
        <p:nvSpPr>
          <p:cNvPr id="13" name="Прямоугольная выноска 12">
            <a:hlinkClick r:id="rId6" action="ppaction://hlinksldjump"/>
          </p:cNvPr>
          <p:cNvSpPr/>
          <p:nvPr/>
        </p:nvSpPr>
        <p:spPr>
          <a:xfrm>
            <a:off x="1090613" y="2927350"/>
            <a:ext cx="9350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</a:t>
            </a:r>
          </a:p>
        </p:txBody>
      </p:sp>
      <p:sp>
        <p:nvSpPr>
          <p:cNvPr id="14" name="Прямоугольная выноска 13">
            <a:hlinkClick r:id="rId7" action="ppaction://hlinksldjump"/>
          </p:cNvPr>
          <p:cNvSpPr/>
          <p:nvPr/>
        </p:nvSpPr>
        <p:spPr>
          <a:xfrm>
            <a:off x="7324725" y="3019425"/>
            <a:ext cx="936625" cy="576263"/>
          </a:xfrm>
          <a:prstGeom prst="wedgeRectCallout">
            <a:avLst>
              <a:gd name="adj1" fmla="val -86280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</a:t>
            </a:r>
          </a:p>
        </p:txBody>
      </p:sp>
      <p:sp>
        <p:nvSpPr>
          <p:cNvPr id="15" name="Прямоугольная выноска 14">
            <a:hlinkClick r:id="rId8" action="ppaction://hlinksldjump"/>
          </p:cNvPr>
          <p:cNvSpPr/>
          <p:nvPr/>
        </p:nvSpPr>
        <p:spPr>
          <a:xfrm>
            <a:off x="5003800" y="2981325"/>
            <a:ext cx="936625" cy="576263"/>
          </a:xfrm>
          <a:prstGeom prst="wedgeRectCallout">
            <a:avLst>
              <a:gd name="adj1" fmla="val 4564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</a:t>
            </a:r>
          </a:p>
        </p:txBody>
      </p:sp>
      <p:sp>
        <p:nvSpPr>
          <p:cNvPr id="16" name="Прямоугольная выноска 15">
            <a:hlinkClick r:id="rId9" action="ppaction://hlinksldjump"/>
          </p:cNvPr>
          <p:cNvSpPr/>
          <p:nvPr/>
        </p:nvSpPr>
        <p:spPr>
          <a:xfrm>
            <a:off x="3284538" y="2941638"/>
            <a:ext cx="935037" cy="574675"/>
          </a:xfrm>
          <a:prstGeom prst="wedgeRectCallout">
            <a:avLst>
              <a:gd name="adj1" fmla="val -1296"/>
              <a:gd name="adj2" fmla="val 70436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</a:t>
            </a:r>
          </a:p>
        </p:txBody>
      </p:sp>
      <p:sp>
        <p:nvSpPr>
          <p:cNvPr id="17" name="Прямоугольная выноска 16">
            <a:hlinkClick r:id="rId10" action="ppaction://hlinksldjump"/>
          </p:cNvPr>
          <p:cNvSpPr/>
          <p:nvPr/>
        </p:nvSpPr>
        <p:spPr>
          <a:xfrm>
            <a:off x="4535488" y="4581525"/>
            <a:ext cx="936625" cy="576263"/>
          </a:xfrm>
          <a:prstGeom prst="wedgeRectCallout">
            <a:avLst>
              <a:gd name="adj1" fmla="val 12379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</a:t>
            </a:r>
          </a:p>
        </p:txBody>
      </p:sp>
      <p:sp>
        <p:nvSpPr>
          <p:cNvPr id="18" name="Прямоугольная выноска 17">
            <a:hlinkClick r:id="rId11" action="ppaction://hlinksldjump"/>
          </p:cNvPr>
          <p:cNvSpPr/>
          <p:nvPr/>
        </p:nvSpPr>
        <p:spPr>
          <a:xfrm>
            <a:off x="3284538" y="4581525"/>
            <a:ext cx="935037" cy="576263"/>
          </a:xfrm>
          <a:prstGeom prst="wedgeRectCallout">
            <a:avLst>
              <a:gd name="adj1" fmla="val -3250"/>
              <a:gd name="adj2" fmla="val 68849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</a:t>
            </a:r>
          </a:p>
        </p:txBody>
      </p:sp>
      <p:sp>
        <p:nvSpPr>
          <p:cNvPr id="19" name="Прямоугольная выноска 18">
            <a:hlinkClick r:id="rId12" action="ppaction://hlinksldjump"/>
          </p:cNvPr>
          <p:cNvSpPr/>
          <p:nvPr/>
        </p:nvSpPr>
        <p:spPr>
          <a:xfrm>
            <a:off x="1116013" y="4602163"/>
            <a:ext cx="935037" cy="576262"/>
          </a:xfrm>
          <a:prstGeom prst="wedgeRectCallout">
            <a:avLst>
              <a:gd name="adj1" fmla="val 114944"/>
              <a:gd name="adj2" fmla="val 81548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</a:t>
            </a:r>
          </a:p>
        </p:txBody>
      </p:sp>
      <p:sp>
        <p:nvSpPr>
          <p:cNvPr id="20" name="Прямоугольная выноска 19">
            <a:hlinkClick r:id="rId13" action="ppaction://hlinksldjump"/>
          </p:cNvPr>
          <p:cNvSpPr/>
          <p:nvPr/>
        </p:nvSpPr>
        <p:spPr>
          <a:xfrm>
            <a:off x="6732588" y="4508500"/>
            <a:ext cx="935037" cy="576263"/>
          </a:xfrm>
          <a:prstGeom prst="wedgeRectCallout">
            <a:avLst>
              <a:gd name="adj1" fmla="val -120468"/>
              <a:gd name="adj2" fmla="val 100596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</a:t>
            </a:r>
          </a:p>
        </p:txBody>
      </p:sp>
      <p:sp>
        <p:nvSpPr>
          <p:cNvPr id="3" name="Прямоугольник 2">
            <a:hlinkClick r:id="rId14" action="ppaction://hlinksldjump"/>
          </p:cNvPr>
          <p:cNvSpPr/>
          <p:nvPr/>
        </p:nvSpPr>
        <p:spPr>
          <a:xfrm>
            <a:off x="1908175" y="6237288"/>
            <a:ext cx="5595938" cy="504825"/>
          </a:xfrm>
          <a:prstGeom prst="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6600"/>
                </a:solidFill>
              </a:rPr>
              <a:t>Подсчет баллов</a:t>
            </a:r>
          </a:p>
        </p:txBody>
      </p:sp>
    </p:spTree>
    <p:extLst>
      <p:ext uri="{BB962C8B-B14F-4D97-AF65-F5344CB8AC3E}">
        <p14:creationId xmlns:p14="http://schemas.microsoft.com/office/powerpoint/2010/main" val="28144312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8158" y="718979"/>
            <a:ext cx="8226425" cy="58356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4800" b="1" i="1" dirty="0" smtClean="0">
              <a:solidFill>
                <a:srgbClr val="CCFF33"/>
              </a:solidFill>
              <a:latin typeface="Monotype Corsiva" pitchFamily="66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Акварельная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Гуашевая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Компьютерная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Масляная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5400" b="1" i="1" dirty="0">
              <a:solidFill>
                <a:srgbClr val="CCFF33"/>
              </a:solidFill>
              <a:latin typeface="Monotype Corsiva" pitchFamily="66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5400" b="1" i="1" dirty="0" smtClean="0">
                <a:solidFill>
                  <a:srgbClr val="CCFF33"/>
                </a:solidFill>
                <a:latin typeface="Monotype Corsiva" pitchFamily="66" charset="0"/>
              </a:rPr>
              <a:t>                   </a:t>
            </a:r>
            <a:r>
              <a:rPr lang="ru-RU" altLang="ru-RU" sz="2400" b="1" dirty="0">
                <a:solidFill>
                  <a:schemeClr val="bg1"/>
                </a:solidFill>
                <a:effectLst/>
              </a:rPr>
              <a:t>о</a:t>
            </a:r>
            <a:r>
              <a:rPr lang="ru-RU" altLang="ru-RU" sz="2400" b="1" dirty="0" smtClean="0">
                <a:solidFill>
                  <a:schemeClr val="bg1"/>
                </a:solidFill>
                <a:effectLst/>
              </a:rPr>
              <a:t>твет: компьютерная</a:t>
            </a: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689256"/>
            <a:ext cx="2390775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395288" y="260350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10 баллов</a:t>
            </a:r>
          </a:p>
        </p:txBody>
      </p:sp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8198" name="Прямоугольник 2"/>
          <p:cNvSpPr>
            <a:spLocks noChangeArrowheads="1"/>
          </p:cNvSpPr>
          <p:nvPr/>
        </p:nvSpPr>
        <p:spPr bwMode="auto">
          <a:xfrm>
            <a:off x="3690938" y="5908675"/>
            <a:ext cx="223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Четвертый лишний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503238"/>
            <a:ext cx="1676400" cy="1731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752404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1950" y="1196975"/>
            <a:ext cx="8226425" cy="449738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Мольберт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Палитра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Кисти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Планшет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5400" b="1" i="1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400" b="1" dirty="0" smtClean="0">
                <a:solidFill>
                  <a:schemeClr val="bg1"/>
                </a:solidFill>
              </a:rPr>
              <a:t>     ответ: кисти</a:t>
            </a: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395288" y="260350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20 баллов</a:t>
            </a:r>
          </a:p>
        </p:txBody>
      </p:sp>
      <p:sp>
        <p:nvSpPr>
          <p:cNvPr id="9222" name="Прямоугольник 8"/>
          <p:cNvSpPr>
            <a:spLocks noChangeArrowheads="1"/>
          </p:cNvSpPr>
          <p:nvPr/>
        </p:nvSpPr>
        <p:spPr bwMode="auto">
          <a:xfrm>
            <a:off x="3690938" y="5908675"/>
            <a:ext cx="223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Четвертый лишний</a:t>
            </a:r>
          </a:p>
        </p:txBody>
      </p:sp>
      <p:pic>
        <p:nvPicPr>
          <p:cNvPr id="1026" name="Picture 2" descr="C:\Documents and Settings\User\Рабочий стол\мы художники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048" y="553057"/>
            <a:ext cx="2295525" cy="3409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мы художники\Рисунок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60094"/>
            <a:ext cx="3314700" cy="1857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71958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549275"/>
            <a:ext cx="7772400" cy="590391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Тушь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Уголь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Пастель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Гуашь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6000" b="1" i="1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                                         ответ: гуашь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altLang="ru-RU" sz="2800" b="1" dirty="0" smtClean="0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95288" y="260350"/>
            <a:ext cx="2306637" cy="576263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30 баллов</a:t>
            </a:r>
          </a:p>
        </p:txBody>
      </p:sp>
      <p:sp>
        <p:nvSpPr>
          <p:cNvPr id="10246" name="Прямоугольник 9"/>
          <p:cNvSpPr>
            <a:spLocks noChangeArrowheads="1"/>
          </p:cNvSpPr>
          <p:nvPr/>
        </p:nvSpPr>
        <p:spPr bwMode="auto">
          <a:xfrm>
            <a:off x="3690938" y="5908675"/>
            <a:ext cx="223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Четвертый лишний</a:t>
            </a:r>
          </a:p>
        </p:txBody>
      </p:sp>
      <p:pic>
        <p:nvPicPr>
          <p:cNvPr id="2050" name="Picture 2" descr="C:\Documents and Settings\User\Рабочий стол\мы художники\Рисунок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048" y="566785"/>
            <a:ext cx="3219450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ser\Рабочий стол\мы художники\Рисунок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43" y="3531919"/>
            <a:ext cx="2676525" cy="2781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64956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030288"/>
            <a:ext cx="6835775" cy="53943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Городской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Живопись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Сельский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4800" b="1" dirty="0" smtClean="0">
                <a:solidFill>
                  <a:srgbClr val="FFFF00"/>
                </a:solidFill>
                <a:effectLst/>
                <a:latin typeface="+mj-lt"/>
              </a:rPr>
              <a:t> Индустриальный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5400" b="1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                          ответ: живопись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2400" b="1" dirty="0" smtClean="0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07950" y="344488"/>
            <a:ext cx="2306638" cy="576262"/>
          </a:xfrm>
          <a:prstGeom prst="wedgeRectCallout">
            <a:avLst>
              <a:gd name="adj1" fmla="val 84663"/>
              <a:gd name="adj2" fmla="val 67262"/>
            </a:avLst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6600"/>
                </a:solidFill>
              </a:rPr>
              <a:t>40 баллов</a:t>
            </a:r>
          </a:p>
        </p:txBody>
      </p:sp>
      <p:sp>
        <p:nvSpPr>
          <p:cNvPr id="11270" name="Прямоугольник 11"/>
          <p:cNvSpPr>
            <a:spLocks noChangeArrowheads="1"/>
          </p:cNvSpPr>
          <p:nvPr/>
        </p:nvSpPr>
        <p:spPr bwMode="auto">
          <a:xfrm>
            <a:off x="4122738" y="6092825"/>
            <a:ext cx="2236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1 раунд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</a:rPr>
              <a:t>Четвертый лишний</a:t>
            </a:r>
          </a:p>
        </p:txBody>
      </p:sp>
      <p:pic>
        <p:nvPicPr>
          <p:cNvPr id="3074" name="Picture 2" descr="C:\Documents and Settings\User\Рабочий стол\мы художники\Рисунок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581196"/>
            <a:ext cx="3078866" cy="2018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User\Рабочий стол\мы художники\Рисунок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249" y="314768"/>
            <a:ext cx="3238500" cy="2066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451725" y="6092825"/>
            <a:ext cx="1512888" cy="649288"/>
          </a:xfrm>
          <a:prstGeom prst="rightArrow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Дальше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40414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953</Words>
  <Application>Microsoft Office PowerPoint</Application>
  <PresentationFormat>Экран (4:3)</PresentationFormat>
  <Paragraphs>478</Paragraphs>
  <Slides>44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2" baseType="lpstr">
      <vt:lpstr>ＭＳ Ｐゴシック</vt:lpstr>
      <vt:lpstr>Arial</vt:lpstr>
      <vt:lpstr>Arial Black</vt:lpstr>
      <vt:lpstr>Calibri</vt:lpstr>
      <vt:lpstr>Monotype Corsiva</vt:lpstr>
      <vt:lpstr>Times New Roman</vt:lpstr>
      <vt:lpstr>Wingdings</vt:lpstr>
      <vt:lpstr>Тема Office</vt:lpstr>
      <vt:lpstr>Презентация PowerPoint</vt:lpstr>
      <vt:lpstr>Правила игры</vt:lpstr>
      <vt:lpstr>1 раунд</vt:lpstr>
      <vt:lpstr>2 раунд</vt:lpstr>
      <vt:lpstr>3 раунд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ответ: кисточка</vt:lpstr>
      <vt:lpstr>ответ: краски</vt:lpstr>
      <vt:lpstr>ответ: ластик</vt:lpstr>
      <vt:lpstr>ответ: доска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ответ: исторический жанр</vt:lpstr>
      <vt:lpstr>ответ: бытовой жанр</vt:lpstr>
      <vt:lpstr>ответ: батальный жанр</vt:lpstr>
      <vt:lpstr>ответ: анималистический жанр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ответ: в холодных</vt:lpstr>
      <vt:lpstr>ответ: в теплых</vt:lpstr>
      <vt:lpstr>ответ: цвет становится светлым,  нежным и легким </vt:lpstr>
      <vt:lpstr>ответ: смешение различных цветов с черным придает цвету грусть, тревогу</vt:lpstr>
      <vt:lpstr>Презентация PowerPoint</vt:lpstr>
      <vt:lpstr>Картинки 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14</cp:revision>
  <dcterms:created xsi:type="dcterms:W3CDTF">2017-10-21T17:29:34Z</dcterms:created>
  <dcterms:modified xsi:type="dcterms:W3CDTF">2018-12-30T07:24:26Z</dcterms:modified>
</cp:coreProperties>
</file>