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66" r:id="rId9"/>
    <p:sldId id="267" r:id="rId10"/>
    <p:sldId id="270" r:id="rId11"/>
    <p:sldId id="261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9" descr="титул1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14288"/>
            <a:ext cx="9144000" cy="682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10" descr="титул1.jp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350" y="0"/>
            <a:ext cx="9131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B8B2A-37BB-406E-8CB6-D0CE35C7CCC3}" type="datetimeFigureOut">
              <a:rPr lang="ru-RU"/>
              <a:pPr>
                <a:defRPr/>
              </a:pPr>
              <a:t>24.05.2018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EB5C8D-B9D7-48C4-A6CF-A66D0DE288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E5B96-68AD-43A8-95E7-850A8453376D}" type="datetimeFigureOut">
              <a:rPr lang="ru-RU"/>
              <a:pPr>
                <a:defRPr/>
              </a:pPr>
              <a:t>24.05.2018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831113-B264-4E30-A0AF-54907ABA35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15E22A-5AD4-414B-BF5A-9152C87A4BB6}" type="datetimeFigureOut">
              <a:rPr lang="ru-RU"/>
              <a:pPr>
                <a:defRPr/>
              </a:pPr>
              <a:t>24.05.2018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547165-2258-4476-A51E-CEDD5CD8E6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9BD9F-58DC-41C4-8C76-6CEF584DD30D}" type="datetimeFigureOut">
              <a:rPr lang="ru-RU"/>
              <a:pPr>
                <a:defRPr/>
              </a:pPr>
              <a:t>24.05.2018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FC020-B316-484F-9322-A25B17053D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3D09F-17F8-48C2-A4C0-33CB24C5BD26}" type="datetimeFigureOut">
              <a:rPr lang="ru-RU"/>
              <a:pPr>
                <a:defRPr/>
              </a:pPr>
              <a:t>24.05.2018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F09DC-171B-4070-8D95-CCFFE61307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DE3F7-E464-4FA4-AC07-E575CBD9C0DA}" type="datetimeFigureOut">
              <a:rPr lang="ru-RU"/>
              <a:pPr>
                <a:defRPr/>
              </a:pPr>
              <a:t>24.05.2018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3D97A-FEAF-476B-8EB4-BEB20A439B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рабочий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350" y="0"/>
            <a:ext cx="9131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3.jp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1270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8" descr="3.jp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7938"/>
            <a:ext cx="9144000" cy="684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E7DF46-5E0C-42AD-BD1D-65180509F124}" type="datetimeFigureOut">
              <a:rPr lang="ru-RU"/>
              <a:pPr>
                <a:defRPr/>
              </a:pPr>
              <a:t>24.05.2018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B3E46-5B11-406F-8758-C67B439F0E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 descr="рабочий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350" y="0"/>
            <a:ext cx="9131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3.jp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1270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8" descr="3.jp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7938"/>
            <a:ext cx="9144000" cy="684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9" descr="й.jpg"/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0" y="34925"/>
            <a:ext cx="9144000" cy="678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1AFA8E-38EF-40CE-9B3F-1F88C2FB6866}" type="datetimeFigureOut">
              <a:rPr lang="ru-RU"/>
              <a:pPr>
                <a:defRPr/>
              </a:pPr>
              <a:t>24.05.2018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ED82E-5D70-49B8-80E7-98E0900903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0FC21-B1BB-440F-AD6A-4BEAA45AEBEF}" type="datetimeFigureOut">
              <a:rPr lang="ru-RU"/>
              <a:pPr>
                <a:defRPr/>
              </a:pPr>
              <a:t>24.05.2018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A9DB6-7364-47BE-8D3E-59B3F3356A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E57A5-0ABF-4585-9A40-B8781EE74E9E}" type="datetimeFigureOut">
              <a:rPr lang="ru-RU"/>
              <a:pPr>
                <a:defRPr/>
              </a:pPr>
              <a:t>24.05.2018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0D13D-7761-4ED1-9E4E-EC9A42EDC0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99804-241F-4EE5-BE7F-E001F2FEE3EE}" type="datetimeFigureOut">
              <a:rPr lang="ru-RU"/>
              <a:pPr>
                <a:defRPr/>
              </a:pPr>
              <a:t>24.05.2018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824D26-192C-4D27-B393-29D02B2CB5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2BDFD5-BF66-406F-9001-11E8A4AE37DF}" type="datetimeFigureOut">
              <a:rPr lang="ru-RU"/>
              <a:pPr>
                <a:defRPr/>
              </a:pPr>
              <a:t>24.05.2018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B6213-6527-4959-B67D-B0B8C9126E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96931-65C0-40CD-86B6-186233B84917}" type="datetimeFigureOut">
              <a:rPr lang="ru-RU"/>
              <a:pPr>
                <a:defRPr/>
              </a:pPr>
              <a:t>24.05.2018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6DBAE-9A54-42B3-8231-2AA74B2E9C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F9BC1D7-73E9-4622-8EBA-5A3AB302EF13}" type="datetimeFigureOut">
              <a:rPr lang="ru-RU"/>
              <a:pPr>
                <a:defRPr/>
              </a:pPr>
              <a:t>24.05.2018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DEC95D7-DF9A-4311-B85F-065C18D4A4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31" name="Рисунок 6" descr="чистый.jpg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6350" y="0"/>
            <a:ext cx="9131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Рисунок 7" descr="чистый.jpg"/>
          <p:cNvPicPr>
            <a:picLocks noChangeAspect="1"/>
          </p:cNvPicPr>
          <p:nvPr userDrawn="1"/>
        </p:nvPicPr>
        <p:blipFill>
          <a:blip r:embed="rId16"/>
          <a:srcRect/>
          <a:stretch>
            <a:fillRect/>
          </a:stretch>
        </p:blipFill>
        <p:spPr bwMode="auto">
          <a:xfrm>
            <a:off x="0" y="34925"/>
            <a:ext cx="9144000" cy="678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52" r:id="rId2"/>
    <p:sldLayoutId id="2147483663" r:id="rId3"/>
    <p:sldLayoutId id="2147483664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ulina.ru/uploads/downloads/foto/2008/mai/9.jpg" TargetMode="External"/><Relationship Id="rId7" Type="http://schemas.openxmlformats.org/officeDocument/2006/relationships/hyperlink" Target="http://luk-musik.narod.ru/img/lento4ka.jpg" TargetMode="External"/><Relationship Id="rId2" Type="http://schemas.openxmlformats.org/officeDocument/2006/relationships/hyperlink" Target="http://img1.liveinternet.ru/images/attach/c/2/74/97/74097097_4269816_old_paper.jpg" TargetMode="Externa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alegri.ru/images/58826159_5cae0b817de2.png" TargetMode="External"/><Relationship Id="rId5" Type="http://schemas.openxmlformats.org/officeDocument/2006/relationships/hyperlink" Target="http://www.darii.ru/uplfile/widgets/9m__8_.png" TargetMode="External"/><Relationship Id="rId4" Type="http://schemas.openxmlformats.org/officeDocument/2006/relationships/hyperlink" Target="http://img-fotki.yandex.ru/get/6616/16969765.cb/0_6bf6d_639ee455_orig.pn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timeallnews.com/uploads/posts/2016-02/1455341111_1.jpg" TargetMode="External"/><Relationship Id="rId7" Type="http://schemas.openxmlformats.org/officeDocument/2006/relationships/image" Target="../media/image19.png"/><Relationship Id="rId2" Type="http://schemas.openxmlformats.org/officeDocument/2006/relationships/hyperlink" Target="https://www.livelib.ru/book/1000514304-soldatami-ne-rozhdayutsya-konstantin-simonov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yandex.ru/clck/jsredir?from=yandex.ru;images/search;images;;&amp;text=&amp;etext=1796.EkYRJ5fvlBeS1M_SjjkP2QcsIJEQAT0NqvdnU79gh1luvYJvQYY-HSf9hlIalcpZtuofs0JtHM0snbVCnuatKvjd-OAM018EIWro5wXuT3E.80b713a5cd0776aa9eba6ab89db3e6fc3fc72dad&amp;uuid=&amp;state=tid_Wvm4RM28ca_MiO4Ne9osTPtpHS9wicjEF5X7fRziVPIHCd9FyQ,,&amp;data=UlNrNmk5WktYejR0eWJFYk1Ldmtxak5QTUVkSzdzNkdhdmFzaC1fSzQ0UC1MeUZXYWlFb2RQMG1sb1JtQ1FHaTdhTzZxVGRlSUhHdHE5blVLVVlWdGJRRGlKRjZsU0M3OWk0Qy0temNuMWJrcTgxc0FFWGZNb21nSmRjbWp0aXFycE9uZ01tUFZoeVZValdtOUFZZVhJbVhNRzMyNC1lWGNiVVJHb1d0UVpmYU5pQUtiNkhYNmcsLA,,&amp;sign=9bf038e7a62b9969cc490c71fdb4d662&amp;keyno=0&amp;b64e=2&amp;l10n=ru" TargetMode="External"/><Relationship Id="rId5" Type="http://schemas.openxmlformats.org/officeDocument/2006/relationships/hyperlink" Target="http://www.yandex.ru/clck/jsredir?bu" TargetMode="External"/><Relationship Id="rId4" Type="http://schemas.openxmlformats.org/officeDocument/2006/relationships/hyperlink" Target="http://pitzmann.ru/simonov-gallery.htm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velib.ru/book/1000256434-zhivye-i-mertvye-kniga-2-konstantin-simonov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Подзаголовок 20"/>
          <p:cNvSpPr>
            <a:spLocks noGrp="1"/>
          </p:cNvSpPr>
          <p:nvPr>
            <p:ph type="subTitle" idx="1"/>
          </p:nvPr>
        </p:nvSpPr>
        <p:spPr>
          <a:xfrm>
            <a:off x="2700338" y="4437063"/>
            <a:ext cx="5688012" cy="1752600"/>
          </a:xfrm>
        </p:spPr>
        <p:txBody>
          <a:bodyPr/>
          <a:lstStyle/>
          <a:p>
            <a:pPr marL="342900" indent="-342900" eaLnBrk="1" hangingPunct="1">
              <a:lnSpc>
                <a:spcPct val="90000"/>
              </a:lnSpc>
            </a:pPr>
            <a:r>
              <a:rPr lang="ru-RU" sz="1800" b="1" smtClean="0">
                <a:solidFill>
                  <a:schemeClr val="tx1"/>
                </a:solidFill>
              </a:rPr>
              <a:t>Презентация подготовлена учителем русского языка и литературы МОУ «Александровская СОШ имени С.В.Васильева Ртищевского района  Саратовской области» Маркеловой Н.А.</a:t>
            </a:r>
          </a:p>
          <a:p>
            <a:pPr marL="342900" indent="-342900" algn="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ru-RU" sz="1800" b="1" i="1" smtClean="0">
              <a:solidFill>
                <a:srgbClr val="984807"/>
              </a:solidFill>
              <a:latin typeface="Cambria" pitchFamily="18" charset="0"/>
              <a:ea typeface="Aharoni"/>
              <a:cs typeface="Aharoni"/>
            </a:endParaRPr>
          </a:p>
        </p:txBody>
      </p:sp>
      <p:sp>
        <p:nvSpPr>
          <p:cNvPr id="15362" name="Rectangle 5"/>
          <p:cNvSpPr>
            <a:spLocks noChangeArrowheads="1"/>
          </p:cNvSpPr>
          <p:nvPr/>
        </p:nvSpPr>
        <p:spPr bwMode="auto">
          <a:xfrm>
            <a:off x="1619250" y="1196975"/>
            <a:ext cx="67691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CC3300"/>
                </a:solidFill>
              </a:rPr>
              <a:t>«С чего начинается память…»</a:t>
            </a:r>
          </a:p>
          <a:p>
            <a:r>
              <a:rPr lang="ru-RU" sz="3200" b="1">
                <a:solidFill>
                  <a:srgbClr val="CC3300"/>
                </a:solidFill>
              </a:rPr>
              <a:t>Тема войны в стихотворении К.М.Симонова «Ты помнишь, Алёша, дороги Смоленщины…»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b="1" smtClean="0"/>
              <a:t/>
            </a:r>
            <a:br>
              <a:rPr lang="ru-RU" sz="4000" b="1" smtClean="0"/>
            </a:br>
            <a:r>
              <a:rPr lang="ru-RU" sz="4000" b="1" smtClean="0"/>
              <a:t/>
            </a:r>
            <a:br>
              <a:rPr lang="ru-RU" sz="4000" b="1" smtClean="0"/>
            </a:br>
            <a:r>
              <a:rPr lang="ru-RU" sz="3600" b="1" smtClean="0">
                <a:solidFill>
                  <a:schemeClr val="accent2"/>
                </a:solidFill>
              </a:rPr>
              <a:t>Домашнее задание</a:t>
            </a:r>
            <a:r>
              <a:rPr lang="ru-RU" sz="4000" b="1" smtClean="0"/>
              <a:t> </a:t>
            </a:r>
            <a:br>
              <a:rPr lang="ru-RU" sz="4000" b="1" smtClean="0"/>
            </a:br>
            <a:r>
              <a:rPr lang="ru-RU" sz="4000" b="1" smtClean="0"/>
              <a:t/>
            </a:r>
            <a:br>
              <a:rPr lang="ru-RU" sz="4000" b="1" smtClean="0"/>
            </a:br>
            <a:endParaRPr lang="ru-RU" sz="4000" b="1" smtClean="0"/>
          </a:p>
        </p:txBody>
      </p:sp>
      <p:sp>
        <p:nvSpPr>
          <p:cNvPr id="24578" name="Rectangle 3"/>
          <p:cNvSpPr>
            <a:spLocks noGrp="1"/>
          </p:cNvSpPr>
          <p:nvPr>
            <p:ph type="body" idx="4294967295"/>
          </p:nvPr>
        </p:nvSpPr>
        <p:spPr>
          <a:xfrm>
            <a:off x="1187450" y="1600200"/>
            <a:ext cx="7499350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 b="1" smtClean="0">
                <a:latin typeface="Arial" charset="0"/>
              </a:rPr>
              <a:t>1 уровень – стандарт – оценка «3»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smtClean="0">
                <a:latin typeface="Arial" charset="0"/>
              </a:rPr>
              <a:t>Рассказать о жизни К.Симонова и его поэзии периода Великой Отечественной войны (по материалу учебника)</a:t>
            </a:r>
          </a:p>
          <a:p>
            <a:pPr eaLnBrk="1" hangingPunct="1">
              <a:lnSpc>
                <a:spcPct val="80000"/>
              </a:lnSpc>
            </a:pPr>
            <a:endParaRPr lang="ru-RU" sz="2000" b="1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000" b="1" smtClean="0">
                <a:latin typeface="Arial" charset="0"/>
              </a:rPr>
              <a:t>2 уровень – знание – оценка «4»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smtClean="0">
                <a:latin typeface="Arial" charset="0"/>
              </a:rPr>
              <a:t>Дать развернутый ответ на вопрос «Как в стихотворении «Ты помнишь, Алеша, дороги Смоленщины…» выражена авторская позиция?»</a:t>
            </a:r>
          </a:p>
          <a:p>
            <a:pPr eaLnBrk="1" hangingPunct="1">
              <a:lnSpc>
                <a:spcPct val="80000"/>
              </a:lnSpc>
            </a:pPr>
            <a:endParaRPr lang="ru-RU" sz="2000" b="1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sz="2000" b="1" smtClean="0">
                <a:latin typeface="Arial" charset="0"/>
              </a:rPr>
              <a:t>3 уровень – высокий -- оценка «5»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smtClean="0">
                <a:latin typeface="Arial" charset="0"/>
              </a:rPr>
              <a:t>Написать сочинение «С чего начинается память…»</a:t>
            </a:r>
          </a:p>
          <a:p>
            <a:pPr eaLnBrk="1" hangingPunct="1">
              <a:lnSpc>
                <a:spcPct val="80000"/>
              </a:lnSpc>
            </a:pPr>
            <a:endParaRPr lang="ru-RU" sz="2000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341165" y="633388"/>
            <a:ext cx="6897960" cy="769441"/>
          </a:xfrm>
        </p:spPr>
        <p:txBody>
          <a:bodyPr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spc="50" dirty="0" smtClean="0">
                <a:ln>
                  <a:prstDash val="solid"/>
                </a:ln>
                <a:solidFill>
                  <a:srgbClr val="974807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Constantia" pitchFamily="18" charset="0"/>
              </a:rPr>
              <a:t>Интернет-ресурсы</a:t>
            </a:r>
            <a:endParaRPr lang="ru-RU" b="1" i="1" spc="50" dirty="0">
              <a:ln w="11430"/>
              <a:solidFill>
                <a:srgbClr val="974807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25602" name="Прямоугольник 3"/>
          <p:cNvSpPr>
            <a:spLocks noChangeArrowheads="1"/>
          </p:cNvSpPr>
          <p:nvPr/>
        </p:nvSpPr>
        <p:spPr bwMode="auto">
          <a:xfrm>
            <a:off x="1258888" y="1484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b="1" i="1">
              <a:solidFill>
                <a:srgbClr val="984807"/>
              </a:solidFill>
              <a:latin typeface="Calibri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258888" y="1773238"/>
            <a:ext cx="72009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  <a:hlinkClick r:id="rId2"/>
              </a:rPr>
              <a:t>http://img1.liveinternet.ru/images/attach/c/2/74/97/74097097_4269816_old_paper.jpg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- фон</a:t>
            </a:r>
            <a:r>
              <a:rPr lang="ru-RU" dirty="0">
                <a:latin typeface="+mn-lt"/>
                <a:cs typeface="+mn-cs"/>
              </a:rPr>
              <a:t> </a:t>
            </a:r>
          </a:p>
        </p:txBody>
      </p:sp>
      <p:sp>
        <p:nvSpPr>
          <p:cNvPr id="25604" name="Прямоугольник 13"/>
          <p:cNvSpPr>
            <a:spLocks noChangeArrowheads="1"/>
          </p:cNvSpPr>
          <p:nvPr/>
        </p:nvSpPr>
        <p:spPr bwMode="auto">
          <a:xfrm>
            <a:off x="1258888" y="3644900"/>
            <a:ext cx="61928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  <a:hlinkClick r:id="rId3"/>
              </a:rPr>
              <a:t>http://www.kulina.ru/uploads/downloads/foto/2008/mai/9.jpg</a:t>
            </a:r>
            <a:r>
              <a:rPr lang="ru-RU">
                <a:latin typeface="Calibri" pitchFamily="34" charset="0"/>
              </a:rPr>
              <a:t>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258888" y="2636838"/>
            <a:ext cx="7489825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  <a:hlinkClick r:id="rId4"/>
              </a:rPr>
              <a:t>http://img-fotki.yandex.ru/get/6616/16969765.cb/0_6bf6d_639ee455_orig.png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- рамка</a:t>
            </a:r>
            <a:r>
              <a:rPr lang="ru-RU" dirty="0">
                <a:latin typeface="+mn-lt"/>
                <a:cs typeface="+mn-cs"/>
              </a:rPr>
              <a:t> </a:t>
            </a:r>
          </a:p>
        </p:txBody>
      </p:sp>
      <p:sp>
        <p:nvSpPr>
          <p:cNvPr id="25606" name="Прямоугольник 15"/>
          <p:cNvSpPr>
            <a:spLocks noChangeArrowheads="1"/>
          </p:cNvSpPr>
          <p:nvPr/>
        </p:nvSpPr>
        <p:spPr bwMode="auto">
          <a:xfrm>
            <a:off x="1258888" y="3357563"/>
            <a:ext cx="62658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  <a:hlinkClick r:id="rId5"/>
              </a:rPr>
              <a:t>http://www.darii.ru/uplfile/widgets/9m__8_.png</a:t>
            </a:r>
            <a:r>
              <a:rPr lang="ru-RU">
                <a:latin typeface="Calibri" pitchFamily="34" charset="0"/>
              </a:rPr>
              <a:t> </a:t>
            </a:r>
          </a:p>
        </p:txBody>
      </p:sp>
      <p:sp>
        <p:nvSpPr>
          <p:cNvPr id="25607" name="Прямоугольник 16"/>
          <p:cNvSpPr>
            <a:spLocks noChangeArrowheads="1"/>
          </p:cNvSpPr>
          <p:nvPr/>
        </p:nvSpPr>
        <p:spPr bwMode="auto">
          <a:xfrm>
            <a:off x="1258888" y="3933825"/>
            <a:ext cx="6265862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  <a:hlinkClick r:id="rId6"/>
              </a:rPr>
              <a:t>http://www.alegri.ru/images/58826159_5cae0b817de2.png</a:t>
            </a:r>
            <a:r>
              <a:rPr lang="ru-RU">
                <a:latin typeface="Calibri" pitchFamily="34" charset="0"/>
              </a:rPr>
              <a:t> </a:t>
            </a:r>
          </a:p>
          <a:p>
            <a:endParaRPr lang="ru-RU">
              <a:solidFill>
                <a:srgbClr val="974807"/>
              </a:solidFill>
            </a:endParaRPr>
          </a:p>
          <a:p>
            <a:r>
              <a:rPr lang="ru-RU">
                <a:solidFill>
                  <a:srgbClr val="974807"/>
                </a:solidFill>
              </a:rPr>
              <a:t>источник шаблона: Олифирова Татьяна Ивановна,</a:t>
            </a:r>
          </a:p>
          <a:p>
            <a:r>
              <a:rPr lang="ru-RU">
                <a:solidFill>
                  <a:srgbClr val="974807"/>
                </a:solidFill>
              </a:rPr>
              <a:t>учитель русского языка и литературы</a:t>
            </a:r>
          </a:p>
          <a:p>
            <a:r>
              <a:rPr lang="ru-RU">
                <a:solidFill>
                  <a:srgbClr val="974807"/>
                </a:solidFill>
              </a:rPr>
              <a:t>СОШ № 14 г. Северодонецка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258888" y="2349500"/>
            <a:ext cx="698500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  <a:hlinkClick r:id="rId7"/>
              </a:rPr>
              <a:t>http://luk-musik.narod.ru/img/lento4ka.jpg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 - георгиевская лента</a:t>
            </a:r>
            <a:r>
              <a:rPr lang="ru-RU" dirty="0">
                <a:latin typeface="+mn-lt"/>
                <a:cs typeface="+mn-cs"/>
              </a:rPr>
              <a:t> </a:t>
            </a:r>
          </a:p>
        </p:txBody>
      </p:sp>
      <p:sp>
        <p:nvSpPr>
          <p:cNvPr id="25609" name="AutoShape 2" descr="Картинки по запросу георгиевская лента картин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3"/>
          <p:cNvSpPr>
            <a:spLocks noGrp="1"/>
          </p:cNvSpPr>
          <p:nvPr>
            <p:ph type="body" idx="1"/>
          </p:nvPr>
        </p:nvSpPr>
        <p:spPr>
          <a:xfrm>
            <a:off x="755650" y="1268413"/>
            <a:ext cx="8229600" cy="4525962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</a:pPr>
            <a:endParaRPr lang="ru-RU" sz="2400" b="1" i="1" smtClean="0">
              <a:solidFill>
                <a:srgbClr val="974807"/>
              </a:solidFill>
            </a:endParaRPr>
          </a:p>
          <a:p>
            <a:pPr marL="609600" indent="-609600" eaLnBrk="1" hangingPunct="1">
              <a:lnSpc>
                <a:spcPct val="90000"/>
              </a:lnSpc>
            </a:pPr>
            <a:r>
              <a:rPr lang="ru-RU" sz="2400" smtClean="0">
                <a:hlinkClick r:id="rId2"/>
              </a:rPr>
              <a:t>https://www.livelib.ru/book/1000514304-soldatami-ne-rozhdayutsya-konstantin-simonov</a:t>
            </a:r>
            <a:r>
              <a:rPr lang="ru-RU" sz="2400" smtClean="0"/>
              <a:t> -- обложки книг Симонова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ru-RU" sz="2400" smtClean="0">
                <a:hlinkClick r:id="rId3"/>
              </a:rPr>
              <a:t>http://timeallnews.com/uploads/posts/2016-02/1455341111_1.jpg</a:t>
            </a:r>
            <a:r>
              <a:rPr lang="ru-RU" sz="2400" smtClean="0"/>
              <a:t> -- солдат пишет письмо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ru-RU" sz="2400" smtClean="0">
                <a:hlinkClick r:id="rId4"/>
              </a:rPr>
              <a:t>http://pitzmann.ru/simonov-gallery.htm</a:t>
            </a:r>
            <a:r>
              <a:rPr lang="ru-RU" sz="2400" smtClean="0"/>
              <a:t> -Константин Симонов. Фото 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ru-RU" sz="2400" b="1" smtClean="0"/>
              <a:t>Орловско – Курская дуга. К.М. Симонов в гостях у генерала            Королева. Архив КМС. Фото Я. Халипа. 1943г.:</a:t>
            </a:r>
            <a:r>
              <a:rPr lang="ru-RU" sz="2400" smtClean="0"/>
              <a:t> </a:t>
            </a:r>
            <a:r>
              <a:rPr lang="ru-RU" sz="2400" smtClean="0">
                <a:hlinkClick r:id="rId5"/>
              </a:rPr>
              <a:t>http://www.yandex.ru/clck/jsredir?bu</a:t>
            </a:r>
            <a:endParaRPr lang="ru-RU" sz="2400" smtClean="0"/>
          </a:p>
          <a:p>
            <a:pPr marL="609600" indent="-609600" eaLnBrk="1" hangingPunct="1">
              <a:lnSpc>
                <a:spcPct val="90000"/>
              </a:lnSpc>
            </a:pPr>
            <a:r>
              <a:rPr lang="ru-RU" sz="2400" smtClean="0">
                <a:hlinkClick r:id="rId6"/>
              </a:rPr>
              <a:t>Bigslide.ru</a:t>
            </a:r>
            <a:r>
              <a:rPr lang="ru-RU" sz="2400" smtClean="0"/>
              <a:t> - Симонов «Родина»</a:t>
            </a:r>
          </a:p>
          <a:p>
            <a:pPr marL="609600" indent="-609600" eaLnBrk="1" hangingPunct="1">
              <a:lnSpc>
                <a:spcPct val="90000"/>
              </a:lnSpc>
            </a:pPr>
            <a:endParaRPr lang="ru-RU" sz="2400" smtClean="0"/>
          </a:p>
          <a:p>
            <a:pPr marL="609600" indent="-609600" eaLnBrk="1" hangingPunct="1">
              <a:lnSpc>
                <a:spcPct val="90000"/>
              </a:lnSpc>
            </a:pPr>
            <a:endParaRPr lang="ru-RU" sz="2400" smtClean="0"/>
          </a:p>
          <a:p>
            <a:pPr marL="609600" indent="-609600" eaLnBrk="1" hangingPunct="1">
              <a:lnSpc>
                <a:spcPct val="90000"/>
              </a:lnSpc>
            </a:pPr>
            <a:endParaRPr lang="ru-RU" sz="2400" smtClean="0"/>
          </a:p>
          <a:p>
            <a:pPr marL="609600" indent="-609600" eaLnBrk="1" hangingPunct="1">
              <a:lnSpc>
                <a:spcPct val="90000"/>
              </a:lnSpc>
            </a:pPr>
            <a:endParaRPr lang="ru-RU" sz="2400" smtClean="0"/>
          </a:p>
        </p:txBody>
      </p:sp>
      <p:pic>
        <p:nvPicPr>
          <p:cNvPr id="26626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7"/>
          <a:srcRect/>
          <a:stretch>
            <a:fillRect/>
          </a:stretch>
        </p:blipFill>
        <p:spPr>
          <a:xfrm>
            <a:off x="1114425" y="352425"/>
            <a:ext cx="6913563" cy="9874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765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smtClean="0">
                <a:solidFill>
                  <a:srgbClr val="CC3300"/>
                </a:solidFill>
              </a:rPr>
              <a:t/>
            </a:r>
            <a:br>
              <a:rPr lang="ru-RU" sz="3200" b="1" smtClean="0">
                <a:solidFill>
                  <a:srgbClr val="CC3300"/>
                </a:solidFill>
              </a:rPr>
            </a:br>
            <a:r>
              <a:rPr lang="ru-RU" sz="3200" b="1" smtClean="0">
                <a:solidFill>
                  <a:srgbClr val="CC3300"/>
                </a:solidFill>
              </a:rPr>
              <a:t/>
            </a:r>
            <a:br>
              <a:rPr lang="ru-RU" sz="3200" b="1" smtClean="0">
                <a:solidFill>
                  <a:srgbClr val="CC3300"/>
                </a:solidFill>
              </a:rPr>
            </a:br>
            <a:r>
              <a:rPr lang="ru-RU" sz="3200" b="1" smtClean="0">
                <a:solidFill>
                  <a:srgbClr val="CC3300"/>
                </a:solidFill>
              </a:rPr>
              <a:t>КОНСТАНТИН  МИХАЙЛОВИЧ СИМОНОВ    (1915-1979)</a:t>
            </a:r>
            <a:br>
              <a:rPr lang="ru-RU" sz="3200" b="1" smtClean="0">
                <a:solidFill>
                  <a:srgbClr val="CC3300"/>
                </a:solidFill>
              </a:rPr>
            </a:br>
            <a:endParaRPr lang="ru-RU" sz="3200" b="1" smtClean="0">
              <a:solidFill>
                <a:srgbClr val="CC3300"/>
              </a:solidFill>
            </a:endParaRPr>
          </a:p>
        </p:txBody>
      </p:sp>
      <p:pic>
        <p:nvPicPr>
          <p:cNvPr id="16386" name="Picture 4" descr="post-16322563-0-06778700-1441975031"/>
          <p:cNvPicPr>
            <a:picLocks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5435600" y="1916113"/>
            <a:ext cx="3278188" cy="4525962"/>
          </a:xfrm>
        </p:spPr>
      </p:pic>
      <p:sp>
        <p:nvSpPr>
          <p:cNvPr id="16387" name="Rectangle 5"/>
          <p:cNvSpPr>
            <a:spLocks noChangeArrowheads="1"/>
          </p:cNvSpPr>
          <p:nvPr/>
        </p:nvSpPr>
        <p:spPr bwMode="auto">
          <a:xfrm>
            <a:off x="1187450" y="2133600"/>
            <a:ext cx="3889375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alibri" pitchFamily="34" charset="0"/>
              </a:rPr>
              <a:t>Русский советский писатель и поэт</a:t>
            </a:r>
          </a:p>
          <a:p>
            <a:r>
              <a:rPr lang="ru-RU" sz="2400" b="1">
                <a:latin typeface="Calibri" pitchFamily="34" charset="0"/>
              </a:rPr>
              <a:t>Общественный деятель</a:t>
            </a:r>
          </a:p>
          <a:p>
            <a:r>
              <a:rPr lang="ru-RU" sz="2400" b="1">
                <a:latin typeface="Calibri" pitchFamily="34" charset="0"/>
              </a:rPr>
              <a:t>Герой Социалистического Труда</a:t>
            </a:r>
          </a:p>
          <a:p>
            <a:r>
              <a:rPr lang="ru-RU" sz="2400" b="1">
                <a:latin typeface="Calibri" pitchFamily="34" charset="0"/>
              </a:rPr>
              <a:t>Лауреат Государственной премии – 1942, 1943, 1946, 1947, 1949 и 1950 гг.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7410" name="Содержимое 4"/>
          <p:cNvSpPr>
            <a:spLocks noGrp="1"/>
          </p:cNvSpPr>
          <p:nvPr>
            <p:ph idx="1"/>
          </p:nvPr>
        </p:nvSpPr>
        <p:spPr>
          <a:xfrm>
            <a:off x="1187450" y="404813"/>
            <a:ext cx="7570788" cy="4525962"/>
          </a:xfrm>
        </p:spPr>
        <p:txBody>
          <a:bodyPr/>
          <a:lstStyle/>
          <a:p>
            <a:pPr eaLnBrk="1" hangingPunct="1"/>
            <a:r>
              <a:rPr lang="ru-RU" sz="2400" b="1" smtClean="0">
                <a:latin typeface="Arial" charset="0"/>
              </a:rPr>
              <a:t>Корреспондент газеты «Красная звезда» - книга очерков «От Черного до Баренцева моря»</a:t>
            </a:r>
          </a:p>
          <a:p>
            <a:pPr eaLnBrk="1" hangingPunct="1"/>
            <a:r>
              <a:rPr lang="ru-RU" sz="2400" b="1" smtClean="0">
                <a:latin typeface="Arial" charset="0"/>
              </a:rPr>
              <a:t>Стихотворная лирика: «Ты помнишь, </a:t>
            </a:r>
          </a:p>
          <a:p>
            <a:pPr eaLnBrk="1" hangingPunct="1"/>
            <a:r>
              <a:rPr lang="ru-RU" sz="2400" b="1" smtClean="0">
                <a:latin typeface="Arial" charset="0"/>
              </a:rPr>
              <a:t>Алёша, …», «Жди меня…», «Майор привез мальчишку на лафете…» и мн.др.</a:t>
            </a:r>
          </a:p>
          <a:p>
            <a:pPr eaLnBrk="1" hangingPunct="1"/>
            <a:r>
              <a:rPr lang="ru-RU" sz="2400" b="1" smtClean="0">
                <a:latin typeface="Arial" charset="0"/>
              </a:rPr>
              <a:t>Роман-трилогия «Живые и мёртвые», повесть</a:t>
            </a:r>
            <a:r>
              <a:rPr lang="en-US" sz="2400" b="1" smtClean="0">
                <a:latin typeface="Arial" charset="0"/>
              </a:rPr>
              <a:t> </a:t>
            </a:r>
            <a:r>
              <a:rPr lang="ru-RU" sz="2400" b="1" smtClean="0">
                <a:latin typeface="Arial" charset="0"/>
              </a:rPr>
              <a:t>«Случай с Полыниным», пьеса «Русские люди» и др.</a:t>
            </a:r>
          </a:p>
          <a:p>
            <a:pPr eaLnBrk="1" hangingPunct="1"/>
            <a:endParaRPr lang="ru-RU" sz="2400" smtClean="0">
              <a:latin typeface="Arial" charset="0"/>
            </a:endParaRPr>
          </a:p>
        </p:txBody>
      </p:sp>
      <p:pic>
        <p:nvPicPr>
          <p:cNvPr id="17411" name="Picture 8" descr="10054569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4005263"/>
            <a:ext cx="1449387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10" descr="Константин Симонов - Живые и мертвые. Книга 2">
            <a:hlinkClick r:id="rId3" tooltip="Константин Симонов - Живые и мертвые. Книга 2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4663" y="4149725"/>
            <a:ext cx="133350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12" descr="Konstantin_Simonov__Soldatami_ne_rozhdayutsya"/>
          <p:cNvPicPr>
            <a:picLocks noChangeAspect="1" noChangeArrowheads="1"/>
          </p:cNvPicPr>
          <p:nvPr/>
        </p:nvPicPr>
        <p:blipFill>
          <a:blip r:embed="rId5"/>
          <a:srcRect b="6810"/>
          <a:stretch>
            <a:fillRect/>
          </a:stretch>
        </p:blipFill>
        <p:spPr bwMode="auto">
          <a:xfrm>
            <a:off x="2627313" y="4076700"/>
            <a:ext cx="1393825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14" descr="1001004793"/>
          <p:cNvPicPr>
            <a:picLocks noChangeAspect="1" noChangeArrowheads="1"/>
          </p:cNvPicPr>
          <p:nvPr/>
        </p:nvPicPr>
        <p:blipFill>
          <a:blip r:embed="rId6"/>
          <a:srcRect b="7339"/>
          <a:stretch>
            <a:fillRect/>
          </a:stretch>
        </p:blipFill>
        <p:spPr bwMode="auto">
          <a:xfrm rot="1839295">
            <a:off x="6084888" y="3860800"/>
            <a:ext cx="1460500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/>
          </p:cNvSpPr>
          <p:nvPr>
            <p:ph type="title" idx="4294967295"/>
          </p:nvPr>
        </p:nvSpPr>
        <p:spPr>
          <a:xfrm>
            <a:off x="539750" y="188913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smtClean="0">
                <a:solidFill>
                  <a:schemeClr val="accent2"/>
                </a:solidFill>
                <a:latin typeface="Arial" charset="0"/>
              </a:rPr>
              <a:t>План</a:t>
            </a:r>
          </a:p>
        </p:txBody>
      </p:sp>
      <p:sp>
        <p:nvSpPr>
          <p:cNvPr id="18434" name="Rectangle 3"/>
          <p:cNvSpPr>
            <a:spLocks noGrp="1"/>
          </p:cNvSpPr>
          <p:nvPr>
            <p:ph type="body" idx="4294967295"/>
          </p:nvPr>
        </p:nvSpPr>
        <p:spPr>
          <a:xfrm>
            <a:off x="1042988" y="908050"/>
            <a:ext cx="7643812" cy="521811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1800" b="1" smtClean="0">
              <a:solidFill>
                <a:srgbClr val="800000"/>
              </a:solidFill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1800" smtClean="0"/>
              <a:t>         </a:t>
            </a:r>
            <a:r>
              <a:rPr lang="ru-RU" sz="2400" b="1" smtClean="0">
                <a:latin typeface="Arial" charset="0"/>
              </a:rPr>
              <a:t>1.Детство. Влияние семьи на формирование личности К.Симонова. </a:t>
            </a:r>
          </a:p>
          <a:p>
            <a:pPr eaLnBrk="1" hangingPunct="1">
              <a:lnSpc>
                <a:spcPct val="80000"/>
              </a:lnSpc>
            </a:pPr>
            <a:endParaRPr lang="ru-RU" sz="2400" b="1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b="1" smtClean="0">
                <a:latin typeface="Arial" charset="0"/>
              </a:rPr>
              <a:t>      2.Выбор жизненного пути.</a:t>
            </a:r>
          </a:p>
          <a:p>
            <a:pPr eaLnBrk="1" hangingPunct="1">
              <a:lnSpc>
                <a:spcPct val="80000"/>
              </a:lnSpc>
            </a:pPr>
            <a:endParaRPr lang="ru-RU" sz="2400" b="1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b="1" smtClean="0">
                <a:latin typeface="Arial" charset="0"/>
              </a:rPr>
              <a:t>      3.Симонов на фронте.</a:t>
            </a:r>
            <a:endParaRPr lang="ru-RU" sz="2400" b="1" smtClean="0">
              <a:solidFill>
                <a:srgbClr val="800000"/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</a:pPr>
            <a:endParaRPr lang="ru-RU" sz="2400" b="1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b="1" smtClean="0">
                <a:latin typeface="Arial" charset="0"/>
              </a:rPr>
              <a:t>      4.Стихи, получившие наибольшую известность: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b="1" smtClean="0">
                <a:latin typeface="Arial" charset="0"/>
              </a:rPr>
              <a:t>      а) «Жди меня»;</a:t>
            </a:r>
            <a:r>
              <a:rPr lang="ru-RU" sz="2400" b="1" i="1" smtClean="0">
                <a:latin typeface="Arial" charset="0"/>
              </a:rPr>
              <a:t> </a:t>
            </a:r>
            <a:endParaRPr lang="ru-RU" sz="2400" b="1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b="1" smtClean="0">
                <a:latin typeface="Arial" charset="0"/>
              </a:rPr>
              <a:t>      б) «Ты помнишь, Алеша, дороги Смоленщины…»</a:t>
            </a:r>
          </a:p>
          <a:p>
            <a:pPr eaLnBrk="1" hangingPunct="1">
              <a:lnSpc>
                <a:spcPct val="80000"/>
              </a:lnSpc>
            </a:pPr>
            <a:endParaRPr lang="ru-RU" sz="2400" b="1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b="1" smtClean="0">
                <a:latin typeface="Arial" charset="0"/>
              </a:rPr>
              <a:t>      5.Чувство связи с народом.</a:t>
            </a:r>
          </a:p>
          <a:p>
            <a:pPr eaLnBrk="1" hangingPunct="1">
              <a:lnSpc>
                <a:spcPct val="80000"/>
              </a:lnSpc>
            </a:pPr>
            <a:endParaRPr lang="ru-RU" sz="2400" b="1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9458" name="Picture 4" descr="42001_html_m3c33240c"/>
          <p:cNvPicPr>
            <a:picLocks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187450" y="765175"/>
            <a:ext cx="7342188" cy="4065588"/>
          </a:xfrm>
        </p:spPr>
      </p:pic>
      <p:sp>
        <p:nvSpPr>
          <p:cNvPr id="19459" name="Rectangle 5"/>
          <p:cNvSpPr>
            <a:spLocks noChangeArrowheads="1"/>
          </p:cNvSpPr>
          <p:nvPr/>
        </p:nvSpPr>
        <p:spPr bwMode="auto">
          <a:xfrm>
            <a:off x="1187450" y="5084763"/>
            <a:ext cx="66246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Орловско - Курская дуга. К.М. Симонов в гостях у генерала Королева</a:t>
            </a:r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0482" name="Picture 4" descr="new_260210_4"/>
          <p:cNvPicPr>
            <a:picLocks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268538" y="549275"/>
            <a:ext cx="4895850" cy="3716338"/>
          </a:xfrm>
        </p:spPr>
      </p:pic>
      <p:sp>
        <p:nvSpPr>
          <p:cNvPr id="20483" name="Rectangle 5"/>
          <p:cNvSpPr>
            <a:spLocks noChangeArrowheads="1"/>
          </p:cNvSpPr>
          <p:nvPr/>
        </p:nvSpPr>
        <p:spPr bwMode="auto">
          <a:xfrm>
            <a:off x="1116013" y="4292600"/>
            <a:ext cx="7265987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После опубликования «Правдой» в январе 1942 г. стихотворения «Жди меня», посвященного актрисе Валентине Серовой, Симонов сразу стал знаменитым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1506" name="Picture 5" descr="img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7538" y="692150"/>
            <a:ext cx="4175125" cy="313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6"/>
          <p:cNvSpPr>
            <a:spLocks noChangeArrowheads="1"/>
          </p:cNvSpPr>
          <p:nvPr/>
        </p:nvSpPr>
        <p:spPr bwMode="auto">
          <a:xfrm>
            <a:off x="1116013" y="4437063"/>
            <a:ext cx="7307262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«Есть у Симонова стихи, которые солдаты и офицеры носят у себя на груди, -это факт, а не преувеличение, - носят потому, что строки эти отвечают тому, что у них на сердце»</a:t>
            </a:r>
          </a:p>
          <a:p>
            <a:r>
              <a:rPr lang="ru-RU" sz="2400"/>
              <a:t> (Николай Тихонов)</a:t>
            </a:r>
          </a:p>
        </p:txBody>
      </p:sp>
      <p:sp>
        <p:nvSpPr>
          <p:cNvPr id="21508" name="Rectangle 10"/>
          <p:cNvSpPr>
            <a:spLocks noGrp="1"/>
          </p:cNvSpPr>
          <p:nvPr>
            <p:ph type="body" idx="4294967295"/>
          </p:nvPr>
        </p:nvSpPr>
        <p:spPr>
          <a:xfrm>
            <a:off x="179388" y="1628775"/>
            <a:ext cx="8229600" cy="4525963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1509" name="AutoShape 14"/>
          <p:cNvSpPr>
            <a:spLocks noChangeAspect="1" noChangeArrowheads="1"/>
          </p:cNvSpPr>
          <p:nvPr/>
        </p:nvSpPr>
        <p:spPr bwMode="auto">
          <a:xfrm>
            <a:off x="52388" y="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10" name="AutoShape 16"/>
          <p:cNvSpPr>
            <a:spLocks noChangeAspect="1" noChangeArrowheads="1"/>
          </p:cNvSpPr>
          <p:nvPr/>
        </p:nvSpPr>
        <p:spPr bwMode="auto">
          <a:xfrm>
            <a:off x="52388" y="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11" name="AutoShape 18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12" name="AutoShape 2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13" name="AutoShape 22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1514" name="Picture 24" descr="1455341111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549275"/>
            <a:ext cx="3114675" cy="396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2530" name="Rectangle 6"/>
          <p:cNvSpPr>
            <a:spLocks noChangeArrowheads="1"/>
          </p:cNvSpPr>
          <p:nvPr/>
        </p:nvSpPr>
        <p:spPr bwMode="auto">
          <a:xfrm>
            <a:off x="1116013" y="4149725"/>
            <a:ext cx="7669212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Симоновский камень на Буйничском поле под Могилёвом в Белоруссии. Надпись на камне: «Константину Симонову». Всю жизнь он помнил это поле боя и здесь завещал развеять </a:t>
            </a:r>
          </a:p>
          <a:p>
            <a:r>
              <a:rPr lang="ru-RU" sz="2400" b="1"/>
              <a:t>свой прах.</a:t>
            </a:r>
          </a:p>
        </p:txBody>
      </p:sp>
      <p:pic>
        <p:nvPicPr>
          <p:cNvPr id="22531" name="Picture 8" descr="Симоновский камень на Буйничском поле под Могилёвом в Белорусси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75" y="620713"/>
            <a:ext cx="4546600" cy="354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Rectangle 9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r>
              <a:rPr lang="ru-RU" sz="3600" b="1" smtClean="0">
                <a:solidFill>
                  <a:schemeClr val="accent2"/>
                </a:solidFill>
              </a:rPr>
              <a:t>«Да, мы живём, не забывая» </a:t>
            </a:r>
            <a:br>
              <a:rPr lang="ru-RU" sz="3600" b="1" smtClean="0">
                <a:solidFill>
                  <a:schemeClr val="accent2"/>
                </a:solidFill>
              </a:rPr>
            </a:br>
            <a:r>
              <a:rPr lang="ru-RU" sz="3600" b="1" smtClean="0">
                <a:solidFill>
                  <a:schemeClr val="accent2"/>
                </a:solidFill>
              </a:rPr>
              <a:t/>
            </a:r>
            <a:br>
              <a:rPr lang="ru-RU" sz="3600" b="1" smtClean="0">
                <a:solidFill>
                  <a:schemeClr val="accent2"/>
                </a:solidFill>
              </a:rPr>
            </a:br>
            <a:endParaRPr lang="ru-RU" sz="3600" b="1" smtClean="0">
              <a:solidFill>
                <a:schemeClr val="accent2"/>
              </a:solidFill>
            </a:endParaRPr>
          </a:p>
        </p:txBody>
      </p:sp>
      <p:sp>
        <p:nvSpPr>
          <p:cNvPr id="23554" name="Rectangle 3"/>
          <p:cNvSpPr>
            <a:spLocks noGrp="1"/>
          </p:cNvSpPr>
          <p:nvPr>
            <p:ph type="body" idx="4294967295"/>
          </p:nvPr>
        </p:nvSpPr>
        <p:spPr>
          <a:xfrm>
            <a:off x="1835150" y="1844675"/>
            <a:ext cx="6851650" cy="4281488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3555" name="AutoShape 5"/>
          <p:cNvSpPr>
            <a:spLocks noChangeAspect="1" noChangeArrowheads="1"/>
          </p:cNvSpPr>
          <p:nvPr/>
        </p:nvSpPr>
        <p:spPr bwMode="auto">
          <a:xfrm>
            <a:off x="52388" y="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339</Words>
  <Application>Microsoft Office PowerPoint</Application>
  <PresentationFormat>On-screen Show (4:3)</PresentationFormat>
  <Paragraphs>59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Arial</vt:lpstr>
      <vt:lpstr>Calibri</vt:lpstr>
      <vt:lpstr>Cambria</vt:lpstr>
      <vt:lpstr>Aharoni</vt:lpstr>
      <vt:lpstr>Тема Office</vt:lpstr>
      <vt:lpstr>Тема Office</vt:lpstr>
      <vt:lpstr>Тема Office</vt:lpstr>
      <vt:lpstr>Тема Office</vt:lpstr>
      <vt:lpstr>Слайд 1</vt:lpstr>
      <vt:lpstr>  КОНСТАНТИН  МИХАЙЛОВИЧ СИМОНОВ    (1915-1979) </vt:lpstr>
      <vt:lpstr>Слайд 3</vt:lpstr>
      <vt:lpstr>План</vt:lpstr>
      <vt:lpstr>Слайд 5</vt:lpstr>
      <vt:lpstr>Слайд 6</vt:lpstr>
      <vt:lpstr>Слайд 7</vt:lpstr>
      <vt:lpstr>Слайд 8</vt:lpstr>
      <vt:lpstr>         «Да, мы живём, не забывая»   </vt:lpstr>
      <vt:lpstr>  Домашнее задание   </vt:lpstr>
      <vt:lpstr>Слайд 11</vt:lpstr>
      <vt:lpstr>Слайд 12</vt:lpstr>
      <vt:lpstr>Слайд 13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Победы</dc:title>
  <dc:creator>Татьяна Ивановна</dc:creator>
  <cp:lastModifiedBy>1</cp:lastModifiedBy>
  <cp:revision>22</cp:revision>
  <dcterms:created xsi:type="dcterms:W3CDTF">2015-04-15T15:20:07Z</dcterms:created>
  <dcterms:modified xsi:type="dcterms:W3CDTF">2018-05-23T23:23:55Z</dcterms:modified>
</cp:coreProperties>
</file>