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64" r:id="rId4"/>
    <p:sldId id="265" r:id="rId5"/>
    <p:sldId id="275" r:id="rId6"/>
    <p:sldId id="262" r:id="rId7"/>
    <p:sldId id="271" r:id="rId8"/>
    <p:sldId id="272" r:id="rId9"/>
    <p:sldId id="273" r:id="rId10"/>
    <p:sldId id="274" r:id="rId11"/>
    <p:sldId id="270" r:id="rId12"/>
    <p:sldId id="258" r:id="rId13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mbria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mbria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mbria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mbria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mbria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mbria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mbria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mbria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mbria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3A77B"/>
    <a:srgbClr val="663300"/>
    <a:srgbClr val="DBB691"/>
    <a:srgbClr val="996633"/>
    <a:srgbClr val="FF3399"/>
    <a:srgbClr val="FFB7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70" d="100"/>
          <a:sy n="70" d="100"/>
        </p:scale>
        <p:origin x="-2724" y="-11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349499"/>
            <a:ext cx="7772400" cy="1160463"/>
          </a:xfrm>
          <a:scene3d>
            <a:camera prst="orthographicFront"/>
            <a:lightRig rig="threePt" dir="t"/>
          </a:scene3d>
          <a:sp3d>
            <a:bevelT/>
          </a:sp3d>
        </p:spPr>
        <p:txBody>
          <a:bodyPr anchor="b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6000" b="1" i="1" kern="1200" cap="none" spc="0" dirty="0">
                <a:ln w="50800"/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en-US" sz="3200" b="1" kern="1200" cap="none" spc="0" dirty="0">
                <a:ln w="50800"/>
                <a:solidFill>
                  <a:schemeClr val="accent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55503-797B-46C0-8E78-F8C2B93FAA99}" type="datetimeFigureOut">
              <a:rPr lang="ru-RU"/>
              <a:pPr>
                <a:defRPr/>
              </a:pPr>
              <a:t>23.03.2018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7D650C-1962-4F4E-840E-3F6A6360DC1F}" type="slidenum">
              <a:rPr lang="ru-RU" altLang="ru-RU"/>
              <a:pPr/>
              <a:t>‹#›</a:t>
            </a:fld>
            <a:endParaRPr lang="ru-RU" alt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1515" y="488192"/>
            <a:ext cx="2447183" cy="17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337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69079-8699-41E0-8149-2AE4B2AB4BA3}" type="datetimeFigureOut">
              <a:rPr lang="ru-RU"/>
              <a:pPr>
                <a:defRPr/>
              </a:pPr>
              <a:t>23.03.2018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C253EF-934B-4E6F-8731-0785315DF55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13575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9E09E-2EF8-4F93-9205-723EF9331114}" type="datetimeFigureOut">
              <a:rPr lang="ru-RU"/>
              <a:pPr>
                <a:defRPr/>
              </a:pPr>
              <a:t>23.03.2018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523FD3-41D2-42AA-B5BC-E3612D70727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57169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BB6683-61A1-4E2D-B126-E01E04D332BB}" type="datetimeFigureOut">
              <a:rPr lang="ru-RU"/>
              <a:pPr>
                <a:defRPr/>
              </a:pPr>
              <a:t>23.03.2018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61C473-2DAA-4854-A584-0E8D64A74E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52582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EF7886-682C-44D0-B719-F11E8C4954CC}" type="datetimeFigureOut">
              <a:rPr lang="ru-RU"/>
              <a:pPr>
                <a:defRPr/>
              </a:pPr>
              <a:t>23.03.2018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18740C-F19F-4806-850C-84F037B1A42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09891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D4F06-87C7-40C3-9CF4-1C294AD99A59}" type="datetimeFigureOut">
              <a:rPr lang="ru-RU"/>
              <a:pPr>
                <a:defRPr/>
              </a:pPr>
              <a:t>23.03.2018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9FD613-B00C-477D-AB26-B9B45FD0C64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45598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135F2-E7E2-42A5-BC97-71CA8C65E39C}" type="datetimeFigureOut">
              <a:rPr lang="ru-RU"/>
              <a:pPr>
                <a:defRPr/>
              </a:pPr>
              <a:t>23.03.2018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75B7BB-62A5-4492-986E-C2EF83DDB62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5846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E1915-FE13-4AC5-A483-E228A6F0929C}" type="datetimeFigureOut">
              <a:rPr lang="ru-RU"/>
              <a:pPr>
                <a:defRPr/>
              </a:pPr>
              <a:t>23.03.2018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0D4F42-C0AC-40B6-970C-4D08674B19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54019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DBF9AA-31CC-4B1E-967D-3E8CFD450145}" type="datetimeFigureOut">
              <a:rPr lang="ru-RU"/>
              <a:pPr>
                <a:defRPr/>
              </a:pPr>
              <a:t>23.03.2018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93BBFA-7D41-4D70-915A-06054E33524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06792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CC0DF-B80B-4113-B54A-2049934E1FBD}" type="datetimeFigureOut">
              <a:rPr lang="ru-RU"/>
              <a:pPr>
                <a:defRPr/>
              </a:pPr>
              <a:t>23.03.2018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FBE65A-C000-4A8B-8428-91F757B4C7C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81807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BCA53-9FE8-41BF-837F-7F7F34F2FFCE}" type="datetimeFigureOut">
              <a:rPr lang="ru-RU"/>
              <a:pPr>
                <a:defRPr/>
              </a:pPr>
              <a:t>23.03.2018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4B70BF-7E48-4E28-A8D8-ACC12BFE468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9251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2030" y="406304"/>
            <a:ext cx="1797930" cy="1296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BF74B93-843D-42DA-AB80-35A97397E109}" type="datetimeFigureOut">
              <a:rPr lang="ru-RU"/>
              <a:pPr>
                <a:defRPr/>
              </a:pPr>
              <a:t>23.03.2018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EC9206BC-245A-49D5-AA04-98AE4AA5C66A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audio" Target="../media/audio3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likeni.me/wp-content/uploads/2015/11/cloud-tsunami-wcth01-e1447753418221.jpg" TargetMode="External"/><Relationship Id="rId13" Type="http://schemas.openxmlformats.org/officeDocument/2006/relationships/hyperlink" Target="http://&#1089;&#1077;&#1079;&#1086;&#1085;&#1099;-&#1075;&#1086;&#1076;&#1072;.&#1088;&#1092;/sites/default/files/images/vremena_goda/rasteniy_po_vremenam_goda.jpg" TargetMode="External"/><Relationship Id="rId3" Type="http://schemas.openxmlformats.org/officeDocument/2006/relationships/hyperlink" Target="http://shkolurok.ucoz.net/_nw/0/s41818202.jpg" TargetMode="External"/><Relationship Id="rId7" Type="http://schemas.openxmlformats.org/officeDocument/2006/relationships/hyperlink" Target="http://www.poetomu.ru/_pu/2/23227267.jpg" TargetMode="External"/><Relationship Id="rId12" Type="http://schemas.openxmlformats.org/officeDocument/2006/relationships/hyperlink" Target="http://images.aif.ru/011/824/d796877d18a732a495a75b5ba27b6762.jpg" TargetMode="External"/><Relationship Id="rId2" Type="http://schemas.openxmlformats.org/officeDocument/2006/relationships/hyperlink" Target="http://shkolurok.ucoz.net/portal_1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mageup.ru/img266/1421429/sky_108-1024x600.jpg" TargetMode="External"/><Relationship Id="rId11" Type="http://schemas.openxmlformats.org/officeDocument/2006/relationships/hyperlink" Target="https://cdn.eksmo.ru/v2/ITD000000000444933/COVER/cover3d1__w600.jpg" TargetMode="External"/><Relationship Id="rId5" Type="http://schemas.openxmlformats.org/officeDocument/2006/relationships/hyperlink" Target="http://sonnikonline.club/wp-content/uploads/2016/09/korabl_i_shtorm_1_10172938-300x200.jpg" TargetMode="External"/><Relationship Id="rId15" Type="http://schemas.openxmlformats.org/officeDocument/2006/relationships/slide" Target="slide2.xml"/><Relationship Id="rId10" Type="http://schemas.openxmlformats.org/officeDocument/2006/relationships/hyperlink" Target="https://cdn.pixabay.com/photo/2014/04/03/10/45/lightning-311367_960_720.png" TargetMode="External"/><Relationship Id="rId4" Type="http://schemas.openxmlformats.org/officeDocument/2006/relationships/hyperlink" Target="https://s-media-cache-ak0.pinimg.com/564x/c3/14/ce/c314ce0f4fd9a2e04d19db841fa57feb.jpg" TargetMode="External"/><Relationship Id="rId9" Type="http://schemas.openxmlformats.org/officeDocument/2006/relationships/hyperlink" Target="http://the-day-x.ru/wp-content/uploads/2015/01/7926369.jpg" TargetMode="External"/><Relationship Id="rId14" Type="http://schemas.openxmlformats.org/officeDocument/2006/relationships/hyperlink" Target="https://zf.fm/song/99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audio" Target="../media/audio3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g"/><Relationship Id="rId4" Type="http://schemas.openxmlformats.org/officeDocument/2006/relationships/audio" Target="../media/audio3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g"/><Relationship Id="rId4" Type="http://schemas.openxmlformats.org/officeDocument/2006/relationships/audio" Target="../media/audio3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g"/><Relationship Id="rId4" Type="http://schemas.openxmlformats.org/officeDocument/2006/relationships/audio" Target="../media/audio3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audio" Target="../media/audio3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586854" y="1821555"/>
            <a:ext cx="7748514" cy="2232000"/>
          </a:xfrm>
        </p:spPr>
        <p:txBody>
          <a:bodyPr/>
          <a:lstStyle/>
          <a:p>
            <a:r>
              <a:rPr lang="ru-RU" altLang="ru-RU" sz="8000" i="0" dirty="0" smtClean="0"/>
              <a:t>Природные явления</a:t>
            </a:r>
            <a:endParaRPr lang="ru-RU" altLang="ru-RU" sz="8000" i="0" dirty="0"/>
          </a:p>
        </p:txBody>
      </p:sp>
      <p:sp>
        <p:nvSpPr>
          <p:cNvPr id="409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9681" y="3984334"/>
            <a:ext cx="7919127" cy="1044000"/>
          </a:xfr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eaLnBrk="1" hangingPunct="1"/>
            <a:r>
              <a:rPr lang="ru-RU" altLang="ru-RU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Игра «Верю – не верю»</a:t>
            </a: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 bwMode="auto">
          <a:xfrm>
            <a:off x="1799692" y="5251000"/>
            <a:ext cx="5544616" cy="13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marL="0" indent="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lang="en-US" sz="3200" b="1" kern="1200" cap="none" spc="0" dirty="0">
                <a:ln w="50800"/>
                <a:solidFill>
                  <a:schemeClr val="accent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80"/>
              </a:lnSpc>
            </a:pPr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Подготовила: Фуфлыгина Н.Н.,</a:t>
            </a:r>
          </a:p>
          <a:p>
            <a:pPr>
              <a:lnSpc>
                <a:spcPts val="2080"/>
              </a:lnSpc>
            </a:pPr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зав. библиотекой </a:t>
            </a:r>
          </a:p>
          <a:p>
            <a:pPr>
              <a:lnSpc>
                <a:spcPts val="2080"/>
              </a:lnSpc>
            </a:pPr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ФГКОУ СКК МВД России </a:t>
            </a:r>
          </a:p>
          <a:p>
            <a:pPr>
              <a:lnSpc>
                <a:spcPts val="2080"/>
              </a:lnSpc>
            </a:pPr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</a:t>
            </a:r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Самара</a:t>
            </a:r>
            <a:endParaRPr lang="ru-RU" sz="1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 bwMode="auto">
          <a:xfrm>
            <a:off x="338400" y="331200"/>
            <a:ext cx="6912000" cy="1453100"/>
          </a:xfrm>
          <a:prstGeom prst="roundRect">
            <a:avLst/>
          </a:prstGeom>
          <a:noFill/>
          <a:ln w="190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algn="ctr">
              <a:lnSpc>
                <a:spcPts val="4280"/>
              </a:lnSpc>
            </a:pPr>
            <a:r>
              <a:rPr lang="ru-RU" sz="4300" b="1" dirty="0" smtClean="0">
                <a:ln w="50800"/>
                <a:solidFill>
                  <a:srgbClr val="663300"/>
                </a:solidFill>
                <a:latin typeface="Calibri" panose="020F0502020204030204" pitchFamily="34" charset="0"/>
              </a:rPr>
              <a:t>Грозы бывают только зимой.</a:t>
            </a:r>
            <a:endParaRPr lang="ru-RU" sz="4300" b="1" dirty="0">
              <a:ln w="50800"/>
              <a:solidFill>
                <a:srgbClr val="6633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27600" y="5572800"/>
            <a:ext cx="2556000" cy="864000"/>
          </a:xfrm>
          <a:prstGeom prst="roundRect">
            <a:avLst/>
          </a:prstGeom>
          <a:solidFill>
            <a:srgbClr val="D3A77B"/>
          </a:solidFill>
          <a:ln w="28575"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000" b="1" dirty="0">
                <a:ln w="50800"/>
                <a:solidFill>
                  <a:srgbClr val="70AD47">
                    <a:lumMod val="50000"/>
                  </a:srgbClr>
                </a:solidFill>
                <a:latin typeface="Calibri" panose="020F0502020204030204" pitchFamily="34" charset="0"/>
              </a:rPr>
              <a:t>ВЕРЮ - </a:t>
            </a:r>
            <a:r>
              <a:rPr lang="ru-RU" sz="3000" b="1" dirty="0" smtClean="0">
                <a:ln w="50800"/>
                <a:solidFill>
                  <a:srgbClr val="FF0000"/>
                </a:solidFill>
                <a:latin typeface="Calibri" panose="020F0502020204030204" pitchFamily="34" charset="0"/>
              </a:rPr>
              <a:t>О</a:t>
            </a:r>
            <a:endParaRPr lang="ru-RU" sz="3000" b="1" dirty="0">
              <a:ln w="50800"/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6" name="Стрелка вправо 5">
            <a:hlinkClick r:id="" action="ppaction://hlinkshowjump?jump=nextslide"/>
          </p:cNvPr>
          <p:cNvSpPr/>
          <p:nvPr/>
        </p:nvSpPr>
        <p:spPr>
          <a:xfrm>
            <a:off x="7833600" y="6015600"/>
            <a:ext cx="936000" cy="504000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D7D31">
                  <a:lumMod val="50000"/>
                </a:srgb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010400" y="5572800"/>
            <a:ext cx="2556000" cy="864000"/>
          </a:xfrm>
          <a:prstGeom prst="roundRect">
            <a:avLst/>
          </a:prstGeom>
          <a:solidFill>
            <a:srgbClr val="D3A77B"/>
          </a:solidFill>
          <a:ln w="28575"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000" b="1" dirty="0">
                <a:ln w="50800"/>
                <a:solidFill>
                  <a:srgbClr val="70AD47">
                    <a:lumMod val="50000"/>
                  </a:srgbClr>
                </a:solidFill>
                <a:latin typeface="Calibri" panose="020F0502020204030204" pitchFamily="34" charset="0"/>
              </a:rPr>
              <a:t>НЕ ВЕРЮ - </a:t>
            </a:r>
            <a:r>
              <a:rPr lang="ru-RU" sz="3000" b="1" dirty="0" smtClean="0">
                <a:ln w="50800"/>
                <a:solidFill>
                  <a:srgbClr val="FF0000"/>
                </a:solidFill>
                <a:latin typeface="Calibri" panose="020F0502020204030204" pitchFamily="34" charset="0"/>
              </a:rPr>
              <a:t>А</a:t>
            </a:r>
            <a:endParaRPr lang="ru-RU" sz="3000" b="1" dirty="0">
              <a:ln w="50800"/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125215" y="1644973"/>
            <a:ext cx="5238000" cy="3492000"/>
          </a:xfrm>
          <a:prstGeom prst="rect">
            <a:avLst/>
          </a:prstGeom>
          <a:noFill/>
          <a:ln w="38100">
            <a:solidFill>
              <a:srgbClr val="D3A77B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6698464" y="2584564"/>
            <a:ext cx="1980000" cy="1368000"/>
            <a:chOff x="6698464" y="2611860"/>
            <a:chExt cx="1980000" cy="1368000"/>
          </a:xfrm>
        </p:grpSpPr>
        <p:sp>
          <p:nvSpPr>
            <p:cNvPr id="13" name="триггер Скругленный прямоугольник 5"/>
            <p:cNvSpPr/>
            <p:nvPr/>
          </p:nvSpPr>
          <p:spPr>
            <a:xfrm>
              <a:off x="6698464" y="2611860"/>
              <a:ext cx="1980000" cy="1368000"/>
            </a:xfrm>
            <a:prstGeom prst="ellipse">
              <a:avLst/>
            </a:prstGeom>
            <a:solidFill>
              <a:srgbClr val="DBB691"/>
            </a:solidFill>
            <a:ln w="28575">
              <a:solidFill>
                <a:srgbClr val="66330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663300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930836" y="3025619"/>
              <a:ext cx="15477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r>
                <a:rPr lang="ru-RU" sz="2400" b="1" dirty="0" smtClean="0">
                  <a:ln w="50800"/>
                  <a:solidFill>
                    <a:srgbClr val="70AD47">
                      <a:lumMod val="50000"/>
                    </a:srgbClr>
                  </a:solidFill>
                </a:rPr>
                <a:t>СПРАВКА</a:t>
              </a:r>
              <a:endParaRPr lang="ru-RU" sz="2400" b="1" dirty="0">
                <a:ln w="50800"/>
                <a:solidFill>
                  <a:srgbClr val="70AD47">
                    <a:lumMod val="50000"/>
                  </a:srgbClr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6671113" y="2411530"/>
            <a:ext cx="2044791" cy="1938992"/>
          </a:xfrm>
          <a:prstGeom prst="rect">
            <a:avLst/>
          </a:prstGeom>
          <a:solidFill>
            <a:srgbClr val="DBB691"/>
          </a:solidFill>
          <a:ln w="28575">
            <a:solidFill>
              <a:srgbClr val="663300"/>
            </a:solidFill>
          </a:ln>
          <a:scene3d>
            <a:camera prst="orthographicFront"/>
            <a:lightRig rig="balanced" dir="t">
              <a:rot lat="0" lon="0" rev="2100000"/>
            </a:lightRig>
          </a:scene3d>
          <a:sp3d>
            <a:bevelT prst="angle"/>
          </a:sp3d>
        </p:spPr>
        <p:txBody>
          <a:bodyPr wrap="none" rtlCol="0">
            <a:spAutoFit/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3000" b="1" dirty="0" smtClean="0">
                <a:ln w="50800"/>
                <a:solidFill>
                  <a:srgbClr val="70AD47">
                    <a:lumMod val="50000"/>
                  </a:srgbClr>
                </a:solidFill>
                <a:latin typeface="Calibri" panose="020F0502020204030204" pitchFamily="34" charset="0"/>
              </a:rPr>
              <a:t>Нет, грозы</a:t>
            </a:r>
          </a:p>
          <a:p>
            <a:r>
              <a:rPr lang="ru-RU" sz="3000" b="1" dirty="0">
                <a:ln w="50800"/>
                <a:solidFill>
                  <a:srgbClr val="70AD47">
                    <a:lumMod val="50000"/>
                  </a:srgbClr>
                </a:solidFill>
                <a:latin typeface="Calibri" panose="020F0502020204030204" pitchFamily="34" charset="0"/>
              </a:rPr>
              <a:t>с</a:t>
            </a:r>
            <a:r>
              <a:rPr lang="ru-RU" sz="3000" b="1" dirty="0" smtClean="0">
                <a:ln w="50800"/>
                <a:solidFill>
                  <a:srgbClr val="70AD47">
                    <a:lumMod val="50000"/>
                  </a:srgbClr>
                </a:solidFill>
                <a:latin typeface="Calibri" panose="020F0502020204030204" pitchFamily="34" charset="0"/>
              </a:rPr>
              <a:t>лучаются </a:t>
            </a:r>
          </a:p>
          <a:p>
            <a:r>
              <a:rPr lang="ru-RU" sz="3000" b="1" dirty="0" smtClean="0">
                <a:ln w="50800"/>
                <a:solidFill>
                  <a:srgbClr val="70AD47">
                    <a:lumMod val="50000"/>
                  </a:srgbClr>
                </a:solidFill>
                <a:latin typeface="Calibri" panose="020F0502020204030204" pitchFamily="34" charset="0"/>
              </a:rPr>
              <a:t>круглый</a:t>
            </a:r>
          </a:p>
          <a:p>
            <a:r>
              <a:rPr lang="ru-RU" sz="3000" b="1" dirty="0" smtClean="0">
                <a:ln w="50800"/>
                <a:solidFill>
                  <a:srgbClr val="70AD47">
                    <a:lumMod val="50000"/>
                  </a:srgbClr>
                </a:solidFill>
                <a:latin typeface="Calibri" panose="020F0502020204030204" pitchFamily="34" charset="0"/>
              </a:rPr>
              <a:t>год.</a:t>
            </a:r>
          </a:p>
        </p:txBody>
      </p:sp>
    </p:spTree>
    <p:extLst>
      <p:ext uri="{BB962C8B-B14F-4D97-AF65-F5344CB8AC3E}">
        <p14:creationId xmlns:p14="http://schemas.microsoft.com/office/powerpoint/2010/main" val="777870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818" y="414751"/>
            <a:ext cx="8170200" cy="6120000"/>
          </a:xfrm>
          <a:prstGeom prst="rect">
            <a:avLst/>
          </a:prstGeom>
          <a:ln w="28575">
            <a:solidFill>
              <a:srgbClr val="D3A77B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Овал 2"/>
          <p:cNvSpPr/>
          <p:nvPr/>
        </p:nvSpPr>
        <p:spPr>
          <a:xfrm>
            <a:off x="603714" y="2728431"/>
            <a:ext cx="1044000" cy="1044000"/>
          </a:xfrm>
          <a:prstGeom prst="ellipse">
            <a:avLst/>
          </a:prstGeom>
          <a:solidFill>
            <a:srgbClr val="D3A77B"/>
          </a:solidFill>
          <a:ln w="28575"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dirty="0" smtClean="0">
                <a:ln w="50800"/>
                <a:solidFill>
                  <a:schemeClr val="accent6">
                    <a:lumMod val="50000"/>
                  </a:schemeClr>
                </a:solidFill>
              </a:rPr>
              <a:t>П</a:t>
            </a:r>
            <a:endParaRPr lang="ru-RU" sz="3600" b="1" dirty="0">
              <a:ln w="50800"/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969051" y="2728431"/>
            <a:ext cx="1044000" cy="1044000"/>
          </a:xfrm>
          <a:prstGeom prst="ellipse">
            <a:avLst/>
          </a:prstGeom>
          <a:solidFill>
            <a:srgbClr val="D3A77B"/>
          </a:solidFill>
          <a:ln w="28575"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dirty="0" smtClean="0">
                <a:ln w="50800"/>
                <a:solidFill>
                  <a:schemeClr val="accent6">
                    <a:lumMod val="50000"/>
                  </a:schemeClr>
                </a:solidFill>
              </a:rPr>
              <a:t>О</a:t>
            </a:r>
            <a:endParaRPr lang="ru-RU" sz="3600" b="1" dirty="0">
              <a:ln w="50800"/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3334388" y="2728431"/>
            <a:ext cx="1044000" cy="1044000"/>
          </a:xfrm>
          <a:prstGeom prst="ellipse">
            <a:avLst/>
          </a:prstGeom>
          <a:solidFill>
            <a:srgbClr val="D3A77B"/>
          </a:solidFill>
          <a:ln w="28575"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dirty="0" smtClean="0">
                <a:ln w="50800"/>
                <a:solidFill>
                  <a:schemeClr val="accent6">
                    <a:lumMod val="50000"/>
                  </a:schemeClr>
                </a:solidFill>
              </a:rPr>
              <a:t>Г</a:t>
            </a:r>
            <a:endParaRPr lang="ru-RU" sz="3600" b="1" dirty="0">
              <a:ln w="50800"/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4699725" y="2728431"/>
            <a:ext cx="1044000" cy="1044000"/>
          </a:xfrm>
          <a:prstGeom prst="ellipse">
            <a:avLst/>
          </a:prstGeom>
          <a:solidFill>
            <a:srgbClr val="D3A77B"/>
          </a:solidFill>
          <a:ln w="28575"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dirty="0" smtClean="0">
                <a:ln w="50800"/>
                <a:solidFill>
                  <a:schemeClr val="accent6">
                    <a:lumMod val="50000"/>
                  </a:schemeClr>
                </a:solidFill>
              </a:rPr>
              <a:t>О</a:t>
            </a:r>
            <a:endParaRPr lang="ru-RU" sz="3600" b="1" dirty="0">
              <a:ln w="50800"/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6065062" y="2728431"/>
            <a:ext cx="1044000" cy="1044000"/>
          </a:xfrm>
          <a:prstGeom prst="ellipse">
            <a:avLst/>
          </a:prstGeom>
          <a:solidFill>
            <a:srgbClr val="D3A77B"/>
          </a:solidFill>
          <a:ln w="28575"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dirty="0" smtClean="0">
                <a:ln w="50800"/>
                <a:solidFill>
                  <a:schemeClr val="accent6">
                    <a:lumMod val="50000"/>
                  </a:schemeClr>
                </a:solidFill>
              </a:rPr>
              <a:t>Д</a:t>
            </a:r>
            <a:endParaRPr lang="ru-RU" sz="3600" b="1" dirty="0">
              <a:ln w="50800"/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7430400" y="2728431"/>
            <a:ext cx="1044000" cy="1044000"/>
          </a:xfrm>
          <a:prstGeom prst="ellipse">
            <a:avLst/>
          </a:prstGeom>
          <a:solidFill>
            <a:srgbClr val="D3A77B"/>
          </a:solidFill>
          <a:ln w="28575"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dirty="0" smtClean="0">
                <a:ln w="50800"/>
                <a:solidFill>
                  <a:schemeClr val="accent6">
                    <a:lumMod val="50000"/>
                  </a:schemeClr>
                </a:solidFill>
              </a:rPr>
              <a:t>А</a:t>
            </a:r>
            <a:endParaRPr lang="ru-RU" sz="3600" b="1" dirty="0">
              <a:ln w="50800"/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Стрелка вправо 3">
            <a:hlinkClick r:id="" action="ppaction://hlinkshowjump?jump=endshow"/>
          </p:cNvPr>
          <p:cNvSpPr/>
          <p:nvPr/>
        </p:nvSpPr>
        <p:spPr>
          <a:xfrm>
            <a:off x="7833600" y="6015600"/>
            <a:ext cx="936000" cy="504000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" name="Обрезка pesni_iz_kinofilmov-a._frejndlih_-_u_prirodi_net_plohoj_pogodi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64871" y="404515"/>
            <a:ext cx="432000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932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918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1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9392" y="187701"/>
            <a:ext cx="5472000" cy="1325563"/>
          </a:xfr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b="1" dirty="0" smtClean="0">
                <a:ln w="50800"/>
                <a:solidFill>
                  <a:srgbClr val="663300"/>
                </a:solidFill>
                <a:latin typeface="Calibri" panose="020F0502020204030204" pitchFamily="34" charset="0"/>
              </a:rPr>
              <a:t>Интернет-ресурсы</a:t>
            </a:r>
            <a:endParaRPr lang="ru-RU" b="1" dirty="0">
              <a:ln w="50800"/>
              <a:solidFill>
                <a:srgbClr val="6633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3331" y="1293353"/>
            <a:ext cx="7864599" cy="4464000"/>
          </a:xfrm>
        </p:spPr>
        <p:txBody>
          <a:bodyPr/>
          <a:lstStyle/>
          <a:p>
            <a:pPr marL="0" lvl="0" indent="0">
              <a:lnSpc>
                <a:spcPts val="1560"/>
              </a:lnSpc>
              <a:buNone/>
            </a:pPr>
            <a:r>
              <a:rPr lang="ru-RU" sz="1800" dirty="0" smtClean="0">
                <a:solidFill>
                  <a:srgbClr val="70AD47">
                    <a:lumMod val="50000"/>
                  </a:srgbClr>
                </a:solidFill>
                <a:latin typeface="Calibri" panose="020F0502020204030204" pitchFamily="34" charset="0"/>
                <a:hlinkClick r:id="rId2"/>
              </a:rPr>
              <a:t>Логотип 1</a:t>
            </a:r>
            <a:r>
              <a:rPr lang="ru-RU" sz="1800" dirty="0" smtClean="0">
                <a:solidFill>
                  <a:srgbClr val="70AD47">
                    <a:lumMod val="50000"/>
                  </a:srgbClr>
                </a:solidFill>
                <a:latin typeface="Calibri" panose="020F0502020204030204" pitchFamily="34" charset="0"/>
              </a:rPr>
              <a:t>, </a:t>
            </a:r>
            <a:r>
              <a:rPr lang="ru-RU" sz="1800" dirty="0" smtClean="0">
                <a:solidFill>
                  <a:srgbClr val="70AD47">
                    <a:lumMod val="50000"/>
                  </a:srgbClr>
                </a:solidFill>
                <a:latin typeface="Calibri" panose="020F0502020204030204" pitchFamily="34" charset="0"/>
                <a:hlinkClick r:id="rId3"/>
              </a:rPr>
              <a:t>2</a:t>
            </a:r>
            <a:endParaRPr lang="ru-RU" sz="1800" dirty="0" smtClean="0">
              <a:solidFill>
                <a:srgbClr val="70AD47">
                  <a:lumMod val="50000"/>
                </a:srgbClr>
              </a:solidFill>
              <a:latin typeface="Calibri" panose="020F0502020204030204" pitchFamily="34" charset="0"/>
              <a:hlinkClick r:id="rId4"/>
            </a:endParaRPr>
          </a:p>
          <a:p>
            <a:pPr marL="0" lvl="0" indent="0">
              <a:lnSpc>
                <a:spcPts val="1560"/>
              </a:lnSpc>
              <a:buNone/>
            </a:pPr>
            <a:r>
              <a:rPr lang="ru-RU" sz="1800" dirty="0" smtClean="0">
                <a:solidFill>
                  <a:srgbClr val="70AD47">
                    <a:lumMod val="50000"/>
                  </a:srgbClr>
                </a:solidFill>
                <a:latin typeface="Calibri" panose="020F0502020204030204" pitchFamily="34" charset="0"/>
                <a:hlinkClick r:id="rId4"/>
              </a:rPr>
              <a:t>Мальчик</a:t>
            </a:r>
            <a:endParaRPr lang="ru-RU" sz="1800" dirty="0" smtClean="0">
              <a:solidFill>
                <a:srgbClr val="70AD47">
                  <a:lumMod val="50000"/>
                </a:srgbClr>
              </a:solidFill>
              <a:latin typeface="Calibri" panose="020F0502020204030204" pitchFamily="34" charset="0"/>
            </a:endParaRPr>
          </a:p>
          <a:p>
            <a:pPr marL="0" lvl="0" indent="0">
              <a:lnSpc>
                <a:spcPts val="1560"/>
              </a:lnSpc>
              <a:buNone/>
            </a:pPr>
            <a:r>
              <a:rPr lang="ru-RU" sz="1800" dirty="0" smtClean="0">
                <a:solidFill>
                  <a:srgbClr val="70AD47">
                    <a:lumMod val="50000"/>
                  </a:srgbClr>
                </a:solidFill>
                <a:latin typeface="Calibri" panose="020F0502020204030204" pitchFamily="34" charset="0"/>
                <a:hlinkClick r:id="rId5"/>
              </a:rPr>
              <a:t>Шторм</a:t>
            </a:r>
            <a:endParaRPr lang="ru-RU" sz="1800" dirty="0" smtClean="0">
              <a:solidFill>
                <a:srgbClr val="70AD47">
                  <a:lumMod val="50000"/>
                </a:srgbClr>
              </a:solidFill>
              <a:latin typeface="Calibri" panose="020F0502020204030204" pitchFamily="34" charset="0"/>
            </a:endParaRPr>
          </a:p>
          <a:p>
            <a:pPr marL="0" indent="0">
              <a:lnSpc>
                <a:spcPts val="1560"/>
              </a:lnSpc>
              <a:buNone/>
            </a:pPr>
            <a:r>
              <a:rPr lang="ru-RU" sz="1800" dirty="0" smtClean="0">
                <a:hlinkClick r:id="rId6"/>
              </a:rPr>
              <a:t>Лунная </a:t>
            </a:r>
            <a:r>
              <a:rPr lang="ru-RU" sz="1800" dirty="0">
                <a:hlinkClick r:id="rId6"/>
              </a:rPr>
              <a:t>радуга</a:t>
            </a:r>
            <a:endParaRPr lang="ru-RU" sz="1800" dirty="0"/>
          </a:p>
          <a:p>
            <a:pPr marL="0" indent="0">
              <a:lnSpc>
                <a:spcPts val="1560"/>
              </a:lnSpc>
              <a:buNone/>
            </a:pPr>
            <a:r>
              <a:rPr lang="ru-RU" sz="1800" dirty="0" smtClean="0">
                <a:hlinkClick r:id="rId7"/>
              </a:rPr>
              <a:t>Мираж</a:t>
            </a:r>
            <a:endParaRPr lang="ru-RU" sz="1800" dirty="0"/>
          </a:p>
          <a:p>
            <a:pPr marL="0" indent="0">
              <a:lnSpc>
                <a:spcPts val="1560"/>
              </a:lnSpc>
              <a:buNone/>
            </a:pPr>
            <a:r>
              <a:rPr lang="ru-RU" sz="1800" dirty="0" smtClean="0">
                <a:hlinkClick r:id="rId8"/>
              </a:rPr>
              <a:t>Цунами</a:t>
            </a:r>
            <a:endParaRPr lang="ru-RU" sz="1800" dirty="0"/>
          </a:p>
          <a:p>
            <a:pPr marL="0" indent="0">
              <a:lnSpc>
                <a:spcPts val="1560"/>
              </a:lnSpc>
              <a:buNone/>
            </a:pPr>
            <a:r>
              <a:rPr lang="ru-RU" sz="1800" dirty="0" smtClean="0">
                <a:hlinkClick r:id="rId9"/>
              </a:rPr>
              <a:t>Гроза</a:t>
            </a:r>
            <a:endParaRPr lang="ru-RU" sz="1800" dirty="0"/>
          </a:p>
          <a:p>
            <a:pPr marL="0" indent="0">
              <a:lnSpc>
                <a:spcPts val="1560"/>
              </a:lnSpc>
              <a:buNone/>
            </a:pPr>
            <a:r>
              <a:rPr lang="ru-RU" sz="1800" dirty="0">
                <a:hlinkClick r:id="rId10"/>
              </a:rPr>
              <a:t>Гроза и молния</a:t>
            </a:r>
            <a:endParaRPr lang="ru-RU" sz="1800" dirty="0"/>
          </a:p>
          <a:p>
            <a:pPr marL="0" indent="0">
              <a:lnSpc>
                <a:spcPts val="1560"/>
              </a:lnSpc>
              <a:buNone/>
            </a:pPr>
            <a:r>
              <a:rPr lang="ru-RU" sz="1800" dirty="0" smtClean="0">
                <a:hlinkClick r:id="rId11"/>
              </a:rPr>
              <a:t>Обложка</a:t>
            </a:r>
            <a:endParaRPr lang="ru-RU" sz="1800" dirty="0" smtClean="0"/>
          </a:p>
          <a:p>
            <a:pPr marL="0" indent="0">
              <a:lnSpc>
                <a:spcPts val="1560"/>
              </a:lnSpc>
              <a:buNone/>
            </a:pPr>
            <a:r>
              <a:rPr lang="ru-RU" sz="1800" dirty="0" smtClean="0">
                <a:hlinkClick r:id="rId12"/>
              </a:rPr>
              <a:t>Град</a:t>
            </a:r>
            <a:endParaRPr lang="ru-RU" sz="1800" dirty="0" smtClean="0"/>
          </a:p>
          <a:p>
            <a:pPr marL="0" indent="0">
              <a:lnSpc>
                <a:spcPts val="1560"/>
              </a:lnSpc>
              <a:buNone/>
            </a:pPr>
            <a:r>
              <a:rPr lang="ru-RU" sz="1800" dirty="0" smtClean="0">
                <a:hlinkClick r:id="rId13"/>
              </a:rPr>
              <a:t>Времена года</a:t>
            </a:r>
            <a:endParaRPr lang="ru-RU" sz="1800" dirty="0"/>
          </a:p>
          <a:p>
            <a:pPr marL="0" lvl="0" indent="0">
              <a:lnSpc>
                <a:spcPts val="1560"/>
              </a:lnSpc>
              <a:buNone/>
            </a:pPr>
            <a:r>
              <a:rPr lang="ru-RU" sz="1800" dirty="0" smtClean="0">
                <a:solidFill>
                  <a:srgbClr val="70AD47">
                    <a:lumMod val="50000"/>
                  </a:srgbClr>
                </a:solidFill>
                <a:latin typeface="Calibri" panose="020F0502020204030204" pitchFamily="34" charset="0"/>
              </a:rPr>
              <a:t>Факты </a:t>
            </a:r>
            <a:r>
              <a:rPr lang="ru-RU" sz="1800" dirty="0">
                <a:solidFill>
                  <a:srgbClr val="70AD47">
                    <a:lumMod val="50000"/>
                  </a:srgbClr>
                </a:solidFill>
                <a:latin typeface="Calibri" panose="020F0502020204030204" pitchFamily="34" charset="0"/>
              </a:rPr>
              <a:t>– Весёлые уроки. 2017. №3. С. </a:t>
            </a:r>
            <a:r>
              <a:rPr lang="ru-RU" sz="1800" dirty="0" smtClean="0">
                <a:solidFill>
                  <a:srgbClr val="70AD47">
                    <a:lumMod val="50000"/>
                  </a:srgbClr>
                </a:solidFill>
                <a:latin typeface="Calibri" panose="020F0502020204030204" pitchFamily="34" charset="0"/>
              </a:rPr>
              <a:t>29</a:t>
            </a:r>
          </a:p>
          <a:p>
            <a:pPr marL="0" lvl="0" indent="0">
              <a:lnSpc>
                <a:spcPts val="1560"/>
              </a:lnSpc>
              <a:buNone/>
            </a:pPr>
            <a:r>
              <a:rPr lang="ru-RU" sz="1800" dirty="0" smtClean="0">
                <a:solidFill>
                  <a:srgbClr val="70AD47">
                    <a:lumMod val="50000"/>
                  </a:srgbClr>
                </a:solidFill>
                <a:latin typeface="Calibri" panose="020F0502020204030204" pitchFamily="34" charset="0"/>
                <a:hlinkClick r:id="rId14"/>
              </a:rPr>
              <a:t>«У природы нет плохой погоды!</a:t>
            </a:r>
            <a:endParaRPr lang="ru-RU" sz="1800" dirty="0" smtClean="0">
              <a:solidFill>
                <a:srgbClr val="70AD47">
                  <a:lumMod val="50000"/>
                </a:srgbClr>
              </a:solidFill>
              <a:latin typeface="Calibri" panose="020F0502020204030204" pitchFamily="34" charset="0"/>
            </a:endParaRPr>
          </a:p>
          <a:p>
            <a:pPr lvl="0"/>
            <a:endParaRPr lang="ru-RU" sz="1800" dirty="0" smtClean="0">
              <a:solidFill>
                <a:srgbClr val="70AD47">
                  <a:lumMod val="50000"/>
                </a:srgbClr>
              </a:solidFill>
              <a:latin typeface="Calibri" panose="020F0502020204030204" pitchFamily="34" charset="0"/>
            </a:endParaRPr>
          </a:p>
        </p:txBody>
      </p:sp>
      <p:sp>
        <p:nvSpPr>
          <p:cNvPr id="5" name="Стрелка вправо 4">
            <a:hlinkClick r:id="rId15" action="ppaction://hlinksldjump"/>
          </p:cNvPr>
          <p:cNvSpPr/>
          <p:nvPr/>
        </p:nvSpPr>
        <p:spPr>
          <a:xfrm rot="16200000">
            <a:off x="4228084" y="5873059"/>
            <a:ext cx="828000" cy="468000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Стрелка вправо 5">
            <a:hlinkClick r:id="" action="ppaction://hlinkshowjump?jump=endshow"/>
          </p:cNvPr>
          <p:cNvSpPr/>
          <p:nvPr/>
        </p:nvSpPr>
        <p:spPr>
          <a:xfrm>
            <a:off x="7833600" y="6015600"/>
            <a:ext cx="936000" cy="504000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256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68296" y="390219"/>
            <a:ext cx="4608000" cy="2677656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/>
            <a:r>
              <a:rPr lang="ru-RU" sz="2800" b="1" dirty="0" smtClean="0">
                <a:ln w="50800"/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Природные явления</a:t>
            </a:r>
          </a:p>
          <a:p>
            <a:pPr lvl="0"/>
            <a:r>
              <a:rPr lang="ru-RU" sz="2800" b="1" dirty="0" smtClean="0">
                <a:ln w="50800"/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Нам дарят удивление.</a:t>
            </a:r>
          </a:p>
          <a:p>
            <a:pPr lvl="0"/>
            <a:r>
              <a:rPr lang="ru-RU" sz="2800" b="1" dirty="0" smtClean="0">
                <a:ln w="50800"/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красотою неземной</a:t>
            </a:r>
          </a:p>
          <a:p>
            <a:pPr lvl="0"/>
            <a:r>
              <a:rPr lang="ru-RU" sz="2800" b="1" dirty="0" smtClean="0">
                <a:ln w="50800"/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Они сражают нас порой, </a:t>
            </a:r>
          </a:p>
          <a:p>
            <a:pPr lvl="0"/>
            <a:r>
              <a:rPr lang="ru-RU" sz="2800" b="1" dirty="0" smtClean="0">
                <a:ln w="50800"/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 иногда пугают вдруг</a:t>
            </a:r>
          </a:p>
          <a:p>
            <a:pPr lvl="0"/>
            <a:r>
              <a:rPr lang="ru-RU" sz="2800" b="1" dirty="0" smtClean="0">
                <a:ln w="50800"/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разрушают всё вокруг. </a:t>
            </a:r>
            <a:endParaRPr lang="ru-RU" sz="2800" b="1" dirty="0">
              <a:ln w="50800"/>
              <a:solidFill>
                <a:srgbClr val="66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трелка вправо 6">
            <a:hlinkClick r:id="" action="ppaction://hlinkshowjump?jump=nextslide"/>
          </p:cNvPr>
          <p:cNvSpPr/>
          <p:nvPr/>
        </p:nvSpPr>
        <p:spPr>
          <a:xfrm>
            <a:off x="7833760" y="6014736"/>
            <a:ext cx="936000" cy="504000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8" name="Управляющая кнопка: документ 7">
            <a:hlinkClick r:id="rId2" action="ppaction://hlinksldjump" highlightClick="1"/>
          </p:cNvPr>
          <p:cNvSpPr/>
          <p:nvPr/>
        </p:nvSpPr>
        <p:spPr>
          <a:xfrm>
            <a:off x="356485" y="375389"/>
            <a:ext cx="396000" cy="468000"/>
          </a:xfrm>
          <a:prstGeom prst="actionButtonDocumen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98333" y="2395852"/>
            <a:ext cx="2551207" cy="33840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prst="angle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43301" y="3070728"/>
            <a:ext cx="1976249" cy="34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83893" y="3125321"/>
            <a:ext cx="3452883" cy="267765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342900" algn="ctr"/>
            <a:r>
              <a:rPr lang="ru-RU" sz="2800" b="1" dirty="0">
                <a:ln w="50800"/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Ребята!</a:t>
            </a:r>
          </a:p>
          <a:p>
            <a:r>
              <a:rPr lang="ru-RU" sz="2800" b="1" dirty="0">
                <a:ln w="50800"/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Если хотите знать об </a:t>
            </a:r>
            <a:r>
              <a:rPr lang="ru-RU" sz="2800" b="1" dirty="0" smtClean="0">
                <a:ln w="50800"/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этом больше, </a:t>
            </a:r>
            <a:r>
              <a:rPr lang="ru-RU" sz="2800" b="1" dirty="0">
                <a:ln w="50800"/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рекомендую </a:t>
            </a:r>
          </a:p>
          <a:p>
            <a:r>
              <a:rPr lang="ru-RU" sz="2800" b="1" dirty="0">
                <a:ln w="50800"/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посмотреть эту книгу.</a:t>
            </a:r>
          </a:p>
        </p:txBody>
      </p:sp>
    </p:spTree>
    <p:extLst>
      <p:ext uri="{BB962C8B-B14F-4D97-AF65-F5344CB8AC3E}">
        <p14:creationId xmlns:p14="http://schemas.microsoft.com/office/powerpoint/2010/main" val="3492079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92448" y="435930"/>
            <a:ext cx="579016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3200" b="1" dirty="0" smtClean="0">
                <a:ln w="50800"/>
                <a:solidFill>
                  <a:srgbClr val="663300"/>
                </a:solidFill>
                <a:latin typeface="Calibri" panose="020F0502020204030204" pitchFamily="34" charset="0"/>
              </a:rPr>
              <a:t>А </a:t>
            </a:r>
            <a:r>
              <a:rPr lang="ru-RU" sz="3200" b="1" dirty="0">
                <a:ln w="50800"/>
                <a:solidFill>
                  <a:srgbClr val="663300"/>
                </a:solidFill>
                <a:latin typeface="Calibri" panose="020F0502020204030204" pitchFamily="34" charset="0"/>
              </a:rPr>
              <a:t>еще </a:t>
            </a:r>
            <a:r>
              <a:rPr lang="ru-RU" sz="3200" b="1" dirty="0" smtClean="0">
                <a:ln w="50800"/>
                <a:solidFill>
                  <a:srgbClr val="663300"/>
                </a:solidFill>
                <a:latin typeface="Calibri" panose="020F0502020204030204" pitchFamily="34" charset="0"/>
              </a:rPr>
              <a:t>предлагаю вам поиграть</a:t>
            </a:r>
          </a:p>
          <a:p>
            <a:r>
              <a:rPr lang="ru-RU" sz="3200" b="1" dirty="0" smtClean="0">
                <a:ln w="50800"/>
                <a:solidFill>
                  <a:srgbClr val="663300"/>
                </a:solidFill>
                <a:latin typeface="Calibri" panose="020F0502020204030204" pitchFamily="34" charset="0"/>
              </a:rPr>
              <a:t> в игру «Верю – не верю».</a:t>
            </a:r>
            <a:endParaRPr lang="ru-RU" sz="3200" b="1" dirty="0">
              <a:ln w="50800"/>
              <a:solidFill>
                <a:srgbClr val="663300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29454" y="1722003"/>
            <a:ext cx="4657192" cy="39703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2800" b="1" dirty="0" smtClean="0">
                <a:ln w="50800"/>
                <a:solidFill>
                  <a:srgbClr val="663300"/>
                </a:solidFill>
                <a:latin typeface="Calibri" panose="020F0502020204030204" pitchFamily="34" charset="0"/>
              </a:rPr>
              <a:t>Её правила просты. Вам приводится факт, но вот истинный ли он или ложный, вы решаете сами и выбираете «Верю» или «Не верю». Рядом с ними буквы. Если вы правильно отвечаете, в конце из них сложится ключевое слово.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6005" y="1487560"/>
            <a:ext cx="2872705" cy="50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Стрелка вправо 5">
            <a:hlinkClick r:id="" action="ppaction://hlinkshowjump?jump=nextslide"/>
          </p:cNvPr>
          <p:cNvSpPr/>
          <p:nvPr/>
        </p:nvSpPr>
        <p:spPr>
          <a:xfrm>
            <a:off x="7833760" y="6014736"/>
            <a:ext cx="936000" cy="504000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835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71262" y="970589"/>
            <a:ext cx="3914854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rgbClr val="663300"/>
                </a:solidFill>
                <a:latin typeface="Calibri" panose="020F0502020204030204" pitchFamily="34" charset="0"/>
              </a:rPr>
              <a:t>ВЕРЮ – НЕ ВЕРЮ</a:t>
            </a:r>
            <a:endParaRPr lang="ru-RU" sz="4000" b="1" dirty="0">
              <a:ln w="50800"/>
              <a:solidFill>
                <a:srgbClr val="6633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7833760" y="6014736"/>
            <a:ext cx="936000" cy="504000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70341" y="3548408"/>
            <a:ext cx="1691013" cy="29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006239" y="2031551"/>
            <a:ext cx="6732000" cy="35394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3200" b="1" dirty="0" smtClean="0">
                <a:ln w="50800"/>
                <a:solidFill>
                  <a:srgbClr val="663300"/>
                </a:solidFill>
                <a:latin typeface="Calibri" panose="020F0502020204030204" pitchFamily="34" charset="0"/>
              </a:rPr>
              <a:t>«Верю – не верю» не просто игра,</a:t>
            </a:r>
          </a:p>
          <a:p>
            <a:r>
              <a:rPr lang="ru-RU" sz="3200" b="1" dirty="0" smtClean="0">
                <a:ln w="50800"/>
                <a:solidFill>
                  <a:srgbClr val="663300"/>
                </a:solidFill>
                <a:latin typeface="Calibri" panose="020F0502020204030204" pitchFamily="34" charset="0"/>
              </a:rPr>
              <a:t>Знания снова проверить пора!</a:t>
            </a:r>
          </a:p>
          <a:p>
            <a:r>
              <a:rPr lang="ru-RU" sz="3200" b="1" dirty="0" smtClean="0">
                <a:ln w="50800"/>
                <a:solidFill>
                  <a:srgbClr val="663300"/>
                </a:solidFill>
                <a:latin typeface="Calibri" panose="020F0502020204030204" pitchFamily="34" charset="0"/>
              </a:rPr>
              <a:t>Поможет каждый правильный ответ</a:t>
            </a:r>
          </a:p>
          <a:p>
            <a:r>
              <a:rPr lang="ru-RU" sz="3200" b="1" dirty="0" smtClean="0">
                <a:ln w="50800"/>
                <a:solidFill>
                  <a:srgbClr val="663300"/>
                </a:solidFill>
                <a:latin typeface="Calibri" panose="020F0502020204030204" pitchFamily="34" charset="0"/>
              </a:rPr>
              <a:t>Составить верно ключевое слово.</a:t>
            </a:r>
          </a:p>
          <a:p>
            <a:r>
              <a:rPr lang="ru-RU" sz="3200" b="1" dirty="0" smtClean="0">
                <a:ln w="50800"/>
                <a:solidFill>
                  <a:srgbClr val="663300"/>
                </a:solidFill>
                <a:latin typeface="Calibri" panose="020F0502020204030204" pitchFamily="34" charset="0"/>
              </a:rPr>
              <a:t>Чего плохого у природы нет,</a:t>
            </a:r>
          </a:p>
          <a:p>
            <a:r>
              <a:rPr lang="ru-RU" sz="3200" b="1" dirty="0" smtClean="0">
                <a:ln w="50800"/>
                <a:solidFill>
                  <a:srgbClr val="663300"/>
                </a:solidFill>
                <a:latin typeface="Calibri" panose="020F0502020204030204" pitchFamily="34" charset="0"/>
              </a:rPr>
              <a:t>Хотя она порою и сурова?</a:t>
            </a:r>
            <a:endParaRPr lang="ru-RU" sz="2800" b="1" dirty="0" smtClean="0">
              <a:ln w="50800"/>
              <a:solidFill>
                <a:srgbClr val="663300"/>
              </a:solidFill>
              <a:latin typeface="Calibri" panose="020F0502020204030204" pitchFamily="34" charset="0"/>
            </a:endParaRPr>
          </a:p>
          <a:p>
            <a:pPr algn="r"/>
            <a:r>
              <a:rPr lang="ru-RU" sz="3200" b="1" dirty="0" smtClean="0">
                <a:ln w="50800"/>
                <a:solidFill>
                  <a:srgbClr val="663300"/>
                </a:solidFill>
                <a:latin typeface="Calibri" panose="020F0502020204030204" pitchFamily="34" charset="0"/>
              </a:rPr>
              <a:t>Всем </a:t>
            </a:r>
            <a:r>
              <a:rPr lang="ru-RU" sz="3200" b="1" dirty="0">
                <a:ln w="50800"/>
                <a:solidFill>
                  <a:srgbClr val="663300"/>
                </a:solidFill>
                <a:latin typeface="Calibri" panose="020F0502020204030204" pitchFamily="34" charset="0"/>
              </a:rPr>
              <a:t>удачи и успеха</a:t>
            </a:r>
            <a:r>
              <a:rPr lang="ru-RU" sz="3200" b="1" dirty="0" smtClean="0">
                <a:ln w="50800"/>
                <a:solidFill>
                  <a:srgbClr val="663300"/>
                </a:solidFill>
                <a:latin typeface="Calibri" panose="020F050202020403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596497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 bwMode="auto">
          <a:xfrm>
            <a:off x="338400" y="331200"/>
            <a:ext cx="6912000" cy="1453100"/>
          </a:xfrm>
          <a:prstGeom prst="roundRect">
            <a:avLst/>
          </a:prstGeom>
          <a:noFill/>
          <a:ln w="190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algn="ctr">
              <a:lnSpc>
                <a:spcPts val="4280"/>
              </a:lnSpc>
            </a:pPr>
            <a:r>
              <a:rPr lang="ru-RU" sz="4300" b="1" dirty="0">
                <a:ln w="50800"/>
                <a:solidFill>
                  <a:srgbClr val="663300"/>
                </a:solidFill>
                <a:latin typeface="Calibri" panose="020F0502020204030204" pitchFamily="34" charset="0"/>
              </a:rPr>
              <a:t>Миражи появляются только </a:t>
            </a:r>
            <a:r>
              <a:rPr lang="ru-RU" sz="4300" b="1" dirty="0" smtClean="0">
                <a:ln w="50800"/>
                <a:solidFill>
                  <a:srgbClr val="663300"/>
                </a:solidFill>
                <a:latin typeface="Calibri" panose="020F0502020204030204" pitchFamily="34" charset="0"/>
              </a:rPr>
              <a:t>ночью.</a:t>
            </a:r>
            <a:endParaRPr lang="ru-RU" sz="4300" b="1" dirty="0">
              <a:ln w="50800"/>
              <a:solidFill>
                <a:srgbClr val="6633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27600" y="5572800"/>
            <a:ext cx="2556000" cy="864000"/>
          </a:xfrm>
          <a:prstGeom prst="roundRect">
            <a:avLst/>
          </a:prstGeom>
          <a:solidFill>
            <a:srgbClr val="D3A77B"/>
          </a:solidFill>
          <a:ln w="28575"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000" b="1" dirty="0">
                <a:ln w="50800"/>
                <a:solidFill>
                  <a:srgbClr val="70AD47">
                    <a:lumMod val="50000"/>
                  </a:srgbClr>
                </a:solidFill>
                <a:latin typeface="Calibri" panose="020F0502020204030204" pitchFamily="34" charset="0"/>
              </a:rPr>
              <a:t>ВЕРЮ - </a:t>
            </a:r>
            <a:r>
              <a:rPr lang="ru-RU" sz="3000" b="1" dirty="0">
                <a:ln w="50800"/>
                <a:solidFill>
                  <a:srgbClr val="FF0000"/>
                </a:solidFill>
                <a:latin typeface="Calibri" panose="020F0502020204030204" pitchFamily="34" charset="0"/>
              </a:rPr>
              <a:t>Б</a:t>
            </a:r>
          </a:p>
        </p:txBody>
      </p:sp>
      <p:sp>
        <p:nvSpPr>
          <p:cNvPr id="6" name="Стрелка вправо 5">
            <a:hlinkClick r:id="" action="ppaction://hlinkshowjump?jump=nextslide"/>
          </p:cNvPr>
          <p:cNvSpPr/>
          <p:nvPr/>
        </p:nvSpPr>
        <p:spPr>
          <a:xfrm>
            <a:off x="7833600" y="6015600"/>
            <a:ext cx="936000" cy="504000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D7D31">
                  <a:lumMod val="50000"/>
                </a:srgb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010400" y="5572800"/>
            <a:ext cx="2556000" cy="864000"/>
          </a:xfrm>
          <a:prstGeom prst="roundRect">
            <a:avLst/>
          </a:prstGeom>
          <a:solidFill>
            <a:srgbClr val="D3A77B"/>
          </a:solidFill>
          <a:ln w="28575"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000" b="1" dirty="0">
                <a:ln w="50800"/>
                <a:solidFill>
                  <a:srgbClr val="70AD47">
                    <a:lumMod val="50000"/>
                  </a:srgbClr>
                </a:solidFill>
                <a:latin typeface="Calibri" panose="020F0502020204030204" pitchFamily="34" charset="0"/>
              </a:rPr>
              <a:t>НЕ ВЕРЮ - </a:t>
            </a:r>
            <a:r>
              <a:rPr lang="ru-RU" sz="3000" b="1" dirty="0">
                <a:ln w="50800"/>
                <a:solidFill>
                  <a:srgbClr val="FF0000"/>
                </a:solidFill>
                <a:latin typeface="Calibri" panose="020F0502020204030204" pitchFamily="34" charset="0"/>
              </a:rPr>
              <a:t>П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301799" y="1679474"/>
            <a:ext cx="4791651" cy="3708000"/>
          </a:xfrm>
          <a:prstGeom prst="rect">
            <a:avLst/>
          </a:prstGeom>
          <a:noFill/>
          <a:ln w="38100">
            <a:solidFill>
              <a:srgbClr val="D3A77B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6698464" y="2584564"/>
            <a:ext cx="1980000" cy="1368000"/>
            <a:chOff x="6698464" y="2611860"/>
            <a:chExt cx="1980000" cy="1368000"/>
          </a:xfrm>
        </p:grpSpPr>
        <p:sp>
          <p:nvSpPr>
            <p:cNvPr id="13" name="триггер Скругленный прямоугольник 5"/>
            <p:cNvSpPr/>
            <p:nvPr/>
          </p:nvSpPr>
          <p:spPr>
            <a:xfrm>
              <a:off x="6698464" y="2611860"/>
              <a:ext cx="1980000" cy="1368000"/>
            </a:xfrm>
            <a:prstGeom prst="ellipse">
              <a:avLst/>
            </a:prstGeom>
            <a:solidFill>
              <a:srgbClr val="DBB691"/>
            </a:solidFill>
            <a:ln w="28575">
              <a:solidFill>
                <a:srgbClr val="66330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663300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930836" y="3025619"/>
              <a:ext cx="15477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r>
                <a:rPr lang="ru-RU" sz="2400" b="1" dirty="0" smtClean="0">
                  <a:ln w="50800"/>
                  <a:solidFill>
                    <a:srgbClr val="70AD47">
                      <a:lumMod val="50000"/>
                    </a:srgbClr>
                  </a:solidFill>
                </a:rPr>
                <a:t>СПРАВКА</a:t>
              </a:r>
              <a:endParaRPr lang="ru-RU" sz="2400" b="1" dirty="0">
                <a:ln w="50800"/>
                <a:solidFill>
                  <a:srgbClr val="70AD47">
                    <a:lumMod val="50000"/>
                  </a:srgbClr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6630169" y="2411530"/>
            <a:ext cx="2040239" cy="1938992"/>
          </a:xfrm>
          <a:prstGeom prst="rect">
            <a:avLst/>
          </a:prstGeom>
          <a:solidFill>
            <a:srgbClr val="DBB691"/>
          </a:solidFill>
          <a:ln w="28575">
            <a:solidFill>
              <a:srgbClr val="663300"/>
            </a:solidFill>
          </a:ln>
          <a:scene3d>
            <a:camera prst="orthographicFront"/>
            <a:lightRig rig="balanced" dir="t">
              <a:rot lat="0" lon="0" rev="2100000"/>
            </a:lightRig>
          </a:scene3d>
          <a:sp3d>
            <a:bevelT prst="angle"/>
          </a:sp3d>
        </p:spPr>
        <p:txBody>
          <a:bodyPr wrap="none" rtlCol="0">
            <a:spAutoFit/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3000" b="1" dirty="0" smtClean="0">
                <a:ln w="50800"/>
                <a:solidFill>
                  <a:srgbClr val="70AD47">
                    <a:lumMod val="50000"/>
                  </a:srgbClr>
                </a:solidFill>
                <a:latin typeface="Calibri" panose="020F0502020204030204" pitchFamily="34" charset="0"/>
              </a:rPr>
              <a:t>Нет, это не </a:t>
            </a:r>
          </a:p>
          <a:p>
            <a:r>
              <a:rPr lang="ru-RU" sz="3000" b="1" dirty="0" smtClean="0">
                <a:ln w="50800"/>
                <a:solidFill>
                  <a:srgbClr val="70AD47">
                    <a:lumMod val="50000"/>
                  </a:srgbClr>
                </a:solidFill>
                <a:latin typeface="Calibri" panose="020F0502020204030204" pitchFamily="34" charset="0"/>
              </a:rPr>
              <a:t>зависит от </a:t>
            </a:r>
          </a:p>
          <a:p>
            <a:r>
              <a:rPr lang="ru-RU" sz="3000" b="1" dirty="0" smtClean="0">
                <a:ln w="50800"/>
                <a:solidFill>
                  <a:srgbClr val="70AD47">
                    <a:lumMod val="50000"/>
                  </a:srgbClr>
                </a:solidFill>
                <a:latin typeface="Calibri" panose="020F0502020204030204" pitchFamily="34" charset="0"/>
              </a:rPr>
              <a:t>времени</a:t>
            </a:r>
          </a:p>
          <a:p>
            <a:r>
              <a:rPr lang="ru-RU" sz="3000" b="1" dirty="0" smtClean="0">
                <a:ln w="50800"/>
                <a:solidFill>
                  <a:srgbClr val="70AD47">
                    <a:lumMod val="50000"/>
                  </a:srgbClr>
                </a:solidFill>
                <a:latin typeface="Calibri" panose="020F0502020204030204" pitchFamily="34" charset="0"/>
              </a:rPr>
              <a:t>суток.</a:t>
            </a:r>
          </a:p>
        </p:txBody>
      </p:sp>
    </p:spTree>
    <p:extLst>
      <p:ext uri="{BB962C8B-B14F-4D97-AF65-F5344CB8AC3E}">
        <p14:creationId xmlns:p14="http://schemas.microsoft.com/office/powerpoint/2010/main" val="2420854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338064" y="330764"/>
            <a:ext cx="6912000" cy="1368000"/>
          </a:xfrm>
          <a:prstGeom prst="roundRect">
            <a:avLst/>
          </a:prstGeom>
          <a:noFill/>
          <a:ln w="19050">
            <a:noFill/>
          </a:ln>
        </p:spPr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lvl="0" algn="ctr">
              <a:lnSpc>
                <a:spcPts val="4280"/>
              </a:lnSpc>
            </a:pPr>
            <a:r>
              <a:rPr lang="ru-RU" sz="4300" b="1" dirty="0" smtClean="0">
                <a:ln w="50800"/>
                <a:solidFill>
                  <a:srgbClr val="663300"/>
                </a:solidFill>
                <a:latin typeface="Calibri" panose="020F0502020204030204" pitchFamily="34" charset="0"/>
                <a:ea typeface="+mn-ea"/>
                <a:cs typeface="+mn-cs"/>
              </a:rPr>
              <a:t>Подводные землетрясения порождают цунами.</a:t>
            </a:r>
            <a:endParaRPr lang="ru-RU" sz="4300" b="1" dirty="0">
              <a:ln w="50800"/>
              <a:solidFill>
                <a:srgbClr val="663300"/>
              </a:solidFill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226224" y="5573448"/>
            <a:ext cx="2556000" cy="864000"/>
          </a:xfrm>
          <a:prstGeom prst="roundRect">
            <a:avLst/>
          </a:prstGeom>
          <a:solidFill>
            <a:srgbClr val="D3A77B"/>
          </a:solidFill>
          <a:ln w="28575"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/>
            <a:r>
              <a:rPr lang="ru-RU" sz="3000" b="1" dirty="0" smtClean="0">
                <a:ln w="50800"/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ВЕРЮ </a:t>
            </a:r>
            <a:r>
              <a:rPr lang="ru-RU" sz="3000" b="1" dirty="0">
                <a:ln w="50800"/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-</a:t>
            </a:r>
            <a:r>
              <a:rPr lang="ru-RU" sz="3000" b="1" dirty="0">
                <a:ln w="50800"/>
                <a:solidFill>
                  <a:schemeClr val="bg1">
                    <a:shade val="50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ru-RU" sz="3000" b="1" dirty="0">
                <a:ln w="50800"/>
                <a:solidFill>
                  <a:srgbClr val="FF0000"/>
                </a:solidFill>
                <a:latin typeface="Calibri" panose="020F0502020204030204" pitchFamily="34" charset="0"/>
              </a:rPr>
              <a:t>О</a:t>
            </a:r>
          </a:p>
        </p:txBody>
      </p:sp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7833600" y="6015600"/>
            <a:ext cx="936000" cy="504000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009938" y="5573448"/>
            <a:ext cx="2556000" cy="864000"/>
          </a:xfrm>
          <a:prstGeom prst="roundRect">
            <a:avLst/>
          </a:prstGeom>
          <a:solidFill>
            <a:srgbClr val="D3A77B"/>
          </a:solidFill>
          <a:ln w="28575"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/>
            <a:r>
              <a:rPr lang="ru-RU" sz="3000" b="1" dirty="0" smtClean="0">
                <a:ln w="50800"/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НЕ ВЕРЮ </a:t>
            </a:r>
            <a:r>
              <a:rPr lang="ru-RU" sz="3000" b="1" dirty="0">
                <a:ln w="50800"/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-</a:t>
            </a:r>
            <a:r>
              <a:rPr lang="ru-RU" sz="3000" b="1" dirty="0">
                <a:ln w="50800"/>
                <a:solidFill>
                  <a:schemeClr val="bg1">
                    <a:shade val="50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ru-RU" sz="3000" b="1" dirty="0">
                <a:ln w="50800"/>
                <a:solidFill>
                  <a:srgbClr val="FF0000"/>
                </a:solidFill>
                <a:latin typeface="Calibri" panose="020F0502020204030204" pitchFamily="34" charset="0"/>
              </a:rPr>
              <a:t>Ё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055997" y="1733617"/>
            <a:ext cx="5461428" cy="3528000"/>
          </a:xfrm>
          <a:prstGeom prst="rect">
            <a:avLst/>
          </a:prstGeom>
          <a:noFill/>
          <a:ln w="38100">
            <a:solidFill>
              <a:srgbClr val="D3A77B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10" name="Группа 9"/>
          <p:cNvGrpSpPr/>
          <p:nvPr/>
        </p:nvGrpSpPr>
        <p:grpSpPr>
          <a:xfrm>
            <a:off x="6766704" y="2516324"/>
            <a:ext cx="1980000" cy="1368000"/>
            <a:chOff x="6766704" y="2516324"/>
            <a:chExt cx="1980000" cy="1368000"/>
          </a:xfrm>
          <a:solidFill>
            <a:srgbClr val="DBB691"/>
          </a:solidFill>
        </p:grpSpPr>
        <p:sp>
          <p:nvSpPr>
            <p:cNvPr id="7" name="триггер Скругленный прямоугольник 5"/>
            <p:cNvSpPr/>
            <p:nvPr/>
          </p:nvSpPr>
          <p:spPr>
            <a:xfrm>
              <a:off x="6766704" y="2516324"/>
              <a:ext cx="1980000" cy="1368000"/>
            </a:xfrm>
            <a:prstGeom prst="ellipse">
              <a:avLst/>
            </a:prstGeom>
            <a:solidFill>
              <a:srgbClr val="D3A77B"/>
            </a:solidFill>
            <a:ln w="28575">
              <a:solidFill>
                <a:srgbClr val="66330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663300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026372" y="2916435"/>
              <a:ext cx="1547796" cy="461665"/>
            </a:xfrm>
            <a:prstGeom prst="rect">
              <a:avLst/>
            </a:prstGeom>
            <a:solidFill>
              <a:srgbClr val="D3A77B"/>
            </a:solidFill>
            <a:ln>
              <a:noFill/>
            </a:ln>
            <a:effectLst>
              <a:softEdge rad="63500"/>
            </a:effectLst>
          </p:spPr>
          <p:txBody>
            <a:bodyPr wrap="none" rtlCol="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r>
                <a:rPr lang="ru-RU" sz="2400" b="1" dirty="0" smtClean="0">
                  <a:ln w="50800"/>
                  <a:solidFill>
                    <a:schemeClr val="accent6">
                      <a:lumMod val="50000"/>
                    </a:schemeClr>
                  </a:solidFill>
                </a:rPr>
                <a:t>СПРАВКА</a:t>
              </a:r>
              <a:endParaRPr lang="ru-RU" sz="2400" b="1" dirty="0">
                <a:ln w="50800"/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6743502" y="2488563"/>
            <a:ext cx="2008817" cy="1523494"/>
          </a:xfrm>
          <a:prstGeom prst="rect">
            <a:avLst/>
          </a:prstGeom>
          <a:solidFill>
            <a:srgbClr val="DBB691"/>
          </a:solidFill>
          <a:ln w="28575">
            <a:solidFill>
              <a:srgbClr val="663300"/>
            </a:solidFill>
          </a:ln>
          <a:scene3d>
            <a:camera prst="orthographicFront"/>
            <a:lightRig rig="balanced" dir="t">
              <a:rot lat="0" lon="0" rev="2100000"/>
            </a:lightRig>
          </a:scene3d>
          <a:sp3d>
            <a:bevelT prst="angle"/>
          </a:sp3d>
        </p:spPr>
        <p:txBody>
          <a:bodyPr wrap="square" rtlCol="0">
            <a:spAutoFit/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100" b="1" dirty="0" smtClean="0">
                <a:ln w="50800"/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Да. Но там они не опасны</a:t>
            </a:r>
            <a:endParaRPr lang="ru-RU" sz="3100" b="1" dirty="0">
              <a:ln w="50800"/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563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 bwMode="auto">
          <a:xfrm>
            <a:off x="338400" y="331200"/>
            <a:ext cx="6912000" cy="1453100"/>
          </a:xfrm>
          <a:prstGeom prst="roundRect">
            <a:avLst/>
          </a:prstGeom>
          <a:noFill/>
          <a:ln w="190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algn="ctr">
              <a:lnSpc>
                <a:spcPts val="4280"/>
              </a:lnSpc>
            </a:pPr>
            <a:r>
              <a:rPr lang="ru-RU" sz="4300" b="1" dirty="0" smtClean="0">
                <a:ln w="50800"/>
                <a:solidFill>
                  <a:srgbClr val="663300"/>
                </a:solidFill>
                <a:latin typeface="Calibri" panose="020F0502020204030204" pitchFamily="34" charset="0"/>
              </a:rPr>
              <a:t>Радуга бывает, когда в дождь светит солнце.</a:t>
            </a:r>
            <a:endParaRPr lang="ru-RU" sz="4300" b="1" dirty="0">
              <a:ln w="50800"/>
              <a:solidFill>
                <a:srgbClr val="6633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27600" y="5572800"/>
            <a:ext cx="2556000" cy="864000"/>
          </a:xfrm>
          <a:prstGeom prst="roundRect">
            <a:avLst/>
          </a:prstGeom>
          <a:solidFill>
            <a:srgbClr val="D3A77B"/>
          </a:solidFill>
          <a:ln w="28575"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000" b="1" dirty="0">
                <a:ln w="50800"/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ВЕРЮ - </a:t>
            </a:r>
            <a:r>
              <a:rPr lang="ru-RU" sz="3000" b="1" dirty="0">
                <a:ln w="50800"/>
                <a:solidFill>
                  <a:srgbClr val="FF0000"/>
                </a:solidFill>
                <a:latin typeface="Calibri" panose="020F0502020204030204" pitchFamily="34" charset="0"/>
              </a:rPr>
              <a:t>К</a:t>
            </a:r>
          </a:p>
        </p:txBody>
      </p:sp>
      <p:sp>
        <p:nvSpPr>
          <p:cNvPr id="6" name="Стрелка вправо 5">
            <a:hlinkClick r:id="" action="ppaction://hlinkshowjump?jump=nextslide"/>
          </p:cNvPr>
          <p:cNvSpPr/>
          <p:nvPr/>
        </p:nvSpPr>
        <p:spPr>
          <a:xfrm>
            <a:off x="7833600" y="6015600"/>
            <a:ext cx="936000" cy="504000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010400" y="5572800"/>
            <a:ext cx="2556000" cy="864000"/>
          </a:xfrm>
          <a:prstGeom prst="roundRect">
            <a:avLst/>
          </a:prstGeom>
          <a:solidFill>
            <a:srgbClr val="D3A77B"/>
          </a:solidFill>
          <a:ln w="28575"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000" b="1" dirty="0">
                <a:ln w="50800"/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НЕ ВЕРЮ - </a:t>
            </a:r>
            <a:r>
              <a:rPr lang="ru-RU" sz="3000" b="1" dirty="0">
                <a:ln w="50800"/>
                <a:solidFill>
                  <a:srgbClr val="FF0000"/>
                </a:solidFill>
                <a:latin typeface="Calibri" panose="020F0502020204030204" pitchFamily="34" charset="0"/>
              </a:rPr>
              <a:t>Г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192611" y="1781453"/>
            <a:ext cx="5158984" cy="3420000"/>
          </a:xfrm>
          <a:prstGeom prst="rect">
            <a:avLst/>
          </a:prstGeom>
          <a:noFill/>
          <a:ln w="38100">
            <a:solidFill>
              <a:srgbClr val="D3A77B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6698464" y="2584564"/>
            <a:ext cx="1980000" cy="1368000"/>
            <a:chOff x="6698464" y="2611860"/>
            <a:chExt cx="1980000" cy="1368000"/>
          </a:xfrm>
        </p:grpSpPr>
        <p:sp>
          <p:nvSpPr>
            <p:cNvPr id="13" name="триггер Скругленный прямоугольник 5"/>
            <p:cNvSpPr/>
            <p:nvPr/>
          </p:nvSpPr>
          <p:spPr>
            <a:xfrm>
              <a:off x="6698464" y="2611860"/>
              <a:ext cx="1980000" cy="1368000"/>
            </a:xfrm>
            <a:prstGeom prst="ellipse">
              <a:avLst/>
            </a:prstGeom>
            <a:solidFill>
              <a:srgbClr val="DBB691"/>
            </a:solidFill>
            <a:ln w="28575">
              <a:solidFill>
                <a:srgbClr val="66330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663300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930836" y="3025619"/>
              <a:ext cx="15477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r>
                <a:rPr lang="ru-RU" sz="2400" b="1" dirty="0" smtClean="0">
                  <a:ln w="50800"/>
                  <a:solidFill>
                    <a:schemeClr val="accent6">
                      <a:lumMod val="50000"/>
                    </a:schemeClr>
                  </a:solidFill>
                </a:rPr>
                <a:t>СПРАВКА</a:t>
              </a:r>
              <a:endParaRPr lang="ru-RU" sz="2400" b="1" dirty="0">
                <a:ln w="50800"/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6630169" y="2411530"/>
            <a:ext cx="2040239" cy="1938992"/>
          </a:xfrm>
          <a:prstGeom prst="rect">
            <a:avLst/>
          </a:prstGeom>
          <a:solidFill>
            <a:srgbClr val="DBB691"/>
          </a:solidFill>
          <a:ln w="28575">
            <a:solidFill>
              <a:srgbClr val="663300"/>
            </a:solidFill>
          </a:ln>
          <a:scene3d>
            <a:camera prst="orthographicFront"/>
            <a:lightRig rig="balanced" dir="t">
              <a:rot lat="0" lon="0" rev="2100000"/>
            </a:lightRig>
          </a:scene3d>
          <a:sp3d>
            <a:bevelT prst="angle"/>
          </a:sp3d>
        </p:spPr>
        <p:txBody>
          <a:bodyPr wrap="none" rtlCol="0">
            <a:spAutoFit/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3000" b="1" dirty="0" smtClean="0">
                <a:ln w="50800"/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Нет, ночью</a:t>
            </a:r>
          </a:p>
          <a:p>
            <a:r>
              <a:rPr lang="ru-RU" sz="3000" b="1" dirty="0">
                <a:ln w="50800"/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б</a:t>
            </a:r>
            <a:r>
              <a:rPr lang="ru-RU" sz="3000" b="1" dirty="0" smtClean="0">
                <a:ln w="50800"/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ывает и  </a:t>
            </a:r>
          </a:p>
          <a:p>
            <a:r>
              <a:rPr lang="ru-RU" sz="3000" b="1" dirty="0" smtClean="0">
                <a:ln w="50800"/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лунная</a:t>
            </a:r>
          </a:p>
          <a:p>
            <a:r>
              <a:rPr lang="ru-RU" sz="3000" b="1" dirty="0" smtClean="0">
                <a:ln w="50800"/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радуга.</a:t>
            </a:r>
          </a:p>
        </p:txBody>
      </p:sp>
    </p:spTree>
    <p:extLst>
      <p:ext uri="{BB962C8B-B14F-4D97-AF65-F5344CB8AC3E}">
        <p14:creationId xmlns:p14="http://schemas.microsoft.com/office/powerpoint/2010/main" val="598545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 bwMode="auto">
          <a:xfrm>
            <a:off x="338400" y="331200"/>
            <a:ext cx="6912000" cy="1453100"/>
          </a:xfrm>
          <a:prstGeom prst="roundRect">
            <a:avLst/>
          </a:prstGeom>
          <a:noFill/>
          <a:ln w="190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algn="ctr">
              <a:lnSpc>
                <a:spcPts val="4280"/>
              </a:lnSpc>
            </a:pPr>
            <a:r>
              <a:rPr lang="ru-RU" sz="4300" b="1" dirty="0" smtClean="0">
                <a:ln w="50800"/>
                <a:solidFill>
                  <a:srgbClr val="663300"/>
                </a:solidFill>
                <a:latin typeface="Calibri" panose="020F0502020204030204" pitchFamily="34" charset="0"/>
              </a:rPr>
              <a:t>Шторм – это буря на море.</a:t>
            </a:r>
            <a:endParaRPr lang="ru-RU" sz="4300" b="1" dirty="0">
              <a:ln w="50800"/>
              <a:solidFill>
                <a:srgbClr val="6633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27600" y="5572800"/>
            <a:ext cx="2556000" cy="864000"/>
          </a:xfrm>
          <a:prstGeom prst="roundRect">
            <a:avLst/>
          </a:prstGeom>
          <a:solidFill>
            <a:srgbClr val="D3A77B"/>
          </a:solidFill>
          <a:ln w="28575"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000" b="1" dirty="0">
                <a:ln w="50800"/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ВЕРЮ - </a:t>
            </a:r>
            <a:r>
              <a:rPr lang="ru-RU" sz="3000" b="1" dirty="0">
                <a:ln w="50800"/>
                <a:solidFill>
                  <a:srgbClr val="FF0000"/>
                </a:solidFill>
                <a:latin typeface="Calibri" panose="020F0502020204030204" pitchFamily="34" charset="0"/>
              </a:rPr>
              <a:t>И</a:t>
            </a:r>
          </a:p>
        </p:txBody>
      </p:sp>
      <p:sp>
        <p:nvSpPr>
          <p:cNvPr id="6" name="Стрелка вправо 5">
            <a:hlinkClick r:id="" action="ppaction://hlinkshowjump?jump=nextslide"/>
          </p:cNvPr>
          <p:cNvSpPr/>
          <p:nvPr/>
        </p:nvSpPr>
        <p:spPr>
          <a:xfrm>
            <a:off x="7833600" y="6015600"/>
            <a:ext cx="936000" cy="504000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010400" y="5572800"/>
            <a:ext cx="2556000" cy="864000"/>
          </a:xfrm>
          <a:prstGeom prst="roundRect">
            <a:avLst/>
          </a:prstGeom>
          <a:solidFill>
            <a:srgbClr val="D3A77B"/>
          </a:solidFill>
          <a:ln w="28575"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000" b="1" dirty="0">
                <a:ln w="50800"/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НЕ ВЕРЮ - </a:t>
            </a:r>
            <a:r>
              <a:rPr lang="ru-RU" sz="3000" b="1" dirty="0">
                <a:ln w="50800"/>
                <a:solidFill>
                  <a:srgbClr val="FF0000"/>
                </a:solidFill>
                <a:latin typeface="Calibri" panose="020F0502020204030204" pitchFamily="34" charset="0"/>
              </a:rPr>
              <a:t>О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125215" y="1644973"/>
            <a:ext cx="5238000" cy="3492000"/>
          </a:xfrm>
          <a:prstGeom prst="rect">
            <a:avLst/>
          </a:prstGeom>
          <a:noFill/>
          <a:ln w="38100">
            <a:solidFill>
              <a:srgbClr val="D3A77B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6698464" y="2584564"/>
            <a:ext cx="1980000" cy="1368000"/>
            <a:chOff x="6698464" y="2611860"/>
            <a:chExt cx="1980000" cy="1368000"/>
          </a:xfrm>
        </p:grpSpPr>
        <p:sp>
          <p:nvSpPr>
            <p:cNvPr id="13" name="триггер Скругленный прямоугольник 5"/>
            <p:cNvSpPr/>
            <p:nvPr/>
          </p:nvSpPr>
          <p:spPr>
            <a:xfrm>
              <a:off x="6698464" y="2611860"/>
              <a:ext cx="1980000" cy="1368000"/>
            </a:xfrm>
            <a:prstGeom prst="ellipse">
              <a:avLst/>
            </a:prstGeom>
            <a:solidFill>
              <a:srgbClr val="DBB691"/>
            </a:solidFill>
            <a:ln w="28575">
              <a:solidFill>
                <a:srgbClr val="66330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663300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930836" y="3025619"/>
              <a:ext cx="15477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r>
                <a:rPr lang="ru-RU" sz="2400" b="1" dirty="0" smtClean="0">
                  <a:ln w="50800"/>
                  <a:solidFill>
                    <a:schemeClr val="accent6">
                      <a:lumMod val="50000"/>
                    </a:schemeClr>
                  </a:solidFill>
                </a:rPr>
                <a:t>СПРАВКА</a:t>
              </a:r>
              <a:endParaRPr lang="ru-RU" sz="2400" b="1" dirty="0">
                <a:ln w="50800"/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6520985" y="2411530"/>
            <a:ext cx="2237407" cy="1938992"/>
          </a:xfrm>
          <a:prstGeom prst="rect">
            <a:avLst/>
          </a:prstGeom>
          <a:solidFill>
            <a:srgbClr val="DBB691"/>
          </a:solidFill>
          <a:ln w="28575">
            <a:solidFill>
              <a:srgbClr val="663300"/>
            </a:solidFill>
          </a:ln>
          <a:scene3d>
            <a:camera prst="orthographicFront"/>
            <a:lightRig rig="balanced" dir="t">
              <a:rot lat="0" lon="0" rev="2100000"/>
            </a:lightRig>
          </a:scene3d>
          <a:sp3d>
            <a:bevelT prst="angle"/>
          </a:sp3d>
        </p:spPr>
        <p:txBody>
          <a:bodyPr wrap="none" rtlCol="0">
            <a:spAutoFit/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3000" b="1" dirty="0" smtClean="0">
                <a:ln w="50800"/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Нет, это ещё</a:t>
            </a:r>
          </a:p>
          <a:p>
            <a:r>
              <a:rPr lang="ru-RU" sz="3000" b="1" dirty="0" smtClean="0">
                <a:ln w="50800"/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и очень</a:t>
            </a:r>
          </a:p>
          <a:p>
            <a:r>
              <a:rPr lang="ru-RU" sz="3000" b="1" dirty="0" smtClean="0">
                <a:ln w="50800"/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сильный </a:t>
            </a:r>
          </a:p>
          <a:p>
            <a:r>
              <a:rPr lang="ru-RU" sz="3000" b="1" dirty="0" smtClean="0">
                <a:ln w="50800"/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ветер.</a:t>
            </a:r>
          </a:p>
        </p:txBody>
      </p:sp>
    </p:spTree>
    <p:extLst>
      <p:ext uri="{BB962C8B-B14F-4D97-AF65-F5344CB8AC3E}">
        <p14:creationId xmlns:p14="http://schemas.microsoft.com/office/powerpoint/2010/main" val="3596013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338064" y="330764"/>
            <a:ext cx="6912000" cy="1368000"/>
          </a:xfrm>
          <a:prstGeom prst="roundRect">
            <a:avLst/>
          </a:prstGeom>
          <a:noFill/>
          <a:ln w="19050">
            <a:noFill/>
          </a:ln>
        </p:spPr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algn="ctr">
              <a:lnSpc>
                <a:spcPts val="4280"/>
              </a:lnSpc>
            </a:pPr>
            <a:r>
              <a:rPr lang="ru-RU" sz="4300" b="1" dirty="0" smtClean="0">
                <a:ln w="50800"/>
                <a:solidFill>
                  <a:srgbClr val="663300"/>
                </a:solidFill>
                <a:latin typeface="Calibri" panose="020F0502020204030204" pitchFamily="34" charset="0"/>
              </a:rPr>
              <a:t>Град – это замёрзшие капельки дождя.</a:t>
            </a:r>
            <a:endParaRPr lang="ru-RU" sz="4300" b="1" dirty="0">
              <a:ln w="50800"/>
              <a:solidFill>
                <a:srgbClr val="6633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226224" y="5573448"/>
            <a:ext cx="2556000" cy="864000"/>
          </a:xfrm>
          <a:prstGeom prst="roundRect">
            <a:avLst/>
          </a:prstGeom>
          <a:solidFill>
            <a:srgbClr val="D3A77B"/>
          </a:solidFill>
          <a:ln w="28575"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000" b="1" dirty="0" smtClean="0">
                <a:ln w="50800"/>
                <a:solidFill>
                  <a:srgbClr val="70AD47">
                    <a:lumMod val="50000"/>
                  </a:srgbClr>
                </a:solidFill>
                <a:latin typeface="Calibri" panose="020F0502020204030204" pitchFamily="34" charset="0"/>
              </a:rPr>
              <a:t>ВЕРЮ </a:t>
            </a:r>
            <a:r>
              <a:rPr lang="ru-RU" sz="3000" b="1" dirty="0">
                <a:ln w="50800"/>
                <a:solidFill>
                  <a:srgbClr val="70AD47">
                    <a:lumMod val="50000"/>
                  </a:srgbClr>
                </a:solidFill>
                <a:latin typeface="Calibri" panose="020F0502020204030204" pitchFamily="34" charset="0"/>
              </a:rPr>
              <a:t>-</a:t>
            </a:r>
            <a:r>
              <a:rPr lang="ru-RU" sz="3000" b="1" dirty="0">
                <a:ln w="50800"/>
                <a:solidFill>
                  <a:prstClr val="white">
                    <a:shade val="50000"/>
                  </a:prstClr>
                </a:solidFill>
                <a:latin typeface="Calibri" panose="020F0502020204030204" pitchFamily="34" charset="0"/>
              </a:rPr>
              <a:t> </a:t>
            </a:r>
            <a:r>
              <a:rPr lang="ru-RU" sz="3000" b="1" dirty="0" smtClean="0">
                <a:ln w="50800"/>
                <a:solidFill>
                  <a:srgbClr val="FF0000"/>
                </a:solidFill>
                <a:latin typeface="Calibri" panose="020F0502020204030204" pitchFamily="34" charset="0"/>
              </a:rPr>
              <a:t>Д</a:t>
            </a:r>
            <a:endParaRPr lang="ru-RU" sz="3000" b="1" dirty="0">
              <a:ln w="50800"/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7833600" y="6015600"/>
            <a:ext cx="936000" cy="504000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009938" y="5573448"/>
            <a:ext cx="2556000" cy="864000"/>
          </a:xfrm>
          <a:prstGeom prst="roundRect">
            <a:avLst/>
          </a:prstGeom>
          <a:solidFill>
            <a:srgbClr val="D3A77B"/>
          </a:solidFill>
          <a:ln w="28575"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000" b="1" dirty="0" smtClean="0">
                <a:ln w="50800"/>
                <a:solidFill>
                  <a:srgbClr val="70AD47">
                    <a:lumMod val="50000"/>
                  </a:srgbClr>
                </a:solidFill>
                <a:latin typeface="Calibri" panose="020F0502020204030204" pitchFamily="34" charset="0"/>
              </a:rPr>
              <a:t>НЕ ВЕРЮ </a:t>
            </a:r>
            <a:r>
              <a:rPr lang="ru-RU" sz="3000" b="1" dirty="0">
                <a:ln w="50800"/>
                <a:solidFill>
                  <a:srgbClr val="70AD47">
                    <a:lumMod val="50000"/>
                  </a:srgbClr>
                </a:solidFill>
                <a:latin typeface="Calibri" panose="020F0502020204030204" pitchFamily="34" charset="0"/>
              </a:rPr>
              <a:t>-</a:t>
            </a:r>
            <a:r>
              <a:rPr lang="ru-RU" sz="3000" b="1" dirty="0">
                <a:ln w="50800"/>
                <a:solidFill>
                  <a:prstClr val="white">
                    <a:shade val="50000"/>
                  </a:prstClr>
                </a:solidFill>
                <a:latin typeface="Calibri" panose="020F0502020204030204" pitchFamily="34" charset="0"/>
              </a:rPr>
              <a:t> </a:t>
            </a:r>
            <a:r>
              <a:rPr lang="ru-RU" sz="3000" b="1" dirty="0" smtClean="0">
                <a:ln w="50800"/>
                <a:solidFill>
                  <a:srgbClr val="FF0000"/>
                </a:solidFill>
                <a:latin typeface="Calibri" panose="020F0502020204030204" pitchFamily="34" charset="0"/>
              </a:rPr>
              <a:t>Т</a:t>
            </a:r>
            <a:endParaRPr lang="ru-RU" sz="3000" b="1" dirty="0">
              <a:ln w="50800"/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130335" y="1733617"/>
            <a:ext cx="5312752" cy="3528000"/>
          </a:xfrm>
          <a:prstGeom prst="rect">
            <a:avLst/>
          </a:prstGeom>
          <a:noFill/>
          <a:ln w="38100">
            <a:solidFill>
              <a:srgbClr val="D3A77B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10" name="Группа 9"/>
          <p:cNvGrpSpPr/>
          <p:nvPr/>
        </p:nvGrpSpPr>
        <p:grpSpPr>
          <a:xfrm>
            <a:off x="6766704" y="2516324"/>
            <a:ext cx="1980000" cy="1368000"/>
            <a:chOff x="6766704" y="2516324"/>
            <a:chExt cx="1980000" cy="1368000"/>
          </a:xfrm>
          <a:solidFill>
            <a:srgbClr val="DBB691"/>
          </a:solidFill>
        </p:grpSpPr>
        <p:sp>
          <p:nvSpPr>
            <p:cNvPr id="7" name="триггер Скругленный прямоугольник 5"/>
            <p:cNvSpPr/>
            <p:nvPr/>
          </p:nvSpPr>
          <p:spPr>
            <a:xfrm>
              <a:off x="6766704" y="2516324"/>
              <a:ext cx="1980000" cy="1368000"/>
            </a:xfrm>
            <a:prstGeom prst="ellipse">
              <a:avLst/>
            </a:prstGeom>
            <a:solidFill>
              <a:srgbClr val="D3A77B"/>
            </a:solidFill>
            <a:ln w="28575">
              <a:solidFill>
                <a:srgbClr val="66330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663300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026372" y="2916435"/>
              <a:ext cx="1547796" cy="461665"/>
            </a:xfrm>
            <a:prstGeom prst="rect">
              <a:avLst/>
            </a:prstGeom>
            <a:solidFill>
              <a:srgbClr val="D3A77B"/>
            </a:solidFill>
            <a:ln>
              <a:noFill/>
            </a:ln>
            <a:effectLst>
              <a:softEdge rad="63500"/>
            </a:effectLst>
          </p:spPr>
          <p:txBody>
            <a:bodyPr wrap="none" rtlCol="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r>
                <a:rPr lang="ru-RU" sz="2400" b="1" dirty="0" smtClean="0">
                  <a:ln w="50800"/>
                  <a:solidFill>
                    <a:srgbClr val="70AD47">
                      <a:lumMod val="50000"/>
                    </a:srgbClr>
                  </a:solidFill>
                </a:rPr>
                <a:t>СПРАВКА</a:t>
              </a:r>
              <a:endParaRPr lang="ru-RU" sz="2400" b="1" dirty="0">
                <a:ln w="50800"/>
                <a:solidFill>
                  <a:srgbClr val="70AD47">
                    <a:lumMod val="50000"/>
                  </a:srgbClr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6634178" y="2502211"/>
            <a:ext cx="2124000" cy="1384995"/>
          </a:xfrm>
          <a:prstGeom prst="rect">
            <a:avLst/>
          </a:prstGeom>
          <a:solidFill>
            <a:srgbClr val="DBB691"/>
          </a:solidFill>
          <a:ln w="28575">
            <a:solidFill>
              <a:srgbClr val="663300"/>
            </a:solidFill>
          </a:ln>
          <a:scene3d>
            <a:camera prst="orthographicFront"/>
            <a:lightRig rig="balanced" dir="t">
              <a:rot lat="0" lon="0" rev="2100000"/>
            </a:lightRig>
          </a:scene3d>
          <a:sp3d>
            <a:bevelT prst="angle"/>
          </a:sp3d>
        </p:spPr>
        <p:txBody>
          <a:bodyPr wrap="square" rtlCol="0">
            <a:spAutoFit/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800" b="1" dirty="0" smtClean="0">
                <a:ln w="50800"/>
                <a:solidFill>
                  <a:srgbClr val="70AD47">
                    <a:lumMod val="50000"/>
                  </a:srgbClr>
                </a:solidFill>
                <a:latin typeface="Calibri" panose="020F0502020204030204" pitchFamily="34" charset="0"/>
              </a:rPr>
              <a:t>Да. Град - это дождь в виде льда.</a:t>
            </a:r>
            <a:endParaRPr lang="ru-RU" sz="2800" b="1" dirty="0">
              <a:ln w="50800"/>
              <a:solidFill>
                <a:srgbClr val="70AD47">
                  <a:lumMod val="50000"/>
                </a:srgb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745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Другая 1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375623"/>
      </a:hlink>
      <a:folHlink>
        <a:srgbClr val="954F72"/>
      </a:folHlink>
    </a:clrScheme>
    <a:fontScheme name="Cambria">
      <a:maj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ветящийся край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807</TotalTime>
  <Words>348</Words>
  <Application>Microsoft Office PowerPoint</Application>
  <PresentationFormat>Экран (4:3)</PresentationFormat>
  <Paragraphs>88</Paragraphs>
  <Slides>12</Slides>
  <Notes>0</Notes>
  <HiddenSlides>1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Природные явления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Интернет-ресурсы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Администратор</cp:lastModifiedBy>
  <cp:revision>73</cp:revision>
  <dcterms:created xsi:type="dcterms:W3CDTF">2014-08-12T08:49:20Z</dcterms:created>
  <dcterms:modified xsi:type="dcterms:W3CDTF">2018-03-23T17:10:38Z</dcterms:modified>
</cp:coreProperties>
</file>