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56" r:id="rId2"/>
    <p:sldId id="266" r:id="rId3"/>
    <p:sldId id="258" r:id="rId4"/>
    <p:sldId id="259" r:id="rId5"/>
    <p:sldId id="278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3" r:id="rId17"/>
    <p:sldId id="271" r:id="rId18"/>
    <p:sldId id="274" r:id="rId19"/>
    <p:sldId id="276" r:id="rId20"/>
    <p:sldId id="279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10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7447B-D1F9-4E06-8F3C-670618815E5C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C46C9-32CF-4E50-9848-1A6A7CC8C3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63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C46C9-32CF-4E50-9848-1A6A7CC8C3C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373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school-collection.edu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713432"/>
            <a:ext cx="8712968" cy="3739904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40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«Изменения происходящие с веществами»</a:t>
            </a:r>
            <a:endParaRPr lang="ru-RU" sz="4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0"/>
              </a:spcBef>
              <a:defRPr/>
            </a:pPr>
            <a:r>
              <a:rPr lang="ru-RU" sz="2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2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класс </a:t>
            </a:r>
          </a:p>
          <a:p>
            <a:pPr lvl="0" algn="r">
              <a:spcBef>
                <a:spcPts val="0"/>
              </a:spcBef>
              <a:defRPr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Программы общеобразовательных учреждений. </a:t>
            </a: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>
              <a:spcBef>
                <a:spcPts val="0"/>
              </a:spcBef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Химия. 8-11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классы </a:t>
            </a: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>
              <a:spcBef>
                <a:spcPts val="0"/>
              </a:spcBef>
              <a:defRPr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18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О.С.Габриелян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М.: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Просвещение,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lvl="0" indent="-609600" algn="r">
              <a:lnSpc>
                <a:spcPct val="80000"/>
              </a:lnSpc>
              <a:spcBef>
                <a:spcPts val="0"/>
              </a:spcBef>
              <a:defRPr/>
            </a:pPr>
            <a:endParaRPr lang="en-US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lvl="0" indent="-609600" algn="r">
              <a:lnSpc>
                <a:spcPct val="80000"/>
              </a:lnSpc>
              <a:spcBef>
                <a:spcPts val="0"/>
              </a:spcBef>
              <a:defRPr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lvl="0" indent="-609600" algn="r">
              <a:lnSpc>
                <a:spcPct val="80000"/>
              </a:lnSpc>
              <a:spcBef>
                <a:spcPts val="0"/>
              </a:spcBef>
              <a:defRPr/>
            </a:pPr>
            <a:endParaRPr lang="ru-RU" sz="1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lvl="0" indent="-609600" algn="ctr">
              <a:lnSpc>
                <a:spcPct val="80000"/>
              </a:lnSpc>
              <a:spcBef>
                <a:spcPts val="0"/>
              </a:spcBef>
              <a:defRPr/>
            </a:pP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929" y="774440"/>
            <a:ext cx="8388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Методическая 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разработка раздела учебной программы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224901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76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Система знаний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fontScale="92500" lnSpcReduction="20000"/>
          </a:bodyPr>
          <a:lstStyle/>
          <a:p>
            <a:pPr marL="0" lvl="0" indent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Система знаний данного раздела включает:</a:t>
            </a:r>
          </a:p>
          <a:p>
            <a:pPr marL="0" lvl="0" indent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физических и химических явлениях;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знания о признаках и условиях протекания химических реакций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знания о типах химических реакций</a:t>
            </a: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endParaRPr lang="ru-RU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знания о механизмах протекания химических реакций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сведения о роли воды в химических процессах</a:t>
            </a: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Знания алгоритма составления уравнений химических реакций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знания алгоритма решения расчетных задач по уравнениям  химических реакций</a:t>
            </a: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Знание норм экологической безопасности и основ безопасности жизнедеятельности с точки зрения химических реакций.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298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Система деятельности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8229600" cy="5832648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Познавательная </a:t>
            </a:r>
            <a:r>
              <a:rPr lang="ru-RU" dirty="0" smtClean="0"/>
              <a:t>-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установление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причинно-следственных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связей;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объяснительно-иллюстративный метод, исследовательская деятельность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учащихся, практическая деятельность,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связи.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Общеучебная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рассказ, участие в диалоге, работа с текстом, конспектирование, частично-поисковая деятельность.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Преобразующая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эвристическая беседа, решение проблемных задач, устное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изложение,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доклады-обобщения с презентациями.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Самоорганизующая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паре,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умение договариваться, овладение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способом постановки цели, навыками планирования, самоконтроля, самоанализа, работа с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учебной литературой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интернет-ресурсами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21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Диагностика знаний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kern="0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Перед изучением раздела с целью </a:t>
            </a:r>
            <a:r>
              <a:rPr lang="ru-RU" sz="2000" b="1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выявления первоначальных знаний о химических и физических явлениях, их сущности был проведен опрос (всего учащихся 15 человек):</a:t>
            </a:r>
          </a:p>
          <a:p>
            <a:pPr>
              <a:buFontTx/>
              <a:buChar char="-"/>
            </a:pP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Какие явления происходят в окружающем нас мире?</a:t>
            </a:r>
          </a:p>
          <a:p>
            <a:pPr>
              <a:buFontTx/>
              <a:buChar char="-"/>
            </a:pP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Приведите примеры физических явлений?</a:t>
            </a:r>
          </a:p>
          <a:p>
            <a:pPr>
              <a:buFontTx/>
              <a:buChar char="-"/>
            </a:pP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Приведите примеры химических явлений?</a:t>
            </a:r>
          </a:p>
          <a:p>
            <a:pPr>
              <a:buFontTx/>
              <a:buChar char="-"/>
            </a:pP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В чем сущность физических явлений?</a:t>
            </a:r>
          </a:p>
          <a:p>
            <a:pPr>
              <a:buFontTx/>
              <a:buChar char="-"/>
            </a:pP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Каких явлений в природе, по вашему мнению, происходит больше: физических или химических</a:t>
            </a:r>
            <a:r>
              <a:rPr lang="ru-RU" sz="2000" b="1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?</a:t>
            </a:r>
          </a:p>
          <a:p>
            <a:pPr>
              <a:buFontTx/>
              <a:buChar char="-"/>
            </a:pPr>
            <a:endParaRPr lang="ru-RU" sz="2000" b="1" kern="0" dirty="0">
              <a:solidFill>
                <a:srgbClr val="000000"/>
              </a:solidFill>
              <a:latin typeface="Times New Roman" pitchFamily="18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b="1" u="sng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Вывод: </a:t>
            </a:r>
            <a:r>
              <a:rPr lang="ru-RU" sz="2000" b="1" kern="0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65% учащихся не сумели назвать правильно явления природы; 49% затруднились с примерами физических и химических явлений; 35% учащихся не  вспомнили из курса физики сущность физических явлений.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98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Полученные учащимися знания диагностировались следующим образом: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Промежуточное тестирование.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Разноуровневые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задания на определенных этапах урока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Самостоятельная работа.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Практическая работа.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Творческие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задания.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Итоговая контрольная работа.</a:t>
            </a:r>
            <a:endParaRPr lang="ru-RU" sz="2000" dirty="0"/>
          </a:p>
        </p:txBody>
      </p:sp>
      <p:pic>
        <p:nvPicPr>
          <p:cNvPr id="4" name="Picture 26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068960"/>
            <a:ext cx="903288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5" descr="C:\Users\Дима\Desktop\химия\тест 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94288"/>
            <a:ext cx="9906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1" descr="C:\Users\Дима\Desktop\химия\8 к.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869160"/>
            <a:ext cx="9906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5" descr="C:\Users\Дима\Desktop\химия\8-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347202"/>
            <a:ext cx="1008112" cy="1510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75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связи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Физика: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физические явления,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использование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физических явлений в быту и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народном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хозяйстве.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Биология и медицина: </a:t>
            </a:r>
            <a:r>
              <a:rPr lang="ru-RU" sz="2400" dirty="0" smtClean="0">
                <a:latin typeface="Times New Roman"/>
                <a:ea typeface="Calibri"/>
              </a:rPr>
              <a:t>значение воды для жизнедеятельности </a:t>
            </a:r>
            <a:r>
              <a:rPr lang="ru-RU" sz="2400" dirty="0">
                <a:latin typeface="Times New Roman"/>
                <a:ea typeface="Calibri"/>
              </a:rPr>
              <a:t>живого организма; живой организм – это открытая система, где постоянно протекают, как физические </a:t>
            </a:r>
            <a:r>
              <a:rPr lang="ru-RU" sz="2400" dirty="0" smtClean="0">
                <a:latin typeface="Times New Roman"/>
                <a:ea typeface="Calibri"/>
              </a:rPr>
              <a:t>явления</a:t>
            </a:r>
            <a:r>
              <a:rPr lang="ru-RU" sz="2400" dirty="0">
                <a:latin typeface="Times New Roman"/>
                <a:ea typeface="Calibri"/>
              </a:rPr>
              <a:t>, так и химические </a:t>
            </a:r>
            <a:r>
              <a:rPr lang="ru-RU" sz="2400" dirty="0" smtClean="0">
                <a:latin typeface="Times New Roman"/>
                <a:ea typeface="Calibri"/>
              </a:rPr>
              <a:t>реакции.</a:t>
            </a:r>
          </a:p>
          <a:p>
            <a:pPr marL="0" lvl="0" indent="0">
              <a:spcAft>
                <a:spcPts val="1000"/>
              </a:spcAft>
              <a:buNone/>
            </a:pPr>
            <a:r>
              <a:rPr lang="ru-RU" sz="2800" b="1" dirty="0" smtClean="0">
                <a:latin typeface="Times New Roman"/>
                <a:cs typeface="Times New Roman" pitchFamily="18" charset="0"/>
              </a:rPr>
              <a:t>Экология</a:t>
            </a:r>
            <a:r>
              <a:rPr lang="ru-RU" sz="2400" dirty="0" smtClean="0">
                <a:latin typeface="Times New Roman"/>
                <a:cs typeface="Times New Roman" pitchFamily="18" charset="0"/>
              </a:rPr>
              <a:t>: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деятельность человека приводит к образованию новых веществ, которые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могут изменить 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состав атмосферы, литосферы, гидросферы; формируется экологическое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мышление. </a:t>
            </a:r>
          </a:p>
          <a:p>
            <a:pPr marL="0" lvl="0" indent="0">
              <a:spcAft>
                <a:spcPts val="1000"/>
              </a:spcAft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Литература: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природные явления в поэтических произведениях.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Календарно-тематическое планирование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49894144"/>
              </p:ext>
            </p:extLst>
          </p:nvPr>
        </p:nvGraphicFramePr>
        <p:xfrm>
          <a:off x="395537" y="1268760"/>
          <a:ext cx="8064896" cy="5819523"/>
        </p:xfrm>
        <a:graphic>
          <a:graphicData uri="http://schemas.openxmlformats.org/drawingml/2006/table">
            <a:tbl>
              <a:tblPr firstRow="1" firstCol="1" bandRow="1"/>
              <a:tblGrid>
                <a:gridCol w="57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 урока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Тип урока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Информационно-методическое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Физические явления.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Л/Р, коллекция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«Нефть»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Химические реакции.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тест, видеофрагмент.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3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Химические уравнения. Закон сохранения массы веществ.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 усвоения новых знаний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 карточки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тетрадь на печатной основе.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Расчеты по химическим уравнениям.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 усвоения новых знаний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 карточки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тетрадь на печатной основе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2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64496627"/>
              </p:ext>
            </p:extLst>
          </p:nvPr>
        </p:nvGraphicFramePr>
        <p:xfrm>
          <a:off x="467544" y="139453"/>
          <a:ext cx="7992888" cy="6649919"/>
        </p:xfrm>
        <a:graphic>
          <a:graphicData uri="http://schemas.openxmlformats.org/drawingml/2006/table">
            <a:tbl>
              <a:tblPr firstRow="1" firstCol="1" bandRow="1"/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Реакции разложения.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видеофрагмент,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карточки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Реакции соединения.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видеофрагмент,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 карточки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Реакции замещения.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Л/Р,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 карточки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8.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Реакции обмена.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Л/Р,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 карточки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1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Типы химических реакций на примере воды.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Комбинированный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Д/О,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презентации,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тетрадь на печатной основе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07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Обобщение и систематизация знаний по теме.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 обобщения, систематизации и коррекции знаний.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Дидактические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карточки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видеоролики,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тетрадь на печатной основе.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9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Контрольная работа.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Урок контроля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63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Диагностика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данному разделу была проведена итоговая  контрольная работа. </a:t>
            </a:r>
          </a:p>
          <a:p>
            <a:pPr marL="0" indent="0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Результаты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Всего учащихся в классе – 15 чел.  Выполняли работу 15 чел.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Контрольная работа включала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себя 4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Правильно выполнили задания: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1. Умеют правильно писать уравнения химических реакций – 77%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2. Умеют различать типы химических реакций – 84%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3. Умеют решать задачу по уравнению химических реакций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70%</a:t>
            </a: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4. Знание сущности химических и физических явлений – 84%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знаний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77%,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70%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400" u="sng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Контрольная работа выполнена на допустимом уровне (78,8</a:t>
            </a: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%). Показатели качества знаний и СОУ говорят о том, что большинство учащихся усвоили материал. Особое </a:t>
            </a:r>
            <a:r>
              <a:rPr lang="ru-RU" sz="20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внимание уделить </a:t>
            </a:r>
            <a:r>
              <a:rPr lang="ru-RU" sz="20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решению задач подобного типа.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7190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Разработка </a:t>
            </a: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урока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29600" cy="5904656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Обобщение и систематизация знаний по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теме «Изменения, происходящие с веществами»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 урока: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Урок обобщения, систематизации и коррекции знаний.</a:t>
            </a:r>
            <a:endParaRPr lang="ru-RU" sz="18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Цель: </a:t>
            </a:r>
            <a:r>
              <a:rPr lang="ru-RU" sz="2000" dirty="0">
                <a:latin typeface="Times New Roman"/>
                <a:ea typeface="Times New Roman"/>
              </a:rPr>
              <a:t>Подготовить учащихся к предстоящей контрольной работе и химическому практикуму</a:t>
            </a:r>
            <a:r>
              <a:rPr lang="ru-RU" sz="2000" dirty="0" smtClean="0">
                <a:latin typeface="Times New Roman"/>
                <a:ea typeface="Times New Roman"/>
              </a:rPr>
              <a:t>. </a:t>
            </a:r>
            <a:endParaRPr lang="ru-RU" dirty="0" smtClean="0"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Задачи: </a:t>
            </a:r>
            <a:r>
              <a:rPr lang="ru-RU" sz="2000" dirty="0" smtClean="0">
                <a:latin typeface="Times New Roman"/>
                <a:ea typeface="Times New Roman"/>
              </a:rPr>
              <a:t>систематизировать </a:t>
            </a:r>
            <a:r>
              <a:rPr lang="ru-RU" sz="2000" dirty="0">
                <a:latin typeface="Times New Roman"/>
                <a:ea typeface="Times New Roman"/>
              </a:rPr>
              <a:t>знания учащихся о химических реакциях, повторить простейшие расчеты по химическим </a:t>
            </a:r>
            <a:r>
              <a:rPr lang="ru-RU" sz="2000" dirty="0" smtClean="0">
                <a:latin typeface="Times New Roman"/>
                <a:ea typeface="Times New Roman"/>
              </a:rPr>
              <a:t>уравнениям</a:t>
            </a:r>
            <a:r>
              <a:rPr lang="ru-RU" sz="2000" dirty="0">
                <a:latin typeface="Times New Roman"/>
                <a:ea typeface="Times New Roman"/>
              </a:rPr>
              <a:t>,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закрепить умения проводить химические эксперименты, соблюдая правила техники безопасности. </a:t>
            </a:r>
            <a:endParaRPr lang="ru-RU" sz="22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Оборудование</a:t>
            </a: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: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дидактические карточки, видеоролики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ru-RU" b="1" i="1" u="sng" dirty="0" smtClean="0">
                <a:solidFill>
                  <a:prstClr val="black"/>
                </a:solidFill>
                <a:latin typeface="Times New Roman"/>
                <a:ea typeface="Times New Roman"/>
              </a:rPr>
              <a:t>Ход урока: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Организационный момент.</a:t>
            </a:r>
            <a:r>
              <a:rPr lang="ru-RU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b="1" kern="0" dirty="0" smtClean="0">
                <a:solidFill>
                  <a:srgbClr val="000000"/>
                </a:solidFill>
                <a:latin typeface="Times New Roman" pitchFamily="18" charset="0"/>
              </a:rPr>
              <a:t>Постановка </a:t>
            </a:r>
            <a:r>
              <a:rPr lang="ru-RU" b="1" kern="0" dirty="0">
                <a:solidFill>
                  <a:srgbClr val="000000"/>
                </a:solidFill>
                <a:latin typeface="Times New Roman" pitchFamily="18" charset="0"/>
              </a:rPr>
              <a:t>темы и цели </a:t>
            </a:r>
            <a:r>
              <a:rPr lang="ru-RU" b="1" kern="0" dirty="0" smtClean="0">
                <a:solidFill>
                  <a:srgbClr val="000000"/>
                </a:solidFill>
                <a:latin typeface="Times New Roman" pitchFamily="18" charset="0"/>
              </a:rPr>
              <a:t>урока.</a:t>
            </a:r>
          </a:p>
        </p:txBody>
      </p:sp>
    </p:spTree>
    <p:extLst>
      <p:ext uri="{BB962C8B-B14F-4D97-AF65-F5344CB8AC3E}">
        <p14:creationId xmlns:p14="http://schemas.microsoft.com/office/powerpoint/2010/main" val="188799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Актуализация знаний.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1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Физические и химические явления. (Фронтальный опрос «Литературная гостиная»)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2. Уравнения химических реакций.(Работа с карточками, дифференцированное задание)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     3. Типы химических реакций (Просмотр </a:t>
            </a:r>
            <a:r>
              <a:rPr lang="ru-RU" sz="20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аидеороликов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,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работа с карточками).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     4. Физкультминутка.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     5. Решение задач. 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IV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. Итоги урока. Рефлексия.</a:t>
            </a: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V.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Домашнее задание. </a:t>
            </a:r>
            <a:endParaRPr lang="ru-RU" sz="2400" b="1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Повторить п. 25-33, задача на карточках  (дифференцированное задание)).</a:t>
            </a:r>
            <a:r>
              <a:rPr lang="ru-RU" sz="1500" dirty="0">
                <a:solidFill>
                  <a:prstClr val="black"/>
                </a:solidFill>
                <a:latin typeface="Times New Roman"/>
                <a:ea typeface="Times New Roman"/>
              </a:rPr>
              <a:t/>
            </a:r>
            <a:br>
              <a:rPr lang="ru-RU" sz="15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endParaRPr lang="ru-RU" sz="31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5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29600" cy="5688632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Раздел учебной программы разработан в соответствии с программой для общеобразовательных учреждений «Химия. 8-11классы» Автор: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О.С.Габриелян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Всего на изучение химии в 8 классе отводится 68 часов (из расчёта 2 часа в неделю).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Знакомясь с химическими реакциями, учащиеся продолжают формирование системы химических знаний как компонента естественно-научной картины мира. Они учатся устанавливать причинно-следственные связи явлений, обобщать, логически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мыслить.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изучения данного раздела начинается формирование практических экспериментальных умений и навыков обучающихся.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Освоение важных знаний и овладение умениями и навыками по теме служит фундаментом для изучения  дальнейшего курса  химии.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изучение раздела «Изменения, происходящие с веществом» программой отводится 11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часов.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28281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Вывод</a:t>
            </a:r>
            <a:endParaRPr lang="ru-RU" sz="3200" b="1" dirty="0"/>
          </a:p>
        </p:txBody>
      </p:sp>
      <p:pic>
        <p:nvPicPr>
          <p:cNvPr id="4" name="Picture 5" descr="COLUMBU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65" y="1628800"/>
            <a:ext cx="6264696" cy="510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2165407"/>
            <a:ext cx="3384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</a:rPr>
              <a:t>Система работы по данному разделу – целенаправленный процесс, в результате которого учащиеся  убеждаются в том, что «химическая реакция» является одной из важных форм движения материи, через которую происходят познания целостности картины мира.</a:t>
            </a:r>
          </a:p>
        </p:txBody>
      </p:sp>
      <p:pic>
        <p:nvPicPr>
          <p:cNvPr id="6" name="Picture 9" descr="C:\Users\Дима\Desktop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243408"/>
            <a:ext cx="2841625" cy="284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2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Бабич Л.В. Практикум по неорганической химии. М.:      Просвещение, 1991г.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Габриелян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О.С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Изучаем химию в 8 классе. М.: Дрофа, 2002г.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Габриелян О.С. Настольная книга учителя химии. М.: Дрофа, 2002г.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Габриелян О.С. Химия 8 класс. М.: Дрофа, 2008г.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Единая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коллекция цифровых образовательных ресурсов 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school-collection.edu.ru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Каверина А.А. Химия: Дидактические материалы: 8-9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М.: Гуманитарный изд. Центр ВЛАДОС, 2007г.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Рабочие программы по химии. 8-11 классы. М.: Глобус, 2009г.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50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Актуальность изучения раздела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052736"/>
            <a:ext cx="8229600" cy="5544616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spcAft>
                <a:spcPct val="0"/>
              </a:spcAft>
              <a:buClr>
                <a:srgbClr val="00763B"/>
              </a:buClr>
              <a:buSzPct val="90000"/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Химическая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реакция является одной из важных форм движения материи, через которую происходит познание целостности картины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мира.</a:t>
            </a:r>
          </a:p>
          <a:p>
            <a:pPr marL="0" lvl="0" indent="0" algn="just" eaLnBrk="0" fontAlgn="base" hangingPunct="0">
              <a:spcAft>
                <a:spcPct val="0"/>
              </a:spcAft>
              <a:buClr>
                <a:srgbClr val="00763B"/>
              </a:buClr>
              <a:buSzPct val="9000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kern="0" dirty="0">
                <a:latin typeface="Times New Roman"/>
              </a:rPr>
              <a:t> </a:t>
            </a:r>
            <a:r>
              <a:rPr lang="ru-RU" kern="0" dirty="0" smtClean="0">
                <a:latin typeface="Times New Roman"/>
              </a:rPr>
              <a:t>Знание </a:t>
            </a:r>
            <a:r>
              <a:rPr lang="ru-RU" kern="0" dirty="0">
                <a:latin typeface="Times New Roman"/>
              </a:rPr>
              <a:t>типов химических реакций и закона сохранения массы веществ дает возможность управлять превращениями веществ, находить экономически безопасные способы производства веществ и </a:t>
            </a:r>
            <a:r>
              <a:rPr lang="ru-RU" kern="0" dirty="0" smtClean="0">
                <a:latin typeface="Times New Roman"/>
              </a:rPr>
              <a:t>материалов, </a:t>
            </a:r>
            <a:r>
              <a:rPr lang="ru-RU" kern="0" dirty="0">
                <a:latin typeface="Times New Roman"/>
              </a:rPr>
              <a:t>охраны окружающей среды от химических </a:t>
            </a:r>
            <a:r>
              <a:rPr lang="ru-RU" kern="0" dirty="0" smtClean="0">
                <a:latin typeface="Times New Roman"/>
              </a:rPr>
              <a:t>загрязнений.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Aft>
                <a:spcPct val="0"/>
              </a:spcAft>
              <a:buClr>
                <a:srgbClr val="00763B"/>
              </a:buClr>
              <a:buSzPct val="9000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Частые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ошибки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правильном написании уравнений химических реакций.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Aft>
                <a:spcPct val="0"/>
              </a:spcAft>
              <a:buClr>
                <a:srgbClr val="00763B"/>
              </a:buClr>
              <a:buSzPct val="9000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Неумение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практике применять теоретические знания.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Aft>
                <a:spcPct val="0"/>
              </a:spcAft>
              <a:buClr>
                <a:srgbClr val="00763B"/>
              </a:buClr>
              <a:buSzPct val="9000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аличие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заданий по данной теме в ГИА и ЕГЭ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51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08012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Цели и задачи раздела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980728"/>
            <a:ext cx="8229600" cy="5760640"/>
          </a:xfrm>
        </p:spPr>
        <p:txBody>
          <a:bodyPr>
            <a:normAutofit/>
          </a:bodyPr>
          <a:lstStyle/>
          <a:p>
            <a:pPr marL="0" lvl="0" indent="539750" algn="ctr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lvl="0" indent="53975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у обучающихся 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познавательной, экспериментальной, коммуникативной компетенций </a:t>
            </a:r>
            <a:r>
              <a:rPr lang="ru-RU" sz="20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через изучение </a:t>
            </a:r>
            <a:r>
              <a:rPr lang="ru-RU" sz="20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химических явлений.</a:t>
            </a:r>
            <a:endParaRPr lang="ru-RU" sz="2000" u="sng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539750" algn="ctr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pPr marL="0" lvl="0" indent="53975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Познавательная: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знать признаки и типы химических реакций;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уметь решать задачи по уравнению химических реакций;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научить составлять уравнения химических реакций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учить самостоятельной экспериментальной работе. 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2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Развивающая: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развивать интерес к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науке,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познавательную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самостоятельность.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развить умение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выделять главное, существенное в изученном материале, сравнить, обобщить изученные факты, логически излагать свои мысли при решении задач.</a:t>
            </a:r>
          </a:p>
          <a:p>
            <a:pPr marL="0" lvl="0" indent="0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развить практические умения учащихся при выполнении экспериментальных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задач.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539750" algn="just"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70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332656"/>
            <a:ext cx="8147248" cy="6141296"/>
          </a:xfrm>
        </p:spPr>
        <p:txBody>
          <a:bodyPr/>
          <a:lstStyle/>
          <a:p>
            <a:pPr marL="0" lvl="0" indent="539750" algn="just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Воспитательная:</a:t>
            </a:r>
          </a:p>
          <a:p>
            <a:pPr marL="0" lvl="0" indent="539750" algn="just"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Продолжить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научного мировоззрения. 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воспитывать экологическую грамотность, интерес к окружающему миру.</a:t>
            </a:r>
          </a:p>
          <a:p>
            <a:pPr marL="0" lvl="0" indent="0">
              <a:lnSpc>
                <a:spcPct val="120000"/>
              </a:lnSpc>
              <a:buClr>
                <a:srgbClr val="FE8637"/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продолжить формирование мотивации учебной деятельности.</a:t>
            </a:r>
          </a:p>
          <a:p>
            <a:pPr marL="0" lvl="0" indent="0">
              <a:lnSpc>
                <a:spcPct val="120000"/>
              </a:lnSpc>
              <a:buClr>
                <a:srgbClr val="FE8637"/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продолжить формирование представлений о положительной роли химии для объяснения происходящих процессов в природе и в организме человека.</a:t>
            </a:r>
          </a:p>
          <a:p>
            <a:pPr marL="0" lvl="0" indent="0">
              <a:buClr>
                <a:srgbClr val="FE8637"/>
              </a:buClr>
              <a:buNone/>
            </a:pPr>
            <a:endParaRPr lang="ru-RU" sz="19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" name="Picture 4" descr="C:\Users\Дима\Desktop\Мартынова Л.Ф\4cd5297296f4eb2a0e941f0139246e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04268"/>
            <a:ext cx="490899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J02872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230">
            <a:off x="513901" y="6019801"/>
            <a:ext cx="3206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 descr="ob1-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0" r="70572" b="13200"/>
          <a:stretch>
            <a:fillRect/>
          </a:stretch>
        </p:blipFill>
        <p:spPr bwMode="auto">
          <a:xfrm>
            <a:off x="784449" y="3212976"/>
            <a:ext cx="16002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63488"/>
            <a:ext cx="8229600" cy="25202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Психолого-педагогическое обоснование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специфики восприятия и освоения учебного материала учащимися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8-го класса в соответствии с возрастными  особенностями.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Данный раздел разработан с учётом возрастных и психологических особенностей  детей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13-14 лет.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педагогические особенности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подросткового возраста: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Быстрый 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рост, развитие и перестройка  организма ребенка.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Стремление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познанию, активность, инициативность, упорство в достижении цели.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Увеличение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объема памяти, избирательность внимания.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Формирование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активного самостоятельного, творческого мышления.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этот период у детей повышается коммуникабельность, появляется самостоятельность, уравновешенность, самоконтроль. Но у большинства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подростков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наблюдается низкая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мотивация к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учёбе. Поэтому необходимо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учебную деятельность так, чтобы она удовлетворяла их познавательные потребности, способствовала их самореализации. Огромное значение в этом возрасте имеет признание их умений и достижений, способствование формированию уверенности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результативности своей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96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Ожидаемые результаты освоения раздела программы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уметь излагать свои мысли, аргументировать свою точку зрения;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иметь способности к самоопределению,  самосовершенствованию и самооценке;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уметь организовывать свою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деятельность.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endParaRPr lang="ru-RU" sz="2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Предметные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различать типы химических реакций; 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правильно писать уравнения химических реакций;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решать задачи по уравнению химических реакций;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иметь навыки экспериментальной работы;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делать выводы из наблюдений и прогнозировать результат химических реакций.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None/>
              <a:defRPr/>
            </a:pPr>
            <a:r>
              <a:rPr lang="ru-RU" sz="2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уметь решать учебные задачи,</a:t>
            </a: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использовать различные источники для получения химической информации, 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lnSpc>
                <a:spcPct val="90000"/>
              </a:lnSpc>
              <a:spcBef>
                <a:spcPts val="0"/>
              </a:spcBef>
              <a:buClr>
                <a:srgbClr val="9BBB59"/>
              </a:buClr>
              <a:buFont typeface="Wingdings 2"/>
              <a:buChar char=""/>
              <a:defRPr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использовать компьютерные технологии.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5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marL="274320" lvl="0" indent="-274320"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деятельности обучающихся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96459760"/>
              </p:ext>
            </p:extLst>
          </p:nvPr>
        </p:nvGraphicFramePr>
        <p:xfrm>
          <a:off x="323528" y="1412776"/>
          <a:ext cx="8352928" cy="5351160"/>
        </p:xfrm>
        <a:graphic>
          <a:graphicData uri="http://schemas.openxmlformats.org/drawingml/2006/table">
            <a:tbl>
              <a:tblPr firstRow="1" firstCol="1" bandRow="1"/>
              <a:tblGrid>
                <a:gridCol w="2608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16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31" marR="66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Методы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31" marR="66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31" marR="66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5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Информационные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дифференцированного</a:t>
                      </a:r>
                      <a:r>
                        <a:rPr lang="ru-RU" sz="20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обучения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Тестирование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Здоровьесберегающие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исследовательского обучения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проблемного обучения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сотрудничества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6831" marR="66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Объяснительно-иллюстративный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Репродуктивный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Метод проблемного изложения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Экспериментальный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Частично-поисковый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Контроль и самоконтроль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6831" marR="66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</a:rPr>
                        <a:t>Индивидуальная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</a:rPr>
                        <a:t>Групповая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</a:rPr>
                        <a:t>Фронтальная</a:t>
                      </a: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</a:rPr>
                        <a:t>Парная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6831" marR="668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853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Дидактический </a:t>
            </a:r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материал по теме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Презентация «Типы химических реакций».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Видеоролики «Химические опыты»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Тестовые задания: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Физические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химические явления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Условий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протекания и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признаки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химической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реакции»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4. Инструктивные карточки лабораторных опытов.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5. Химический диктант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6. Дидактические карточки с дифференцированными заданиями и алгоритмами.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7. Коллекция «Нефть»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8. Тетрадь на печатной основе.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33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1056</TotalTime>
  <Words>1661</Words>
  <Application>Microsoft Office PowerPoint</Application>
  <PresentationFormat>Экран (4:3)</PresentationFormat>
  <Paragraphs>240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Calibri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Пояснительная записка</vt:lpstr>
      <vt:lpstr>Актуальность изучения раздела </vt:lpstr>
      <vt:lpstr>Цели и задачи раздела </vt:lpstr>
      <vt:lpstr>Презентация PowerPoint</vt:lpstr>
      <vt:lpstr>Психолого-педагогическое обоснование специфики восприятия и освоения учебного материала учащимися  8-го класса в соответствии с возрастными  особенностями.</vt:lpstr>
      <vt:lpstr>Ожидаемые результаты освоения раздела программы </vt:lpstr>
      <vt:lpstr>Организация деятельности обучающихся</vt:lpstr>
      <vt:lpstr> Дидактический материал по теме </vt:lpstr>
      <vt:lpstr>Система знаний </vt:lpstr>
      <vt:lpstr>Система деятельности</vt:lpstr>
      <vt:lpstr>Диагностика знаний</vt:lpstr>
      <vt:lpstr>Полученные учащимися знания диагностировались следующим образом:</vt:lpstr>
      <vt:lpstr>Межпредметные связи</vt:lpstr>
      <vt:lpstr>Календарно-тематическое планирование</vt:lpstr>
      <vt:lpstr>Презентация PowerPoint</vt:lpstr>
      <vt:lpstr>Диагностика</vt:lpstr>
      <vt:lpstr> Разработка урока </vt:lpstr>
      <vt:lpstr>Презентация PowerPoint</vt:lpstr>
      <vt:lpstr>Вывод</vt:lpstr>
      <vt:lpstr>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Муниципальное образовательное учреждение    Деминская основная общеобразовательная школа   </dc:title>
  <dc:creator>Администратор</dc:creator>
  <cp:lastModifiedBy>Андрей</cp:lastModifiedBy>
  <cp:revision>69</cp:revision>
  <dcterms:created xsi:type="dcterms:W3CDTF">2013-04-01T18:59:14Z</dcterms:created>
  <dcterms:modified xsi:type="dcterms:W3CDTF">2018-03-05T17:44:20Z</dcterms:modified>
</cp:coreProperties>
</file>