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60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6" r:id="rId27"/>
    <p:sldId id="257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92"/>
    <a:srgbClr val="F20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45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EDA461-EB4E-4002-A2C9-1FCCA35A8CEA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1ECE0-18C6-42DE-9410-74FAD5E71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021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ECE0-18C6-42DE-9410-74FAD5E71D6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44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ECE0-18C6-42DE-9410-74FAD5E71D6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82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1ECE0-18C6-42DE-9410-74FAD5E71D6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24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10.06.2011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image" Target="../media/image42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image" Target="../media/image50.jpg"/><Relationship Id="rId7" Type="http://schemas.openxmlformats.org/officeDocument/2006/relationships/image" Target="../media/image54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10" Type="http://schemas.openxmlformats.org/officeDocument/2006/relationships/image" Target="../media/image57.jpg"/><Relationship Id="rId4" Type="http://schemas.openxmlformats.org/officeDocument/2006/relationships/image" Target="../media/image51.jpg"/><Relationship Id="rId9" Type="http://schemas.openxmlformats.org/officeDocument/2006/relationships/image" Target="../media/image56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ensart.ru/pictureview7-pid-3f9-et-1aecbd5" TargetMode="External"/><Relationship Id="rId13" Type="http://schemas.openxmlformats.org/officeDocument/2006/relationships/hyperlink" Target="http://s43.radikal.ru/i102/0811/93/10809be0d937.png" TargetMode="External"/><Relationship Id="rId3" Type="http://schemas.openxmlformats.org/officeDocument/2006/relationships/hyperlink" Target="http://www.intec.brk.ru/img/index/ed_staff.gif" TargetMode="External"/><Relationship Id="rId7" Type="http://schemas.openxmlformats.org/officeDocument/2006/relationships/hyperlink" Target="http://css.ffclub.ru/forum/uploads/post-19-1235474108.jpg" TargetMode="External"/><Relationship Id="rId12" Type="http://schemas.openxmlformats.org/officeDocument/2006/relationships/hyperlink" Target="http://upload.wikimedia.org/wikipedia/commons/f/f5/Gorskii_04449u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etsad-kitty.ru/uploads/posts/2010-04/1272384822_screenhunter_07-apr.-27-20.08.gif" TargetMode="External"/><Relationship Id="rId11" Type="http://schemas.openxmlformats.org/officeDocument/2006/relationships/hyperlink" Target="http://darudar.org/var/files/img/ab/51/ab512c674ff44acc99f3e4aff9a0b477_600.jpg" TargetMode="External"/><Relationship Id="rId5" Type="http://schemas.openxmlformats.org/officeDocument/2006/relationships/hyperlink" Target="http://detsad-kitty.ru/uploads/posts/2010-04/1272384832_screenhunter_06-apr.-27-20.08.gif" TargetMode="External"/><Relationship Id="rId10" Type="http://schemas.openxmlformats.org/officeDocument/2006/relationships/hyperlink" Target="http://essawa.files.wordpress.com/2008/01/book_008.jpg?w=200&amp;h=178" TargetMode="External"/><Relationship Id="rId4" Type="http://schemas.openxmlformats.org/officeDocument/2006/relationships/hyperlink" Target="http://d1.endata.cx/data/games/16771/school02-22.jpg" TargetMode="External"/><Relationship Id="rId9" Type="http://schemas.openxmlformats.org/officeDocument/2006/relationships/hyperlink" Target="http://www.knigisosklada.ru/images/books/1850/big/1850846.jpg" TargetMode="External"/><Relationship Id="rId14" Type="http://schemas.openxmlformats.org/officeDocument/2006/relationships/hyperlink" Target="http://greenhome.org.ua/wp-content/uploads/2009/01/gusenica.jpg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posusecam.ru/uploads/products/images/201.jpg" TargetMode="External"/><Relationship Id="rId13" Type="http://schemas.openxmlformats.org/officeDocument/2006/relationships/hyperlink" Target="http://dic.academic.ru/pictures/wiki/files/50/250px-2007_teicha_02.jpg" TargetMode="External"/><Relationship Id="rId3" Type="http://schemas.openxmlformats.org/officeDocument/2006/relationships/hyperlink" Target="http://t0.gstatic.com/images?q=tbn:ANd9GcT2fzWN-st-yaCwLf3Eqq3Wm47U6TcCSIqPQTAB_xPxCRU3qU-C" TargetMode="External"/><Relationship Id="rId7" Type="http://schemas.openxmlformats.org/officeDocument/2006/relationships/hyperlink" Target="http://www.world-art.ru/painting/img/5000/42/1.jpg" TargetMode="External"/><Relationship Id="rId12" Type="http://schemas.openxmlformats.org/officeDocument/2006/relationships/hyperlink" Target="http://www.fazenda-box.ru/uploads/posts/2010-06/1277287210_kl9.jpg" TargetMode="External"/><Relationship Id="rId2" Type="http://schemas.openxmlformats.org/officeDocument/2006/relationships/hyperlink" Target="http://www.krestianin.ru/upload/iblock/76e/krn_img_rs0pe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rtemei-spb.by.ru/Travels/Budogosch_Tihvin/a41.jpg" TargetMode="External"/><Relationship Id="rId11" Type="http://schemas.openxmlformats.org/officeDocument/2006/relationships/hyperlink" Target="http://detsad-kitty.ru/uploads/posts/2010-04/1272384771_screenhunter_03-apr.-27-20.06.gif" TargetMode="External"/><Relationship Id="rId5" Type="http://schemas.openxmlformats.org/officeDocument/2006/relationships/hyperlink" Target="http://www.prazdnuem.ru/newyear/2009/images/bull250.jpg" TargetMode="External"/><Relationship Id="rId15" Type="http://schemas.openxmlformats.org/officeDocument/2006/relationships/hyperlink" Target="http://namewoman.ru/images/stories/ruki%207.jpg" TargetMode="External"/><Relationship Id="rId10" Type="http://schemas.openxmlformats.org/officeDocument/2006/relationships/hyperlink" Target="http://detsad-kitty.ru/uploads/posts/2010-04/1272384787_screenhunter_04-apr.-27-20.06.gif" TargetMode="External"/><Relationship Id="rId4" Type="http://schemas.openxmlformats.org/officeDocument/2006/relationships/hyperlink" Target="http://7ls.ru/images/cat55.jpg" TargetMode="External"/><Relationship Id="rId9" Type="http://schemas.openxmlformats.org/officeDocument/2006/relationships/hyperlink" Target="http://wiki.iteach.ru/images/temp/5/51/20100928123711!%D0%A1%D0%BC%D0%B0%D0%B9%D0%BB.png" TargetMode="External"/><Relationship Id="rId14" Type="http://schemas.openxmlformats.org/officeDocument/2006/relationships/hyperlink" Target="http://www.mivs.ru/images/1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896" y="1268760"/>
            <a:ext cx="7772400" cy="237626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Georgia" pitchFamily="18" charset="0"/>
              </a:rPr>
              <a:t>Внеклассное мероприятие </a:t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>по русскому языку</a:t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> «Слова – близнецы»</a:t>
            </a:r>
            <a:br>
              <a:rPr lang="ru-RU" sz="40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> (Омонимы в русском языке)</a:t>
            </a:r>
            <a:endParaRPr lang="ru-RU" sz="4000" b="1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251520" y="5733256"/>
            <a:ext cx="8640960" cy="723777"/>
          </a:xfrm>
          <a:ln w="28575">
            <a:solidFill>
              <a:schemeClr val="accent2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b="1" dirty="0" err="1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Стефанова</a:t>
            </a:r>
            <a:r>
              <a:rPr lang="ru-RU" sz="1800" b="1" dirty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 Лариса Михайловна</a:t>
            </a:r>
            <a:r>
              <a:rPr lang="ru-RU" sz="1800" b="1" dirty="0" smtClean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, учитель </a:t>
            </a:r>
            <a:r>
              <a:rPr lang="ru-RU" sz="1800" b="1" dirty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русского языка и </a:t>
            </a:r>
            <a:r>
              <a:rPr lang="ru-RU" sz="1800" b="1" dirty="0" smtClean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литературы ГВ </a:t>
            </a:r>
            <a:r>
              <a:rPr lang="ru-RU" sz="1800" b="1" dirty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(с) ОУ «РЦО»</a:t>
            </a:r>
            <a:r>
              <a:rPr lang="en-US" sz="1800" b="1" dirty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(</a:t>
            </a:r>
            <a:r>
              <a:rPr lang="ru-RU" sz="1800" b="1" dirty="0">
                <a:solidFill>
                  <a:schemeClr val="tx2"/>
                </a:solidFill>
                <a:latin typeface="Georgia" pitchFamily="18" charset="0"/>
                <a:cs typeface="Times New Roman" pitchFamily="18" charset="0"/>
              </a:rPr>
              <a:t>Республика Коми, г. Сыктывкар) </a:t>
            </a:r>
            <a:endParaRPr lang="ru-RU" sz="1800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4221088"/>
            <a:ext cx="1589579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Georgia" pitchFamily="18" charset="0"/>
              </a:rPr>
              <a:t>Знакомство со словарём </a:t>
            </a:r>
            <a:r>
              <a:rPr lang="ru-RU" b="1" dirty="0" smtClean="0">
                <a:latin typeface="Georgia" pitchFamily="18" charset="0"/>
              </a:rPr>
              <a:t>омонимов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563613"/>
            <a:ext cx="1592893" cy="2152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40797" y="2624892"/>
            <a:ext cx="8496944" cy="1754326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Являются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ли слова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омонимами, можно узнать,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заглянув в словарь омонимов. Омонимы в словаре помещены в разные словарные статьи и отмечены порядковыми номерами. В словаре также указано происхождение омонимов. Кроме словаря омонимов, нам ещё сможет помочь толковый словарь. В толковом словаре тоже приводятся примеры омонимов, объясняется их значение.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553567"/>
            <a:ext cx="1698135" cy="2128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49" y="4563612"/>
            <a:ext cx="1368152" cy="21288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48369" y="4647735"/>
            <a:ext cx="1008111" cy="20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3174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Georgia" pitchFamily="18" charset="0"/>
                <a:cs typeface="Arial" pitchFamily="34" charset="0"/>
              </a:rPr>
              <a:t>О. С. Ахманова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329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Georgia" pitchFamily="18" charset="0"/>
              </a:rPr>
              <a:t>Игра «Кто быстрее?»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4" name="Picture 6" descr="E:\ucheniki_w450_h4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13" y="2852936"/>
            <a:ext cx="3392683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292080" y="3356992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Georgia" pitchFamily="18" charset="0"/>
              </a:rPr>
              <a:t>Задание: найти в словаре слова-омонимы, начинающиеся с буквы «П».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226" y="2720418"/>
            <a:ext cx="5623774" cy="407645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505179" y="3281497"/>
            <a:ext cx="36538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bg1"/>
                </a:solidFill>
                <a:latin typeface="Georgia" pitchFamily="18" charset="0"/>
              </a:rPr>
              <a:t>Задание: найти в словаре слова-омонимы, начинающиеся с </a:t>
            </a:r>
            <a:r>
              <a:rPr lang="ru-RU" b="1" i="1">
                <a:solidFill>
                  <a:schemeClr val="bg1"/>
                </a:solidFill>
                <a:latin typeface="Georgia" pitchFamily="18" charset="0"/>
              </a:rPr>
              <a:t>буквы </a:t>
            </a:r>
            <a:r>
              <a:rPr lang="ru-RU" b="1" i="1" smtClean="0">
                <a:solidFill>
                  <a:schemeClr val="bg1"/>
                </a:solidFill>
                <a:latin typeface="Georgia" pitchFamily="18" charset="0"/>
              </a:rPr>
              <a:t>«Б».</a:t>
            </a:r>
            <a:endParaRPr lang="ru-RU" b="1" i="1" dirty="0">
              <a:solidFill>
                <a:schemeClr val="bg1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027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564904"/>
            <a:ext cx="1963306" cy="1914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14" y="4495914"/>
            <a:ext cx="1321438" cy="1911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-14438" y="188640"/>
            <a:ext cx="9144000" cy="125253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eorgia" pitchFamily="18" charset="0"/>
              </a:rPr>
              <a:t>Как появляются омонимы</a:t>
            </a:r>
            <a:br>
              <a:rPr lang="ru-RU" b="1" dirty="0" smtClean="0">
                <a:latin typeface="Georgia" pitchFamily="18" charset="0"/>
              </a:rPr>
            </a:br>
            <a:r>
              <a:rPr lang="ru-RU" b="1" dirty="0">
                <a:latin typeface="Georgia" pitchFamily="18" charset="0"/>
              </a:rPr>
              <a:t> </a:t>
            </a:r>
            <a:r>
              <a:rPr lang="ru-RU" b="1" dirty="0" smtClean="0">
                <a:latin typeface="Georgia" pitchFamily="18" charset="0"/>
              </a:rPr>
              <a:t> </a:t>
            </a:r>
            <a:r>
              <a:rPr lang="en-US" b="1" dirty="0" smtClean="0">
                <a:latin typeface="Georgia" pitchFamily="18" charset="0"/>
              </a:rPr>
              <a:t>  </a:t>
            </a:r>
            <a:r>
              <a:rPr lang="ru-RU" b="1" dirty="0" smtClean="0">
                <a:latin typeface="Georgia" pitchFamily="18" charset="0"/>
              </a:rPr>
              <a:t>                                  в языке?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-450850" y="18764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-450850" y="34004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1671006"/>
            <a:ext cx="8774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1. Омонимы появляются в результате заимствования слов. 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Например, в русском языке существовало слово «скат» -пологий спуск, а в  скандинавских слово «</a:t>
            </a:r>
            <a:r>
              <a:rPr lang="en-US" b="1" i="1" dirty="0" err="1">
                <a:solidFill>
                  <a:srgbClr val="002060"/>
                </a:solidFill>
                <a:latin typeface="Georgia" pitchFamily="18" charset="0"/>
              </a:rPr>
              <a:t>skat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(</a:t>
            </a:r>
            <a:r>
              <a:rPr lang="en-US" b="1" i="1" dirty="0">
                <a:solidFill>
                  <a:srgbClr val="002060"/>
                </a:solidFill>
                <a:latin typeface="Georgia" pitchFamily="18" charset="0"/>
              </a:rPr>
              <a:t>a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)» - крупная рыба с плоским телом и острым хвостом.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46809" y="2871335"/>
            <a:ext cx="87747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>
                <a:solidFill>
                  <a:srgbClr val="FF0000"/>
                </a:solidFill>
                <a:latin typeface="Georgia" pitchFamily="18" charset="0"/>
              </a:rPr>
              <a:t>2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. Омонимы появляются из многозначных слов.  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Одно из лексических значений многозначного слова переходит в самостоятельное слово. Значения многозначного слова связаны между собой, но среди них выделяется одно исходное, или первичное, значение, из которого «выросли» остальные.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02314" y="4445427"/>
            <a:ext cx="87747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i="1" dirty="0">
                <a:solidFill>
                  <a:srgbClr val="FF0000"/>
                </a:solidFill>
                <a:latin typeface="Georgia" pitchFamily="18" charset="0"/>
              </a:rPr>
              <a:t>3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. Омонимы появляются в результате словообразования. 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Например, суффикс -ник в русском языке обозначает предмет и называет человека по профессии. Проводник - «вещество, хорошо проводящее электрический ток, звук, теплоту». Проводник - «железнодорожный служащий, сопровождающий вагон». Посол - «должность дипломата», посол - «соление чего-либо» (образовано от глагола солить).</a:t>
            </a:r>
          </a:p>
        </p:txBody>
      </p:sp>
    </p:spTree>
    <p:extLst>
      <p:ext uri="{BB962C8B-B14F-4D97-AF65-F5344CB8AC3E}">
        <p14:creationId xmlns:p14="http://schemas.microsoft.com/office/powerpoint/2010/main" val="75479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332656"/>
            <a:ext cx="8229600" cy="57058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eorgia" pitchFamily="18" charset="0"/>
              </a:rPr>
              <a:t>Омографы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23" y="3140968"/>
            <a:ext cx="2952328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1785590"/>
            <a:ext cx="8640960" cy="92333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Омографы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(от греч. </a:t>
            </a:r>
            <a:r>
              <a:rPr lang="en-US" b="1" dirty="0">
                <a:solidFill>
                  <a:schemeClr val="tx2"/>
                </a:solidFill>
                <a:latin typeface="Georgia" pitchFamily="18" charset="0"/>
              </a:rPr>
              <a:t>homos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— «одинаковый», </a:t>
            </a:r>
            <a:r>
              <a:rPr lang="en-US" b="1" dirty="0" err="1">
                <a:solidFill>
                  <a:schemeClr val="tx2"/>
                </a:solidFill>
                <a:latin typeface="Georgia" pitchFamily="18" charset="0"/>
              </a:rPr>
              <a:t>grapho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- «пишу») - разные слова по значению и произношению,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совпадающие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по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написанию.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40968"/>
            <a:ext cx="1981428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140968"/>
            <a:ext cx="2311493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390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621371"/>
            <a:ext cx="1249665" cy="18199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49056" y="2179114"/>
            <a:ext cx="35551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Мне </a:t>
            </a:r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слово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чУдно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 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Изменить 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не трудно</a:t>
            </a:r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: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Поставил ударение на О,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Исчезло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чУдно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, 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Родилось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чуднО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.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Скорей, сестра, на   рыб взгляни,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Попались на крючок они.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В ведёрко руку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окунИ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, 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Не бойся: это 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Окуни.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Пересохла глина,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Рассердилась Нина,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Не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мукА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, </a:t>
            </a:r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а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мУка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, -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Пекарям наука.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Иголка ходит вверх и вниз,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Вот листья появились. </a:t>
            </a: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Ест Алёнушка  </a:t>
            </a:r>
            <a:r>
              <a:rPr lang="ru-RU" sz="1600" b="1" i="1" dirty="0" err="1">
                <a:solidFill>
                  <a:schemeClr val="tx2"/>
                </a:solidFill>
                <a:latin typeface="Georgia" pitchFamily="18" charset="0"/>
              </a:rPr>
              <a:t>ирИс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, 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А вышивает </a:t>
            </a:r>
            <a:r>
              <a:rPr lang="ru-RU" sz="1600" b="1" i="1" dirty="0">
                <a:solidFill>
                  <a:schemeClr val="tx2"/>
                </a:solidFill>
                <a:latin typeface="Georgia" pitchFamily="18" charset="0"/>
              </a:rPr>
              <a:t>Ирис.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Georgia" pitchFamily="18" charset="0"/>
              </a:rPr>
              <a:t>О </a:t>
            </a:r>
            <a:r>
              <a:rPr lang="ru-RU" b="1" dirty="0">
                <a:latin typeface="Georgia" pitchFamily="18" charset="0"/>
              </a:rPr>
              <a:t>словах разнообразных, одинаковых, но </a:t>
            </a:r>
            <a:r>
              <a:rPr lang="ru-RU" b="1" dirty="0" smtClean="0">
                <a:latin typeface="Georgia" pitchFamily="18" charset="0"/>
              </a:rPr>
              <a:t>разных...</a:t>
            </a:r>
            <a:r>
              <a:rPr lang="ru-RU" dirty="0">
                <a:latin typeface="Georgia" pitchFamily="18" charset="0"/>
              </a:rPr>
              <a:t/>
            </a:r>
            <a:br>
              <a:rPr lang="ru-RU" dirty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39905" y="6519446"/>
            <a:ext cx="17972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tx2"/>
                </a:solidFill>
                <a:latin typeface="Georgia" pitchFamily="18" charset="0"/>
              </a:rPr>
              <a:t>Я. </a:t>
            </a:r>
            <a:r>
              <a:rPr lang="ru-RU" sz="1600" b="1" dirty="0" smtClean="0">
                <a:solidFill>
                  <a:schemeClr val="tx2"/>
                </a:solidFill>
                <a:latin typeface="Georgia" pitchFamily="18" charset="0"/>
              </a:rPr>
              <a:t>Козловский</a:t>
            </a:r>
            <a:endParaRPr lang="ru-RU" sz="1600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16" y="3459838"/>
            <a:ext cx="1999110" cy="15224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040" y="4427654"/>
            <a:ext cx="1594867" cy="21553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988840"/>
            <a:ext cx="1999110" cy="13327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5156702"/>
            <a:ext cx="2029065" cy="151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5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64" y="4368647"/>
            <a:ext cx="1502724" cy="1127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Задание: прочитать предложения, соблюдая орфоэпические нормы.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501008"/>
            <a:ext cx="88316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Уже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и река стала уже, и солнце село, а село далеко.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Этот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звонок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звонок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Без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проволочки натянул монтёр проволочку.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Огромное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пугало всех пугало.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Семена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гвоздики похожи на гвоздики.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Замок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был закрыт на замок.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На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кустах уселись сорок пёстрых скачущих сорок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.</a:t>
            </a: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Дорога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на родину всегда дорога. 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Сорваться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в пропасть - значит пропасть.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342900" indent="-342900" algn="ctr">
              <a:buAutoNum type="arabicParenR"/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Потом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он, обливаясь от жары потом, снова принялся за работу.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07" y="1902729"/>
            <a:ext cx="1640315" cy="14390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7" y="2492895"/>
            <a:ext cx="1414868" cy="12394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856" y="4382934"/>
            <a:ext cx="1296144" cy="12961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235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itchFamily="18" charset="0"/>
              </a:rPr>
              <a:t>Омофоны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36912"/>
            <a:ext cx="8640960" cy="923330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Омофоны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(от греч. 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homos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— «одинаковый», и 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p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ho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ne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«звук, голос») – разные слова, одинаково звучащие, но различающиеся на письме.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0506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В русском языке мы найдём немало слов, которые по своему звучанию могут совпадать с двумя и даже с тремя другими: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отдел 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</a:rPr>
              <a:t>-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от дел, отворот - от ворот, сорта - со рта, согнём - с огнём, сума - с ума.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Подобные омофоны часто встречаются в народных прибаутках, поговорках и пословицах, например: 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Не под дождём - постоим да подождём. Хотелось бы полежать, да надо поле жать. Нечего говорить про жито, когда оно прожито. У монет ума нет: не всякий, кто их умножил, полезно и умно жил.</a:t>
            </a:r>
            <a:r>
              <a:rPr lang="ru-RU" b="1" i="1" dirty="0">
                <a:solidFill>
                  <a:schemeClr val="tx2"/>
                </a:solidFill>
                <a:latin typeface="Georgia" pitchFamily="18" charset="0"/>
              </a:rPr>
              <a:t> </a:t>
            </a:r>
            <a:endParaRPr lang="ru-RU" dirty="0">
              <a:solidFill>
                <a:schemeClr val="tx2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0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 smtClean="0">
                <a:latin typeface="Georgia" pitchFamily="18" charset="0"/>
              </a:rPr>
              <a:t>Разгадайте шарады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2780928"/>
            <a:ext cx="55446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Когда 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я с</a:t>
            </a:r>
            <a:r>
              <a:rPr lang="ru-RU" sz="2000" i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т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, на мне плывут.</a:t>
            </a:r>
            <a:b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Когда   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я с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д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, меня сорвут. </a:t>
            </a:r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                              </a:t>
            </a:r>
          </a:p>
          <a:p>
            <a:pPr marL="342900" indent="-342900">
              <a:buAutoNum type="arabicPeriod"/>
            </a:pPr>
            <a:endParaRPr lang="ru-RU" sz="2000" b="1" i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(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Плот - плод</a:t>
            </a:r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)</a:t>
            </a:r>
          </a:p>
          <a:p>
            <a:pPr marL="342900" indent="-342900">
              <a:buAutoNum type="arabicPeriod"/>
            </a:pPr>
            <a:endParaRPr lang="ru-RU" sz="2000" i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2000" i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2. С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к</a:t>
            </a:r>
            <a:r>
              <a:rPr lang="ru-RU" sz="2000" i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я слёзы вызываю,</a:t>
            </a:r>
          </a:p>
          <a:p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     С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г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 цветами удивляю.   </a:t>
            </a:r>
            <a:endParaRPr lang="ru-RU" sz="2000" b="1" i="1" dirty="0" smtClean="0">
              <a:solidFill>
                <a:schemeClr val="tx2"/>
              </a:solidFill>
              <a:latin typeface="Georgia" pitchFamily="18" charset="0"/>
            </a:endParaRPr>
          </a:p>
          <a:p>
            <a:endParaRPr lang="ru-RU" sz="2000" b="1" i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2000" b="1" i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  (</a:t>
            </a:r>
            <a:r>
              <a:rPr lang="ru-RU" sz="2000" b="1" i="1" dirty="0">
                <a:solidFill>
                  <a:schemeClr val="tx2"/>
                </a:solidFill>
                <a:latin typeface="Georgia" pitchFamily="18" charset="0"/>
              </a:rPr>
              <a:t>Лук - луг)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666308" y="4992226"/>
            <a:ext cx="1658270" cy="13020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780928"/>
            <a:ext cx="2050926" cy="1576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53" y="2564904"/>
            <a:ext cx="1861773" cy="1394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724" y="4814115"/>
            <a:ext cx="2070133" cy="1450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9744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itchFamily="18" charset="0"/>
              </a:rPr>
              <a:t>Паронимы</a:t>
            </a:r>
            <a:r>
              <a:rPr lang="ru-RU" dirty="0">
                <a:latin typeface="Georgia" pitchFamily="18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356992"/>
            <a:ext cx="8568952" cy="1938992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  <a:latin typeface="Georgia" pitchFamily="18" charset="0"/>
              </a:rPr>
              <a:t>Паронимы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(от пара - «равный, пара, двое» и греч. </a:t>
            </a:r>
            <a:r>
              <a:rPr lang="en-US" sz="2000" b="1" dirty="0" err="1">
                <a:solidFill>
                  <a:srgbClr val="002060"/>
                </a:solidFill>
                <a:latin typeface="Georgia" pitchFamily="18" charset="0"/>
              </a:rPr>
              <a:t>onyma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— «имя») - разные по смыслу, но близкие по звучанию слова. Например, слова </a:t>
            </a:r>
            <a:r>
              <a:rPr lang="ru-RU" sz="2000" b="1" i="1" dirty="0">
                <a:solidFill>
                  <a:srgbClr val="002060"/>
                </a:solidFill>
                <a:latin typeface="Georgia" pitchFamily="18" charset="0"/>
              </a:rPr>
              <a:t>невежа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и </a:t>
            </a:r>
            <a:r>
              <a:rPr lang="ru-RU" sz="2000" b="1" i="1" dirty="0">
                <a:solidFill>
                  <a:srgbClr val="002060"/>
                </a:solidFill>
                <a:latin typeface="Georgia" pitchFamily="18" charset="0"/>
              </a:rPr>
              <a:t>невежда.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Невежа - грубый, невоспитанный человек. Невежда - малообразованный человек. Сходство паронимов может привести к ошибкам в речи.</a:t>
            </a:r>
          </a:p>
        </p:txBody>
      </p:sp>
      <p:pic>
        <p:nvPicPr>
          <p:cNvPr id="5" name="Picture 4" descr="j023213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2" y="188640"/>
            <a:ext cx="2068513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620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9488" y="0"/>
            <a:ext cx="8596144" cy="9302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eorgia" pitchFamily="18" charset="0"/>
              </a:rPr>
              <a:t>Задание: разгадайте шарады.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4672" y="1124744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1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. С буквой 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ф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помогает,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Без 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ф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- торжественно шагает.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Что это за глаголы? 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Шефствовать -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оказывать помощь.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Шествовать -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идти, двигаться торжественно, важно.) 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2. С буквой 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о</a:t>
            </a:r>
            <a:r>
              <a:rPr lang="ru-RU" b="1" i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кружок друзей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Или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деловых людей.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С </a:t>
            </a:r>
            <a:r>
              <a:rPr lang="ru-RU" b="1" i="1" dirty="0">
                <a:solidFill>
                  <a:srgbClr val="FF0000"/>
                </a:solidFill>
                <a:latin typeface="Georgia" pitchFamily="18" charset="0"/>
              </a:rPr>
              <a:t>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приходит к нам весной,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Georgia" pitchFamily="18" charset="0"/>
              </a:rPr>
              <a:t>  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Называют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посевной.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Компания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-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общество, группа лиц, проводящих вместе время.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Кампания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-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совокупность мероприятий для осуществления очередной важной общественно-политической или хозяйственной задачи.)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3.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Два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слова - разные значенья: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Первое поможет запах различить,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Второе - очарованье, 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Ты им пленённым можешь быть. 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Обоняние -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одно из внешних чувств, способность воспринимать и различать запахи.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Обаяние -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очарование, притягательная сила.) </a:t>
            </a:r>
          </a:p>
        </p:txBody>
      </p:sp>
    </p:spTree>
    <p:extLst>
      <p:ext uri="{BB962C8B-B14F-4D97-AF65-F5344CB8AC3E}">
        <p14:creationId xmlns:p14="http://schemas.microsoft.com/office/powerpoint/2010/main" val="227881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84577" y="2628761"/>
            <a:ext cx="43363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День вступил в свои права,                                                                         Постучались в дверь слова.                                                                                      Я открыл им. Что за чудо?!                                                                                 Предо мною близнецы.                                                                                                           Я спросил их:                                                                                                          - Вы откуда появились, молодцы?                                                                       Отвечали мне слова:                                                                                           - Заверяем, голова,                                                                                                    Что и раньше с нами встречи                                                                             Ты имел наверняка.                                                                                                                     Мы слова из русской речи,                                                                                       Из родного языка!                                                                                                     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2589147"/>
            <a:ext cx="38884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Одинаково нас пишут,                                                                                              Одинаково нас слышат.                                                                                            Но важна не только внешность,                                                                     Потому не торопись,                                                                                         Не всегда нужна поспешность.                                                                      Ты до смысла доберись.                                                                                                 Наподобие начинки                                                                                    Смысл запрятан в серединке.                                                                    Схожим лицам вопреки,                                                                                            Мы по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смыслу -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далеки.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62376" y="6234080"/>
            <a:ext cx="21210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3192"/>
                </a:solidFill>
                <a:latin typeface="Georgia" pitchFamily="18" charset="0"/>
              </a:rPr>
              <a:t>Я. </a:t>
            </a:r>
            <a:r>
              <a:rPr lang="ru-RU" b="1" dirty="0" smtClean="0">
                <a:solidFill>
                  <a:srgbClr val="003192"/>
                </a:solidFill>
                <a:latin typeface="Georgia" pitchFamily="18" charset="0"/>
              </a:rPr>
              <a:t>Козловский  </a:t>
            </a:r>
            <a:endParaRPr lang="ru-RU" dirty="0">
              <a:solidFill>
                <a:srgbClr val="003192"/>
              </a:solidFill>
              <a:latin typeface="Georgia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Georgia" pitchFamily="18" charset="0"/>
              </a:rPr>
              <a:t/>
            </a:r>
            <a:br>
              <a:rPr lang="ru-RU" sz="3600" b="1" dirty="0" smtClean="0">
                <a:latin typeface="Georgia" pitchFamily="18" charset="0"/>
              </a:rPr>
            </a:br>
            <a:r>
              <a:rPr lang="ru-RU" sz="4000" b="1" dirty="0" smtClean="0">
                <a:latin typeface="Georgia" pitchFamily="18" charset="0"/>
              </a:rPr>
              <a:t>О каких словах идёт речь в стихотворении? </a:t>
            </a:r>
            <a:br>
              <a:rPr lang="ru-RU" sz="4000" b="1" dirty="0" smtClean="0">
                <a:latin typeface="Georgia" pitchFamily="18" charset="0"/>
              </a:rPr>
            </a:br>
            <a:endParaRPr lang="ru-RU" sz="4000" dirty="0"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4577" y="2075517"/>
            <a:ext cx="3960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Georgia" pitchFamily="18" charset="0"/>
              </a:rPr>
              <a:t>Вы откуда, молодцы</a:t>
            </a:r>
            <a:r>
              <a:rPr lang="ru-RU" sz="2400" b="1" dirty="0" smtClean="0">
                <a:solidFill>
                  <a:srgbClr val="FF0000"/>
                </a:solidFill>
                <a:latin typeface="Georgia" pitchFamily="18" charset="0"/>
              </a:rPr>
              <a:t>?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5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latin typeface="Georgia" pitchFamily="18" charset="0"/>
              </a:rPr>
              <a:t>Омоформы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3610" y="2852936"/>
            <a:ext cx="8640960" cy="1015663"/>
          </a:xfrm>
          <a:prstGeom prst="rect">
            <a:avLst/>
          </a:prstGeom>
          <a:ln w="28575">
            <a:solidFill>
              <a:srgbClr val="00319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err="1">
                <a:solidFill>
                  <a:srgbClr val="FF0000"/>
                </a:solidFill>
                <a:latin typeface="Georgia" pitchFamily="18" charset="0"/>
              </a:rPr>
              <a:t>Омоформы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 – омонимичные формы слова или разных слов; слова, совпадающие в своём звучании лишь в отдельных формах.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4499875"/>
            <a:ext cx="75872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В углу стоит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печь</a:t>
            </a:r>
            <a:r>
              <a:rPr lang="ru-RU" sz="2000" b="1" i="1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</a:t>
            </a:r>
            <a:r>
              <a:rPr lang="en-US" sz="2000" b="1" i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Будем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печь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пироги.</a:t>
            </a: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Стакан из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стекла.</a:t>
            </a:r>
            <a:r>
              <a:rPr lang="ru-RU" sz="2000" b="1" i="1" dirty="0">
                <a:solidFill>
                  <a:srgbClr val="002060"/>
                </a:solidFill>
                <a:latin typeface="Georgia" pitchFamily="18" charset="0"/>
              </a:rPr>
              <a:t>         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                       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Вода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стекла.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Видны голубые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дали. </a:t>
            </a:r>
            <a:r>
              <a:rPr lang="ru-RU" sz="2000" b="1" i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Georgia" pitchFamily="18" charset="0"/>
              </a:rPr>
              <a:t>                       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Ему совет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дали.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  <a:p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Прекрасен пушкинский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стих.</a:t>
            </a:r>
            <a:r>
              <a:rPr lang="ru-RU" sz="2000" b="1" i="1" dirty="0">
                <a:solidFill>
                  <a:srgbClr val="002060"/>
                </a:solidFill>
                <a:latin typeface="Georgia" pitchFamily="18" charset="0"/>
              </a:rPr>
              <a:t>        </a:t>
            </a:r>
            <a:r>
              <a:rPr lang="ru-RU" sz="2000" b="1" dirty="0" smtClean="0">
                <a:solidFill>
                  <a:srgbClr val="002060"/>
                </a:solidFill>
                <a:latin typeface="Georgia" pitchFamily="18" charset="0"/>
              </a:rPr>
              <a:t>Ветер </a:t>
            </a:r>
            <a:r>
              <a:rPr lang="ru-RU" sz="2000" b="1" dirty="0">
                <a:solidFill>
                  <a:srgbClr val="002060"/>
                </a:solidFill>
                <a:latin typeface="Georgia" pitchFamily="18" charset="0"/>
              </a:rPr>
              <a:t>совсем </a:t>
            </a:r>
            <a:r>
              <a:rPr lang="ru-RU" sz="2000" b="1" i="1" dirty="0">
                <a:solidFill>
                  <a:srgbClr val="FF0000"/>
                </a:solidFill>
                <a:latin typeface="Georgia" pitchFamily="18" charset="0"/>
              </a:rPr>
              <a:t>стих.</a:t>
            </a:r>
            <a:endParaRPr lang="ru-RU" sz="2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9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Georgia" pitchFamily="18" charset="0"/>
              </a:rPr>
              <a:t>Лингвистические </a:t>
            </a:r>
            <a:r>
              <a:rPr lang="ru-RU" b="1" dirty="0" smtClean="0">
                <a:latin typeface="Georgia" pitchFamily="18" charset="0"/>
              </a:rPr>
              <a:t>загадки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2420888"/>
            <a:ext cx="43204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1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)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Нас много в играх набирают,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А иногда и на нос надевают. 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                                          (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Очки)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2) Есть всегда он у людей,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Есть всегда у кораблей.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                              (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Нос)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3) На лугу - с хвостом,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Без хвоста - под мостом.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                               (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Бык)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4) В бою и рубят и взрывают,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после боя развлекают. 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                             (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Шашки)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5) Несётся первое к реке,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Второе щёлкнуло в замке.</a:t>
            </a:r>
          </a:p>
          <a:p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                                   (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Ключ)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49" y="1988840"/>
            <a:ext cx="1716782" cy="22890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399" y="2636912"/>
            <a:ext cx="1334641" cy="1751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540986" y="4322006"/>
            <a:ext cx="1796816" cy="2379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907238"/>
            <a:ext cx="2018928" cy="1514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6237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07755" y="260648"/>
            <a:ext cx="8424936" cy="50405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Georgia" pitchFamily="18" charset="0"/>
              </a:rPr>
              <a:t>Лингвистические загадки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578184"/>
            <a:ext cx="7386368" cy="5445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spc="-15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6</a:t>
            </a:r>
            <a:r>
              <a:rPr lang="ru-RU" b="1" spc="-15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)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Со мной ходи стрелять учиться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И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на гряде меня ищи.</a:t>
            </a: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Могу легко попасть я в птицу, </a:t>
            </a: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Но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чаще попадаю ... в щи. </a:t>
            </a: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                 </a:t>
            </a:r>
            <a:r>
              <a:rPr lang="ru-RU" b="1" spc="-15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b="1" spc="-15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Лук)</a:t>
            </a:r>
            <a:endParaRPr lang="ru-RU" b="1" dirty="0">
              <a:solidFill>
                <a:srgbClr val="00206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spc="-55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7) </a:t>
            </a:r>
            <a:r>
              <a:rPr lang="ru-RU" b="1" spc="-55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Бывает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он из разного материала:</a:t>
            </a:r>
          </a:p>
          <a:p>
            <a:pPr marL="1620520" marR="310515">
              <a:lnSpc>
                <a:spcPct val="115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То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из земли, то из воды, то из металла.</a:t>
            </a:r>
          </a:p>
          <a:p>
            <a:pPr marL="1620520" marR="310515">
              <a:lnSpc>
                <a:spcPct val="115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                             </a:t>
            </a:r>
            <a:r>
              <a:rPr lang="ru-RU" b="1" spc="-20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b="1" spc="-20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Вал)</a:t>
            </a:r>
            <a:endParaRPr lang="ru-RU" b="1" dirty="0">
              <a:solidFill>
                <a:srgbClr val="00206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pPr marL="1620520" marR="310515">
              <a:lnSpc>
                <a:spcPct val="115000"/>
              </a:lnSpc>
              <a:spcBef>
                <a:spcPts val="25"/>
              </a:spcBef>
              <a:spcAft>
                <a:spcPts val="0"/>
              </a:spcAft>
            </a:pPr>
            <a:r>
              <a:rPr lang="ru-RU" b="1" spc="-20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8) </a:t>
            </a:r>
            <a:r>
              <a:rPr lang="ru-RU" b="1" spc="-20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воде он медленно плывёт.</a:t>
            </a: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В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станке летает взад - вперёд. </a:t>
            </a: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         </a:t>
            </a:r>
            <a:r>
              <a:rPr lang="ru-RU" b="1" spc="-10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b="1" spc="-10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Челнок)</a:t>
            </a:r>
            <a:endParaRPr lang="ru-RU" b="1" dirty="0">
              <a:solidFill>
                <a:srgbClr val="00206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pPr marL="1620520" marR="310515">
              <a:lnSpc>
                <a:spcPct val="115000"/>
              </a:lnSpc>
              <a:spcAft>
                <a:spcPts val="0"/>
              </a:spcAft>
            </a:pPr>
            <a:r>
              <a:rPr lang="ru-RU" b="1" spc="-10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9) </a:t>
            </a:r>
            <a:r>
              <a:rPr lang="ru-RU" b="1" spc="-10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Ты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меня найдёшь на птице</a:t>
            </a:r>
            <a:b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</a:b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И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в пенале ученицы,</a:t>
            </a:r>
          </a:p>
          <a:p>
            <a:pPr marR="310515" indent="-179705">
              <a:spcAft>
                <a:spcPts val="1000"/>
              </a:spcAft>
            </a:pP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вечернею порой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                                                                                                                                   </a:t>
            </a:r>
          </a:p>
          <a:p>
            <a:pPr marR="310515" indent="-179705"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    У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себя под головой.  </a:t>
            </a:r>
            <a:endParaRPr lang="en-US" b="1" dirty="0" smtClean="0">
              <a:solidFill>
                <a:srgbClr val="002060"/>
              </a:solidFill>
              <a:latin typeface="Georgia" pitchFamily="18" charset="0"/>
              <a:ea typeface="Times New Roman"/>
              <a:cs typeface="Times New Roman"/>
            </a:endParaRPr>
          </a:p>
          <a:p>
            <a:pPr marR="310515" indent="-179705">
              <a:spcAft>
                <a:spcPts val="1000"/>
              </a:spcAft>
            </a:pPr>
            <a:r>
              <a:rPr lang="en-US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                                                              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  <a:ea typeface="Times New Roman"/>
                <a:cs typeface="Times New Roman"/>
              </a:rPr>
              <a:t>Перо)</a:t>
            </a:r>
            <a:endParaRPr lang="ru-RU" b="1" dirty="0">
              <a:solidFill>
                <a:srgbClr val="002060"/>
              </a:solidFill>
              <a:effectLst/>
              <a:latin typeface="Georgia" pitchFamily="18" charset="0"/>
              <a:ea typeface="Times New Roman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361442" y="1279489"/>
            <a:ext cx="1658270" cy="1302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928204"/>
            <a:ext cx="2387360" cy="1611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791" y="4437112"/>
            <a:ext cx="777571" cy="18513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277704" y="1700808"/>
            <a:ext cx="1644914" cy="16449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384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60648"/>
            <a:ext cx="8640960" cy="426566"/>
          </a:xfrm>
        </p:spPr>
        <p:txBody>
          <a:bodyPr>
            <a:noAutofit/>
          </a:bodyPr>
          <a:lstStyle/>
          <a:p>
            <a:r>
              <a:rPr lang="ru-RU" b="1" dirty="0">
                <a:latin typeface="Georgia" pitchFamily="18" charset="0"/>
              </a:rPr>
              <a:t>Шуточные </a:t>
            </a:r>
            <a:r>
              <a:rPr lang="ru-RU" b="1" dirty="0" smtClean="0">
                <a:latin typeface="Georgia" pitchFamily="18" charset="0"/>
              </a:rPr>
              <a:t>вопросы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266" y="1587733"/>
            <a:ext cx="880953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1)Что такое: днём кланяется, а ночью звёзды считает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                                                                 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Колодезный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журавль)      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2) Какую часть слова можно в земле найти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  <a:r>
              <a:rPr lang="en-US" b="1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            </a:t>
            </a:r>
            <a:r>
              <a:rPr lang="en-US" b="1" dirty="0" smtClean="0">
                <a:solidFill>
                  <a:srgbClr val="FF0000"/>
                </a:solidFill>
                <a:latin typeface="Georgia" pitchFamily="18" charset="0"/>
              </a:rPr>
              <a:t>(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Корень)</a:t>
            </a:r>
            <a:endParaRPr lang="en-US" b="1" dirty="0" smtClean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3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) Какую строчку не прочтёт ни один грамотей?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(Швейную)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4) Из какого крана нельзя брать воду?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Из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строительного)      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5) Какая гусеница не годится для танка?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(Насекомое)  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6)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Какой кистью не выкрасишь стену?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Кистью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руки)   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7)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По какому мостику нельзя перейти через реку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По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гимнастическому)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8) Какой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губкой нельзя мыться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(Губка – губа, часть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лица)   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9) Из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какого полотна нельзя сшить рубашку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?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                                                      </a:t>
            </a:r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(Из </a:t>
            </a:r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железнодорожного)   </a:t>
            </a:r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  <a:p>
            <a:pPr algn="just"/>
            <a:endParaRPr lang="ru-RU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183" y="2461886"/>
            <a:ext cx="2535588" cy="18167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183" y="2340881"/>
            <a:ext cx="2535588" cy="23685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997" y="2340881"/>
            <a:ext cx="2647959" cy="22634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998" y="2340744"/>
            <a:ext cx="2647958" cy="2956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998" y="2340743"/>
            <a:ext cx="2707002" cy="2956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998" y="2281065"/>
            <a:ext cx="2707003" cy="3037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233" y="2503058"/>
            <a:ext cx="2779487" cy="2632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233" y="2461886"/>
            <a:ext cx="2795263" cy="26976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233" y="2220175"/>
            <a:ext cx="2779487" cy="3436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4883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2648" y="332656"/>
            <a:ext cx="8457823" cy="3600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Georgia" pitchFamily="18" charset="0"/>
              </a:rPr>
              <a:t>Подведём итоги!</a:t>
            </a:r>
            <a:endParaRPr lang="ru-RU" b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0080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Омонимы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(греч. </a:t>
            </a:r>
            <a:r>
              <a:rPr lang="en-US" b="1" dirty="0" err="1">
                <a:solidFill>
                  <a:srgbClr val="002060"/>
                </a:solidFill>
                <a:latin typeface="Georgia" pitchFamily="18" charset="0"/>
              </a:rPr>
              <a:t>homus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- «одинаковый», </a:t>
            </a:r>
            <a:r>
              <a:rPr lang="en-US" b="1" dirty="0" err="1">
                <a:solidFill>
                  <a:srgbClr val="002060"/>
                </a:solidFill>
                <a:latin typeface="Georgia" pitchFamily="18" charset="0"/>
              </a:rPr>
              <a:t>onyma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- «имя») - слова одной и той же части речи, одинаково пишутся и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произносятся, различаются лексическим значением.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708920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Омографы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(от греч. 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homos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— «одинаковый», </a:t>
            </a:r>
            <a:r>
              <a:rPr lang="en-US" b="1" dirty="0" err="1">
                <a:solidFill>
                  <a:srgbClr val="002060"/>
                </a:solidFill>
                <a:latin typeface="Georgia" pitchFamily="18" charset="0"/>
              </a:rPr>
              <a:t>grapho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- «пишу») - разные слова по значению и произношению,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совпадающие по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написанию.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854525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Омофоны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(от греч. 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homos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— «одинаковый», и 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p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ho</a:t>
            </a:r>
            <a:r>
              <a:rPr lang="en-US" b="1" dirty="0">
                <a:solidFill>
                  <a:srgbClr val="002060"/>
                </a:solidFill>
                <a:latin typeface="Georgia" pitchFamily="18" charset="0"/>
              </a:rPr>
              <a:t>ne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«звук, голос») – разные слова, одинаково звучащие, но различающиеся на письме.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93818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Georgia" pitchFamily="18" charset="0"/>
              </a:rPr>
              <a:t>Паронимы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(от пара - «равный, пара, двое» и греч. </a:t>
            </a:r>
            <a:r>
              <a:rPr lang="en-US" b="1" dirty="0" err="1">
                <a:solidFill>
                  <a:srgbClr val="002060"/>
                </a:solidFill>
                <a:latin typeface="Georgia" pitchFamily="18" charset="0"/>
              </a:rPr>
              <a:t>onyma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— «имя») - разные по смыслу, но близкие по звучанию слова.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661248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>
                <a:solidFill>
                  <a:srgbClr val="FF0000"/>
                </a:solidFill>
                <a:latin typeface="Georgia" pitchFamily="18" charset="0"/>
              </a:rPr>
              <a:t>Омоформы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 – омонимичные формы слова или разных слов; слова, совпадающие в своём звучании лишь в отдельных формах.</a:t>
            </a:r>
          </a:p>
        </p:txBody>
      </p:sp>
    </p:spTree>
    <p:extLst>
      <p:ext uri="{BB962C8B-B14F-4D97-AF65-F5344CB8AC3E}">
        <p14:creationId xmlns:p14="http://schemas.microsoft.com/office/powerpoint/2010/main" val="187511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67544" y="1916832"/>
            <a:ext cx="8229600" cy="1252538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Georgia" pitchFamily="18" charset="0"/>
              </a:rPr>
              <a:t>Спасибо  за внимание! </a:t>
            </a:r>
            <a:endParaRPr lang="ru-RU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81536"/>
            <a:ext cx="417646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1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Georgia" pitchFamily="18" charset="0"/>
              </a:rPr>
              <a:t>Использованная литература: </a:t>
            </a:r>
            <a:endParaRPr lang="ru-RU" sz="3200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91683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1. Яков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Козловский. </a:t>
            </a:r>
            <a:endParaRPr lang="ru-RU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Весёлые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приключения — не только для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развлечения. Издательство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«Детская литература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»,  Москва, 1971</a:t>
            </a:r>
            <a:endParaRPr lang="ru-RU" b="1" dirty="0">
              <a:solidFill>
                <a:srgbClr val="00206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767590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2.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Введенская Л. А. , Колесников Н. П. Учебный словарь омонимов русского языка. Издательский центр «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МарТ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», Москва - Ростов-на-Дону, 2005.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3.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Ожегов С. И., Шведова Н. Ю. Толковый словарь русского языка. М., «АЗЪ», 1996.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4.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Морозова М. М. Виды внеклассной работы по русскому языку. М, «Просвещение», 1968. 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5.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Александрович Н. Ф. Занимательная грамматика. Издательство «Народная </a:t>
            </a:r>
            <a:r>
              <a:rPr lang="ru-RU" b="1" dirty="0" err="1">
                <a:solidFill>
                  <a:srgbClr val="002060"/>
                </a:solidFill>
                <a:latin typeface="Georgia" pitchFamily="18" charset="0"/>
              </a:rPr>
              <a:t>Асвета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», Минск, 1964.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6. Занадворова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А. В. Лексикология. Вестник Олимпиады </a:t>
            </a:r>
            <a:r>
              <a:rPr lang="ru-RU" b="1" dirty="0" smtClean="0">
                <a:solidFill>
                  <a:srgbClr val="002060"/>
                </a:solidFill>
                <a:latin typeface="Georgia" pitchFamily="18" charset="0"/>
              </a:rPr>
              <a:t>«Светозар», </a:t>
            </a:r>
            <a:r>
              <a:rPr lang="ru-RU" b="1" dirty="0">
                <a:solidFill>
                  <a:srgbClr val="002060"/>
                </a:solidFill>
                <a:latin typeface="Georgia" pitchFamily="18" charset="0"/>
              </a:rPr>
              <a:t>№ 2. </a:t>
            </a:r>
          </a:p>
        </p:txBody>
      </p:sp>
    </p:spTree>
    <p:extLst>
      <p:ext uri="{BB962C8B-B14F-4D97-AF65-F5344CB8AC3E}">
        <p14:creationId xmlns:p14="http://schemas.microsoft.com/office/powerpoint/2010/main" val="120645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01741" y="4176057"/>
            <a:ext cx="84167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Georgia" pitchFamily="18" charset="0"/>
                <a:hlinkClick r:id="rId3"/>
              </a:rPr>
              <a:t>http</a:t>
            </a:r>
            <a:r>
              <a:rPr lang="en-US" sz="1400" b="1" i="1" dirty="0">
                <a:latin typeface="Georgia" pitchFamily="18" charset="0"/>
                <a:hlinkClick r:id="rId3"/>
              </a:rPr>
              <a:t>://</a:t>
            </a:r>
            <a:r>
              <a:rPr lang="en-US" sz="1400" b="1" i="1" dirty="0" smtClean="0">
                <a:latin typeface="Georgia" pitchFamily="18" charset="0"/>
                <a:hlinkClick r:id="rId3"/>
              </a:rPr>
              <a:t>www.intec.brk.ru/img/index/ed_staff.gif</a:t>
            </a:r>
            <a:r>
              <a:rPr lang="ru-RU" sz="1400" b="1" i="1" dirty="0" smtClean="0">
                <a:latin typeface="Georgia" pitchFamily="18" charset="0"/>
              </a:rPr>
              <a:t> - анимация «Книги»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7083" y="2982724"/>
            <a:ext cx="84418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4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4"/>
              </a:rPr>
              <a:t>d1.endata.cx/data/games/16771/school02-22.jpg</a:t>
            </a:r>
            <a:r>
              <a:rPr lang="ru-RU" sz="1400" b="1" i="1" dirty="0" smtClean="0">
                <a:latin typeface="Georgia" pitchFamily="18" charset="0"/>
              </a:rPr>
              <a:t> -  звонок на урок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16400" y="3657477"/>
            <a:ext cx="83874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 smtClean="0">
                <a:latin typeface="Georgia" pitchFamily="18" charset="0"/>
                <a:hlinkClick r:id="rId5"/>
              </a:rPr>
              <a:t>http://detsad-kitty.ru/uploads/posts/2010-04/1272384832_screenhunter_06-apr.-27-20.08.gif</a:t>
            </a:r>
            <a:r>
              <a:rPr lang="ru-RU" sz="1400" b="1" i="1" dirty="0" smtClean="0">
                <a:latin typeface="Georgia" pitchFamily="18" charset="0"/>
              </a:rPr>
              <a:t> - омонимы</a:t>
            </a:r>
            <a:endParaRPr lang="ru-RU" b="1" i="1" dirty="0">
              <a:latin typeface="Georg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1242" y="4818713"/>
            <a:ext cx="84476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6"/>
              </a:rPr>
              <a:t>http://detsad-kitty.ru/uploads/posts/2010-04/1272384822_screenhunter_07-apr.-</a:t>
            </a:r>
            <a:r>
              <a:rPr lang="en-US" sz="1400" b="1" i="1" dirty="0" smtClean="0">
                <a:latin typeface="Georgia" pitchFamily="18" charset="0"/>
                <a:hlinkClick r:id="rId6"/>
              </a:rPr>
              <a:t>27-20.08.gif</a:t>
            </a:r>
            <a:r>
              <a:rPr lang="ru-RU" sz="1400" b="1" i="1" dirty="0" smtClean="0">
                <a:latin typeface="Georgia" pitchFamily="18" charset="0"/>
              </a:rPr>
              <a:t> - омонимы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0259" y="5879889"/>
            <a:ext cx="83436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7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7"/>
              </a:rPr>
              <a:t>css.ffclub.ru/forum/uploads/post-19-1235474108.jpg</a:t>
            </a:r>
            <a:r>
              <a:rPr lang="ru-RU" sz="1400" b="1" i="1" dirty="0" smtClean="0">
                <a:latin typeface="Georgia" pitchFamily="18" charset="0"/>
              </a:rPr>
              <a:t> - гаечный ключ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526" y="3349699"/>
            <a:ext cx="8586953" cy="307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8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8"/>
              </a:rPr>
              <a:t>www.lensart.ru/pictureview7-pid-3f9-et-1aecbd5</a:t>
            </a:r>
            <a:r>
              <a:rPr lang="ru-RU" sz="1400" b="1" i="1" dirty="0" smtClean="0">
                <a:latin typeface="Georgia" pitchFamily="18" charset="0"/>
              </a:rPr>
              <a:t> - морская коса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613" y="1588150"/>
            <a:ext cx="8640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9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9"/>
              </a:rPr>
              <a:t>www.knigisosklada.ru/images/books/1850/big/1850846.jpg</a:t>
            </a:r>
            <a:r>
              <a:rPr lang="ru-RU" sz="1400" b="1" i="1" dirty="0" smtClean="0">
                <a:latin typeface="Georgia" pitchFamily="18" charset="0"/>
              </a:rPr>
              <a:t> - словарь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9613" y="2015872"/>
            <a:ext cx="8552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0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0"/>
              </a:rPr>
              <a:t>essawa.files.wordpress.com/2008/01/book_008.jpg?w=200&amp;h=178</a:t>
            </a:r>
            <a:r>
              <a:rPr lang="en-US" sz="1400" b="1" i="1" dirty="0" smtClean="0">
                <a:latin typeface="Georgia" pitchFamily="18" charset="0"/>
              </a:rPr>
              <a:t> </a:t>
            </a:r>
            <a:r>
              <a:rPr lang="ru-RU" sz="1400" b="1" i="1" dirty="0" smtClean="0">
                <a:latin typeface="Georgia" pitchFamily="18" charset="0"/>
              </a:rPr>
              <a:t> -</a:t>
            </a:r>
            <a:r>
              <a:rPr lang="en-US" sz="1400" b="1" i="1" dirty="0" smtClean="0">
                <a:latin typeface="Georgia" pitchFamily="18" charset="0"/>
              </a:rPr>
              <a:t> </a:t>
            </a:r>
            <a:r>
              <a:rPr lang="ru-RU" sz="1400" b="1" i="1" dirty="0" smtClean="0">
                <a:latin typeface="Georgia" pitchFamily="18" charset="0"/>
              </a:rPr>
              <a:t>книга с пером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5526" y="2528052"/>
            <a:ext cx="86049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1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1"/>
              </a:rPr>
              <a:t>darudar.org/var/files/img/ab/51/ab512c674ff44acc99f3e4aff9a0b477_600.jpg</a:t>
            </a:r>
            <a:r>
              <a:rPr lang="ru-RU" sz="1400" b="1" i="1" dirty="0" smtClean="0">
                <a:latin typeface="Georgia" pitchFamily="18" charset="0"/>
              </a:rPr>
              <a:t> - ирис, нитки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7174" y="5341933"/>
            <a:ext cx="86453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2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2"/>
              </a:rPr>
              <a:t>upload.wikimedia.org/wikipedia/commons/f/f5/Gorskii_04449u.jpg</a:t>
            </a:r>
            <a:r>
              <a:rPr lang="ru-RU" sz="1400" b="1" i="1" dirty="0" smtClean="0">
                <a:latin typeface="Georgia" pitchFamily="18" charset="0"/>
              </a:rPr>
              <a:t> - вид  на Суздаль на реке Каменке   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0259" y="4483834"/>
            <a:ext cx="82327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3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3"/>
              </a:rPr>
              <a:t>s43.radikal.ru/i102/0811/93/10809be0d937.png</a:t>
            </a:r>
            <a:r>
              <a:rPr lang="ru-RU" sz="1400" b="1" i="1" dirty="0" smtClean="0">
                <a:latin typeface="Georgia" pitchFamily="18" charset="0"/>
              </a:rPr>
              <a:t> - колокольчик 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7524" y="188640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Использованные Интернет – источники:</a:t>
            </a:r>
            <a:endParaRPr lang="ru-RU" sz="2800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9585" y="6169264"/>
            <a:ext cx="91461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4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4"/>
              </a:rPr>
              <a:t>greenhome.org.ua/wp-content/uploads/2009/01/gusenica.jpg</a:t>
            </a:r>
            <a:r>
              <a:rPr lang="ru-RU" sz="1400" b="1" i="1" dirty="0" smtClean="0">
                <a:latin typeface="Georgia" pitchFamily="18" charset="0"/>
              </a:rPr>
              <a:t> - гусеница</a:t>
            </a:r>
            <a:endParaRPr lang="ru-RU" sz="14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90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41" y="1659366"/>
            <a:ext cx="9141982" cy="307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2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2"/>
              </a:rPr>
              <a:t>www.krestianin.ru/upload/iblock/76e/krn_img_rs0pel.jpg</a:t>
            </a:r>
            <a:r>
              <a:rPr lang="en-US" sz="1400" b="1" i="1" dirty="0" smtClean="0">
                <a:latin typeface="Georgia" pitchFamily="18" charset="0"/>
              </a:rPr>
              <a:t> - </a:t>
            </a:r>
            <a:r>
              <a:rPr lang="ru-RU" sz="1400" b="1" i="1" dirty="0" smtClean="0">
                <a:latin typeface="Georgia" pitchFamily="18" charset="0"/>
              </a:rPr>
              <a:t>яблоки на дереве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" y="4135661"/>
            <a:ext cx="9143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3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3"/>
              </a:rPr>
              <a:t>t0.gstatic.com/images?q=tbn:ANd9GcT2fzWN-st-yaCwLf3Eqq3Wm47U6TcCSIqPQTAB_xPxCRU3qU-C</a:t>
            </a:r>
            <a:r>
              <a:rPr lang="ru-RU" sz="1400" b="1" i="1" dirty="0" smtClean="0">
                <a:latin typeface="Georgia" pitchFamily="18" charset="0"/>
              </a:rPr>
              <a:t>  - плот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4949" y="2737720"/>
            <a:ext cx="36856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4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4"/>
              </a:rPr>
              <a:t>7ls.ru/images/cat55.jpg</a:t>
            </a:r>
            <a:r>
              <a:rPr lang="ru-RU" sz="1400" b="1" i="1" dirty="0" smtClean="0">
                <a:latin typeface="Georgia" pitchFamily="18" charset="0"/>
              </a:rPr>
              <a:t> - очки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146" y="3038096"/>
            <a:ext cx="84647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5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5"/>
              </a:rPr>
              <a:t>www.prazdnuem.ru/newyear/2009/images/bull250.jpg</a:t>
            </a:r>
            <a:r>
              <a:rPr lang="ru-RU" sz="1400" b="1" i="1" dirty="0" smtClean="0">
                <a:latin typeface="Georgia" pitchFamily="18" charset="0"/>
              </a:rPr>
              <a:t> - бык на лугу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007" y="3328742"/>
            <a:ext cx="8136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6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6"/>
              </a:rPr>
              <a:t>www.artemei-spb.by.ru/Travels/Budogosch_Tihvin/a41.jpg</a:t>
            </a:r>
            <a:r>
              <a:rPr lang="ru-RU" sz="1400" b="1" i="1" dirty="0" smtClean="0">
                <a:latin typeface="Georgia" pitchFamily="18" charset="0"/>
              </a:rPr>
              <a:t> - опора  моста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524" y="3636088"/>
            <a:ext cx="91124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7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7"/>
              </a:rPr>
              <a:t>www.world-art.ru/painting/img/5000/42/1.jpg</a:t>
            </a:r>
            <a:r>
              <a:rPr lang="ru-RU" sz="1400" b="1" i="1" dirty="0" smtClean="0">
                <a:latin typeface="Georgia" pitchFamily="18" charset="0"/>
              </a:rPr>
              <a:t> - картина К. Айвазовского </a:t>
            </a:r>
          </a:p>
          <a:p>
            <a:pPr algn="ctr"/>
            <a:r>
              <a:rPr lang="ru-RU" sz="1400" b="1" i="1" dirty="0" smtClean="0">
                <a:latin typeface="Georgia" pitchFamily="18" charset="0"/>
              </a:rPr>
              <a:t>«Девятый вал»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81361" y="4626191"/>
            <a:ext cx="70917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8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8"/>
              </a:rPr>
              <a:t>posusecam.ru/uploads/products/images/201.jpg</a:t>
            </a:r>
            <a:r>
              <a:rPr lang="ru-RU" sz="1400" b="1" i="1" dirty="0" smtClean="0">
                <a:latin typeface="Georgia" pitchFamily="18" charset="0"/>
              </a:rPr>
              <a:t> - челнок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27492" y="4922452"/>
            <a:ext cx="9171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9"/>
              </a:rPr>
              <a:t>http://wiki.iteach.ru/images/temp/5/51/20100928123711!%</a:t>
            </a:r>
            <a:r>
              <a:rPr lang="en-US" sz="1400" b="1" i="1" dirty="0" smtClean="0">
                <a:latin typeface="Georgia" pitchFamily="18" charset="0"/>
                <a:hlinkClick r:id="rId9"/>
              </a:rPr>
              <a:t>D0%A1%D0%BC%D0%B0%D0%B9%D0%BB.png</a:t>
            </a:r>
            <a:r>
              <a:rPr lang="ru-RU" sz="1400" b="1" i="1" dirty="0" smtClean="0">
                <a:latin typeface="Georgia" pitchFamily="18" charset="0"/>
              </a:rPr>
              <a:t> - смайлик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7218" y="1170330"/>
            <a:ext cx="9151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0"/>
              </a:rPr>
              <a:t>http://detsad-kitty.ru/uploads/posts/2010-04/1272384787_screenhunter_04-apr.-27-20.06.gif</a:t>
            </a:r>
            <a:r>
              <a:rPr lang="ru-RU" sz="1400" b="1" i="1" dirty="0">
                <a:latin typeface="Georgia" pitchFamily="18" charset="0"/>
              </a:rPr>
              <a:t> - омонимы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1" y="2256576"/>
            <a:ext cx="9143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1"/>
              </a:rPr>
              <a:t>http://detsad-kitty.ru/uploads/posts/2010-04/1272384771_screenhunter_03-apr.-27-20.06.gif</a:t>
            </a:r>
            <a:r>
              <a:rPr lang="ru-RU" sz="1400" b="1" i="1" dirty="0">
                <a:latin typeface="Georgia" pitchFamily="18" charset="0"/>
              </a:rPr>
              <a:t> - омонимы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2540" y="330283"/>
            <a:ext cx="8623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bg1"/>
                </a:solidFill>
                <a:latin typeface="Georgia" pitchFamily="18" charset="0"/>
              </a:rPr>
              <a:t>Использованные Интернет – </a:t>
            </a:r>
            <a:r>
              <a:rPr lang="ru-RU" sz="2000" b="1" i="1" dirty="0" smtClean="0">
                <a:solidFill>
                  <a:schemeClr val="bg1"/>
                </a:solidFill>
                <a:latin typeface="Georgia" pitchFamily="18" charset="0"/>
              </a:rPr>
              <a:t>источники (продолжение):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14" y="5428858"/>
            <a:ext cx="91714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2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2"/>
              </a:rPr>
              <a:t>www.fazenda-box.ru/uploads/posts/2010-06/1277287210_kl9.jpg</a:t>
            </a:r>
            <a:r>
              <a:rPr lang="ru-RU" sz="1400" b="1" i="1" dirty="0" smtClean="0">
                <a:latin typeface="Georgia" pitchFamily="18" charset="0"/>
              </a:rPr>
              <a:t>  - </a:t>
            </a:r>
          </a:p>
          <a:p>
            <a:pPr algn="ctr"/>
            <a:r>
              <a:rPr lang="ru-RU" sz="1400" b="1" i="1" dirty="0" smtClean="0">
                <a:latin typeface="Georgia" pitchFamily="18" charset="0"/>
              </a:rPr>
              <a:t>колодезный журавль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994" y="5877272"/>
            <a:ext cx="9112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3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3"/>
              </a:rPr>
              <a:t>dic.academic.ru/pictures/wiki/files/50/250px-2007_teicha_02.jpg</a:t>
            </a:r>
            <a:r>
              <a:rPr lang="ru-RU" sz="1400" b="1" i="1" dirty="0" smtClean="0">
                <a:latin typeface="Georgia" pitchFamily="18" charset="0"/>
              </a:rPr>
              <a:t> - железнодорожное полотно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27492" y="6317456"/>
            <a:ext cx="91714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4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4"/>
              </a:rPr>
              <a:t>www.mivs.ru/images/1.jpg</a:t>
            </a:r>
            <a:r>
              <a:rPr lang="ru-RU" sz="1400" b="1" i="1" dirty="0" smtClean="0">
                <a:latin typeface="Georgia" pitchFamily="18" charset="0"/>
              </a:rPr>
              <a:t> - строительный кран</a:t>
            </a:r>
            <a:endParaRPr lang="ru-RU" sz="1400" b="1" i="1" dirty="0">
              <a:latin typeface="Georgia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-11817" y="1967142"/>
            <a:ext cx="9169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i="1" dirty="0">
                <a:latin typeface="Georgia" pitchFamily="18" charset="0"/>
                <a:hlinkClick r:id="rId15"/>
              </a:rPr>
              <a:t>http://</a:t>
            </a:r>
            <a:r>
              <a:rPr lang="en-US" sz="1400" b="1" i="1" dirty="0" smtClean="0">
                <a:latin typeface="Georgia" pitchFamily="18" charset="0"/>
                <a:hlinkClick r:id="rId15"/>
              </a:rPr>
              <a:t>namewoman.ru/images/stories/ruki%207.jpg</a:t>
            </a:r>
            <a:r>
              <a:rPr lang="ru-RU" sz="1400" b="1" i="1" dirty="0" smtClean="0">
                <a:latin typeface="Georgia" pitchFamily="18" charset="0"/>
              </a:rPr>
              <a:t> - руки</a:t>
            </a:r>
            <a:endParaRPr lang="ru-RU" sz="1400" b="1" i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75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Georgia" pitchFamily="18" charset="0"/>
              </a:rPr>
              <a:t>Какие </a:t>
            </a:r>
            <a:r>
              <a:rPr lang="ru-RU" b="1" dirty="0">
                <a:latin typeface="Georgia" pitchFamily="18" charset="0"/>
              </a:rPr>
              <a:t>слова называются омонимами?</a:t>
            </a:r>
            <a:r>
              <a:rPr lang="ru-RU" dirty="0">
                <a:latin typeface="Georgia" pitchFamily="18" charset="0"/>
              </a:rPr>
              <a:t/>
            </a:r>
            <a:br>
              <a:rPr lang="ru-RU" dirty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780928"/>
            <a:ext cx="8640960" cy="1569660"/>
          </a:xfrm>
          <a:prstGeom prst="rect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Georgia" pitchFamily="18" charset="0"/>
              </a:rPr>
              <a:t>Омонимы</a:t>
            </a:r>
            <a:r>
              <a:rPr lang="ru-RU" sz="2400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Georgia" pitchFamily="18" charset="0"/>
              </a:rPr>
              <a:t>(греч. </a:t>
            </a:r>
            <a:r>
              <a:rPr lang="en-US" sz="2400" b="1" dirty="0" err="1" smtClean="0">
                <a:solidFill>
                  <a:schemeClr val="tx2"/>
                </a:solidFill>
                <a:latin typeface="Georgia" pitchFamily="18" charset="0"/>
              </a:rPr>
              <a:t>homus</a:t>
            </a:r>
            <a:r>
              <a:rPr lang="ru-RU" sz="2400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Georgia" pitchFamily="18" charset="0"/>
              </a:rPr>
              <a:t>- «одинаковый», </a:t>
            </a:r>
            <a:r>
              <a:rPr lang="en-US" sz="2400" b="1" dirty="0" err="1">
                <a:solidFill>
                  <a:schemeClr val="tx2"/>
                </a:solidFill>
                <a:latin typeface="Georgia" pitchFamily="18" charset="0"/>
              </a:rPr>
              <a:t>onyma</a:t>
            </a:r>
            <a:r>
              <a:rPr lang="ru-RU" sz="2400" b="1" dirty="0">
                <a:solidFill>
                  <a:schemeClr val="tx2"/>
                </a:solidFill>
                <a:latin typeface="Georgia" pitchFamily="18" charset="0"/>
              </a:rPr>
              <a:t> - «имя</a:t>
            </a:r>
            <a:r>
              <a:rPr lang="ru-RU" sz="2400" b="1" dirty="0" smtClean="0">
                <a:solidFill>
                  <a:schemeClr val="tx2"/>
                </a:solidFill>
                <a:latin typeface="Georgia" pitchFamily="18" charset="0"/>
              </a:rPr>
              <a:t>») - </a:t>
            </a:r>
            <a:r>
              <a:rPr lang="ru-RU" sz="2400" b="1" dirty="0">
                <a:solidFill>
                  <a:schemeClr val="tx2"/>
                </a:solidFill>
                <a:latin typeface="Georgia" pitchFamily="18" charset="0"/>
              </a:rPr>
              <a:t>слова одной и той же части речи, одинаково пишутся </a:t>
            </a:r>
            <a:r>
              <a:rPr lang="ru-RU" sz="2400" b="1" dirty="0" smtClean="0">
                <a:solidFill>
                  <a:schemeClr val="tx2"/>
                </a:solidFill>
                <a:latin typeface="Georgia" pitchFamily="18" charset="0"/>
              </a:rPr>
              <a:t>и</a:t>
            </a:r>
            <a:r>
              <a:rPr lang="en-US" sz="2400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Georgia" pitchFamily="18" charset="0"/>
              </a:rPr>
              <a:t>произносятся</a:t>
            </a:r>
            <a:r>
              <a:rPr lang="ru-RU" sz="2400" b="1" dirty="0">
                <a:solidFill>
                  <a:schemeClr val="tx2"/>
                </a:solidFill>
                <a:latin typeface="Georgia" pitchFamily="18" charset="0"/>
              </a:rPr>
              <a:t>, различаются лексическим значением.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653136"/>
            <a:ext cx="2008540" cy="179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61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Georgia" pitchFamily="18" charset="0"/>
              </a:rPr>
              <a:t>Назовите </a:t>
            </a:r>
            <a:r>
              <a:rPr lang="ru-RU" b="1" dirty="0">
                <a:latin typeface="Georgia" pitchFamily="18" charset="0"/>
              </a:rPr>
              <a:t>омонимы</a:t>
            </a:r>
            <a:r>
              <a:rPr lang="ru-RU" b="1" dirty="0" smtClean="0">
                <a:latin typeface="Georgia" pitchFamily="18" charset="0"/>
              </a:rPr>
              <a:t>!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83740" y="314096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Шёл я с сумкой за плечом,                                                                                                                   Вижу, бьёт в овраге ключ.                                                                                                                    Наклонившись над ключом,                                                                                                                                 Уронил я в воду ключ.                                                                                                                                       Шарю я в ключе по дну,                                                                                                                              Над водою спину гну.                                                                                                                                Если ключ я не найду,                                                                                                                                 Как  домой я попаду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?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В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Лифшиц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612104" y="1628255"/>
            <a:ext cx="2222381" cy="2943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43808" y="6237312"/>
            <a:ext cx="4063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Georgia" pitchFamily="18" charset="0"/>
              </a:rPr>
              <a:t>Какие ещё КЛЮЧИ Вы знаете?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70" y="5229200"/>
            <a:ext cx="1747074" cy="14222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2487" y="3888822"/>
            <a:ext cx="1822152" cy="136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12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43567" y="2205521"/>
            <a:ext cx="41044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В море суши полоса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Называется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коса.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И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у девушки коса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Цвета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спелого овса.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На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траве лежит роса-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Косит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травушку коса.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У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меня один вопрос: 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Сколько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есть на свете кос? </a:t>
            </a:r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Б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Гольдберг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907" y="4674580"/>
            <a:ext cx="1653973" cy="1521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077" y="1772816"/>
            <a:ext cx="1954802" cy="169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3028758" cy="19786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8640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Назовите </a:t>
            </a:r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омонимы</a:t>
            </a:r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!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8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596" y="1556792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Мы сражаться стали,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В ход пустили шашки,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Шашки не из стали,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Мы играем в шашки.  </a:t>
            </a:r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Я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Козловский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2302371" y="3698646"/>
            <a:ext cx="1896219" cy="30851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32040" y="4653136"/>
            <a:ext cx="40318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Бросил палку кверху Мишка:                                                                                                       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- Падай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в шапку с ели, шишка!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Шишка хлоп по голове, -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Стало шишек   сразу две.  </a:t>
            </a:r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Е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Петрищева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564138"/>
            <a:ext cx="2736304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1" y="1628800"/>
            <a:ext cx="2206045" cy="21913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42189" y="131147"/>
            <a:ext cx="65277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Назовите </a:t>
            </a:r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омонимы</a:t>
            </a:r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!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95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7745" y="1807138"/>
            <a:ext cx="41616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Копытце - скок, копытце - стук.                                                                                                Козёл с косой пошёл на луг.                                                                                                                   Он скосит розовую кашку,                                                                                                                                         Своим козлятам сварит кашку.  </a:t>
            </a:r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       Г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Сапгир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2354" y="4293096"/>
            <a:ext cx="36724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Был кот в гостях у кошки,                                                                                                                   Сказал с тревогой ей:                                                                                                                        - Нужны монтёру кошки;                                                                                                                    Слыхал я сам, ей-ей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!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Я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Козловский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918" y="1892113"/>
            <a:ext cx="2260509" cy="158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07138"/>
            <a:ext cx="2112498" cy="1584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98" y="4118077"/>
            <a:ext cx="1812032" cy="23707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905" y="4399245"/>
            <a:ext cx="2260509" cy="1808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396414" y="116632"/>
            <a:ext cx="65277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Назовите </a:t>
            </a:r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омонимы</a:t>
            </a:r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!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81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9007" y="2557353"/>
            <a:ext cx="41313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Georgia" pitchFamily="18" charset="0"/>
              </a:rPr>
              <a:t>   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Суслик 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выскочил из норки 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   И спросил у рыжей норки: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   - Где вы были?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   - У Лисички!       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   - Что вы ели там? </a:t>
            </a:r>
          </a:p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    - Лисички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!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Я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Козловский 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084" y="5092000"/>
            <a:ext cx="2737177" cy="8939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4008" y="3654023"/>
            <a:ext cx="4248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Меня послали в огород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За луковым пером.                                                                                                                             Смотрю, на грядках лук растёт,                                                                                                                              А перьев нет кругом.                                                                                                                               Они   на курицах растут,                                                                                                                Я точно знаю это.                                                                                                                                                  Какая - то   ошибка тут -                                                                                                                                                  У лука перьев нету. </a:t>
            </a:r>
            <a:endParaRPr lang="ru-RU" b="1" dirty="0" smtClean="0">
              <a:solidFill>
                <a:schemeClr val="tx2"/>
              </a:solidFill>
              <a:latin typeface="Georgia" pitchFamily="18" charset="0"/>
            </a:endParaRPr>
          </a:p>
          <a:p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  Г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Новицкая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07698"/>
            <a:ext cx="2233153" cy="1287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6050074" y="1996310"/>
            <a:ext cx="1658270" cy="13020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721656"/>
            <a:ext cx="777571" cy="185135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1520" y="116632"/>
            <a:ext cx="86409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Назовите </a:t>
            </a:r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омонимы</a:t>
            </a:r>
            <a:r>
              <a:rPr lang="ru-RU" sz="4400" b="1" dirty="0" smtClean="0">
                <a:solidFill>
                  <a:schemeClr val="bg1"/>
                </a:solidFill>
                <a:latin typeface="Georgia" pitchFamily="18" charset="0"/>
              </a:rPr>
              <a:t>!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00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2335449"/>
            <a:ext cx="37981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Строим, строим пароходы,</a:t>
            </a:r>
            <a:br>
              <a:rPr lang="ru-RU" b="1" dirty="0">
                <a:solidFill>
                  <a:schemeClr val="tx2"/>
                </a:solidFill>
                <a:latin typeface="Georgia" pitchFamily="18" charset="0"/>
              </a:rPr>
            </a:b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Боевые корабли,                                                                                                                                    Чтобы в мокрую погоду                                                                                                                                                         Нас по улице везли.                                                                                                                                                          Зоя краску подаёт,                                                                                                                                    Боря красит пароход.                                                                                                                              Краска капает с колёс,                                                                                                                                                        В краске палуба и нос ...                                                                                                                                                 - Чей нос?                                                                                                                                                          - Борин!                                                                                                                                                                         - Поди умойся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!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                                          В</a:t>
            </a:r>
            <a:r>
              <a:rPr lang="ru-RU" b="1" dirty="0">
                <a:solidFill>
                  <a:schemeClr val="tx2"/>
                </a:solidFill>
                <a:latin typeface="Georgia" pitchFamily="18" charset="0"/>
              </a:rPr>
              <a:t>. </a:t>
            </a:r>
            <a:r>
              <a:rPr lang="ru-RU" b="1" dirty="0" smtClean="0">
                <a:solidFill>
                  <a:schemeClr val="tx2"/>
                </a:solidFill>
                <a:latin typeface="Georgia" pitchFamily="18" charset="0"/>
              </a:rPr>
              <a:t>Жак</a:t>
            </a:r>
            <a:endParaRPr lang="ru-RU" b="1" dirty="0">
              <a:solidFill>
                <a:schemeClr val="tx2"/>
              </a:solidFill>
              <a:latin typeface="Georg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1039" y="4509120"/>
            <a:ext cx="2592288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09040"/>
            <a:ext cx="2078736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116632"/>
            <a:ext cx="85297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Georgia" pitchFamily="18" charset="0"/>
              </a:rPr>
              <a:t>«Назовите омонимы!» 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7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</TotalTime>
  <Words>1807</Words>
  <Application>Microsoft Office PowerPoint</Application>
  <PresentationFormat>Экран (4:3)</PresentationFormat>
  <Paragraphs>227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Внеклассное мероприятие  по русскому языку  «Слова – близнецы»  (Омонимы в русском языке)</vt:lpstr>
      <vt:lpstr> О каких словах идёт речь в стихотворении?  </vt:lpstr>
      <vt:lpstr> Какие слова называются омонимами? </vt:lpstr>
      <vt:lpstr>Назовите омонимы!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Знакомство со словарём омонимов</vt:lpstr>
      <vt:lpstr>Игра «Кто быстрее?»</vt:lpstr>
      <vt:lpstr>Как появляются омонимы                                       в языке?</vt:lpstr>
      <vt:lpstr>Омографы</vt:lpstr>
      <vt:lpstr> О словах разнообразных, одинаковых, но разных... </vt:lpstr>
      <vt:lpstr>Задание: прочитать предложения, соблюдая орфоэпические нормы. </vt:lpstr>
      <vt:lpstr>Омофоны</vt:lpstr>
      <vt:lpstr>Разгадайте шарады </vt:lpstr>
      <vt:lpstr>Паронимы </vt:lpstr>
      <vt:lpstr>Задание: разгадайте шарады.</vt:lpstr>
      <vt:lpstr>Омоформы</vt:lpstr>
      <vt:lpstr>Лингвистические загадки </vt:lpstr>
      <vt:lpstr>Лингвистические загадки</vt:lpstr>
      <vt:lpstr>Шуточные вопросы</vt:lpstr>
      <vt:lpstr>Подведём итоги!</vt:lpstr>
      <vt:lpstr>Спасибо  за внимание!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5 классе по теме «Слова – близнецы»  (Омонимы в русском языке)</dc:title>
  <dc:creator>S</dc:creator>
  <cp:lastModifiedBy>S</cp:lastModifiedBy>
  <cp:revision>68</cp:revision>
  <dcterms:created xsi:type="dcterms:W3CDTF">2010-12-01T09:45:04Z</dcterms:created>
  <dcterms:modified xsi:type="dcterms:W3CDTF">2011-06-09T20:13:22Z</dcterms:modified>
</cp:coreProperties>
</file>