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72" r:id="rId5"/>
    <p:sldId id="260" r:id="rId6"/>
    <p:sldId id="293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6" r:id="rId16"/>
    <p:sldId id="317" r:id="rId17"/>
    <p:sldId id="315" r:id="rId18"/>
    <p:sldId id="318" r:id="rId19"/>
    <p:sldId id="264" r:id="rId20"/>
    <p:sldId id="259" r:id="rId21"/>
    <p:sldId id="262" r:id="rId22"/>
    <p:sldId id="263" r:id="rId23"/>
    <p:sldId id="261" r:id="rId24"/>
    <p:sldId id="265" r:id="rId25"/>
    <p:sldId id="268" r:id="rId26"/>
    <p:sldId id="267" r:id="rId27"/>
    <p:sldId id="266" r:id="rId28"/>
    <p:sldId id="269" r:id="rId29"/>
    <p:sldId id="270" r:id="rId30"/>
    <p:sldId id="271" r:id="rId31"/>
    <p:sldId id="296" r:id="rId32"/>
    <p:sldId id="295" r:id="rId33"/>
    <p:sldId id="294" r:id="rId34"/>
    <p:sldId id="297" r:id="rId35"/>
    <p:sldId id="301" r:id="rId36"/>
    <p:sldId id="298" r:id="rId37"/>
    <p:sldId id="299" r:id="rId38"/>
    <p:sldId id="300" r:id="rId39"/>
    <p:sldId id="303" r:id="rId40"/>
    <p:sldId id="304" r:id="rId41"/>
    <p:sldId id="305" r:id="rId42"/>
    <p:sldId id="306" r:id="rId43"/>
    <p:sldId id="322" r:id="rId44"/>
    <p:sldId id="320" r:id="rId45"/>
    <p:sldId id="32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3A282-66F7-4275-8102-1D88CC32DB1B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2DAF4-5493-4A36-925C-5950850CDD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70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B2DAF4-5493-4A36-925C-5950850CDD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87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50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31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3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96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66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584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10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04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15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6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3E53C-05CA-4C35-BC68-5DEA05125539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95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8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12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5" Type="http://schemas.openxmlformats.org/officeDocument/2006/relationships/slide" Target="slide10.xml"/><Relationship Id="rId10" Type="http://schemas.openxmlformats.org/officeDocument/2006/relationships/slide" Target="slide17.xml"/><Relationship Id="rId4" Type="http://schemas.openxmlformats.org/officeDocument/2006/relationships/slide" Target="slide9.xml"/><Relationship Id="rId9" Type="http://schemas.openxmlformats.org/officeDocument/2006/relationships/slide" Target="slide12.xml"/><Relationship Id="rId1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kelo-wood.ru/images/wk/ukrashenie-doma-konek-pricheliny-nalichniki/05.jpg" TargetMode="External"/><Relationship Id="rId13" Type="http://schemas.openxmlformats.org/officeDocument/2006/relationships/hyperlink" Target="http://dtdim.ucoz.com/images/muzei/n002.jpg" TargetMode="External"/><Relationship Id="rId18" Type="http://schemas.openxmlformats.org/officeDocument/2006/relationships/hyperlink" Target="http://storage9.static.itmages.ru/i/13/0512/h_1368304189_2487598_fc48007956.jpg" TargetMode="External"/><Relationship Id="rId3" Type="http://schemas.openxmlformats.org/officeDocument/2006/relationships/hyperlink" Target="http://img1.liveinternet.ru/images/attach/c/10/111/506/111506991__149d3f530621y.png" TargetMode="External"/><Relationship Id="rId7" Type="http://schemas.openxmlformats.org/officeDocument/2006/relationships/hyperlink" Target="http://img1.liveinternet.ru/images/attach/c/7/98/505/98505419_4809770_i3.jpg" TargetMode="External"/><Relationship Id="rId12" Type="http://schemas.openxmlformats.org/officeDocument/2006/relationships/hyperlink" Target="http://img1.liveinternet.ru/images/attach/c/7/98/505/98505027_large_4809770_i5_1_.jpg" TargetMode="External"/><Relationship Id="rId17" Type="http://schemas.openxmlformats.org/officeDocument/2006/relationships/hyperlink" Target="http://musey.sokik.ru/files/musey/img/museum_13.jpg" TargetMode="External"/><Relationship Id="rId2" Type="http://schemas.openxmlformats.org/officeDocument/2006/relationships/hyperlink" Target="http://heliograph.ru/images/588855_predmety-byta-russkogo-naroda-foto.jpg" TargetMode="External"/><Relationship Id="rId16" Type="http://schemas.openxmlformats.org/officeDocument/2006/relationships/hyperlink" Target="http://togeo.ru/.imaging/thumbnail/dms/portal/museums/chernushka-musey/izba/201006282329-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nikovskaya.ru/wp-content/uploads/2016/11/DSC06457.jpg" TargetMode="External"/><Relationship Id="rId11" Type="http://schemas.openxmlformats.org/officeDocument/2006/relationships/hyperlink" Target="http://content.foto.mail.ru/mail/yu.ra/_blogs/i-1333.jpg" TargetMode="External"/><Relationship Id="rId5" Type="http://schemas.openxmlformats.org/officeDocument/2006/relationships/hyperlink" Target="http://img0.liveinternet.ru/images/attach/c/10/111/506/111506904__9f730a669b83yyy.png" TargetMode="External"/><Relationship Id="rId15" Type="http://schemas.openxmlformats.org/officeDocument/2006/relationships/hyperlink" Target="http://cdn-nus-1.pinme.ru/tumb/600/photo/69/a2/69a2311c768fd181307287a2c8a665b2.jpg" TargetMode="External"/><Relationship Id="rId10" Type="http://schemas.openxmlformats.org/officeDocument/2006/relationships/hyperlink" Target="http://slavyanskaya-kultura.ru/images/cca9d2f0b7d8t.jpg" TargetMode="External"/><Relationship Id="rId19" Type="http://schemas.openxmlformats.org/officeDocument/2006/relationships/image" Target="../media/image1.jpeg"/><Relationship Id="rId4" Type="http://schemas.openxmlformats.org/officeDocument/2006/relationships/hyperlink" Target="http://img0.liveinternet.ru/images/attach/c/10/111/506/111506960__256e8b7afa87.png" TargetMode="External"/><Relationship Id="rId9" Type="http://schemas.openxmlformats.org/officeDocument/2006/relationships/hyperlink" Target="http://karelianholidays.ru/images/catalog/25/579.jpg" TargetMode="External"/><Relationship Id="rId14" Type="http://schemas.openxmlformats.org/officeDocument/2006/relationships/hyperlink" Target="http://img0.liveinternet.ru/images/attach/c/7/98/505/98505032_large_4809770_i4.jpg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fs.nashaucheba.ru/tw_files2/urls_3/1755/d-1754210/img8.jpg" TargetMode="External"/><Relationship Id="rId13" Type="http://schemas.openxmlformats.org/officeDocument/2006/relationships/hyperlink" Target="http://i053.radikal.ru/0903/af/83b59244665e.jpg" TargetMode="External"/><Relationship Id="rId18" Type="http://schemas.openxmlformats.org/officeDocument/2006/relationships/image" Target="../media/image1.jpeg"/><Relationship Id="rId3" Type="http://schemas.openxmlformats.org/officeDocument/2006/relationships/hyperlink" Target="http://stranakontrastov.ru/images/image_material/russkie-narodnye-promysly.jpg" TargetMode="External"/><Relationship Id="rId7" Type="http://schemas.openxmlformats.org/officeDocument/2006/relationships/hyperlink" Target="http://dkd.ru/i/book/1338/1338-3.jpg" TargetMode="External"/><Relationship Id="rId12" Type="http://schemas.openxmlformats.org/officeDocument/2006/relationships/hyperlink" Target="http://museum.perm.ru/img/uplimg/exkurs/1/1d3098caeeda55eb236bad34b19d0869.JPG" TargetMode="External"/><Relationship Id="rId17" Type="http://schemas.openxmlformats.org/officeDocument/2006/relationships/hyperlink" Target="http://otvet.imgsmail.ru/download/385023ba67ed69caf8b11fc3fbaf9f09_i-559.jpg" TargetMode="External"/><Relationship Id="rId2" Type="http://schemas.openxmlformats.org/officeDocument/2006/relationships/hyperlink" Target="http://mygraphichunt.com/wp-content/uploads/2015/11/wpid-christmas-traditional-pixel-border-vector-230x162.jpg" TargetMode="External"/><Relationship Id="rId16" Type="http://schemas.openxmlformats.org/officeDocument/2006/relationships/hyperlink" Target="http://start.sampo.ru/news_images/20130205/e23767c8cb12bb9be252bafb9fb2c71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.pinimg.com/236x/31/76/52/3176526498b4efd5ffdbf465d948f56c.jpg" TargetMode="External"/><Relationship Id="rId11" Type="http://schemas.openxmlformats.org/officeDocument/2006/relationships/hyperlink" Target="https://topwar.ru/uploads/posts/2017-03/1488335156_b0da375a8fb6b352962d888e9cb71187.jpg" TargetMode="External"/><Relationship Id="rId5" Type="http://schemas.openxmlformats.org/officeDocument/2006/relationships/hyperlink" Target="http://rusnardom.ru/wp-content/uploads/2015/12/russkaya-narodnaya-odezhda2.jpg" TargetMode="External"/><Relationship Id="rId15" Type="http://schemas.openxmlformats.org/officeDocument/2006/relationships/hyperlink" Target="http://mjjm.ru/images/2011-12-18/pervaya-pryalka_1.jpg" TargetMode="External"/><Relationship Id="rId10" Type="http://schemas.openxmlformats.org/officeDocument/2006/relationships/hyperlink" Target="http://www.russian-chronicle.ru/pics/history_b1_14_030.jpg" TargetMode="External"/><Relationship Id="rId4" Type="http://schemas.openxmlformats.org/officeDocument/2006/relationships/hyperlink" Target="http://to-world-travel.ru/img/2015/042617/0935604" TargetMode="External"/><Relationship Id="rId9" Type="http://schemas.openxmlformats.org/officeDocument/2006/relationships/hyperlink" Target="http://s017.radikal.ru/i403/1607/29/b29308f5dc9a.png" TargetMode="External"/><Relationship Id="rId14" Type="http://schemas.openxmlformats.org/officeDocument/2006/relationships/hyperlink" Target="http://otvet.imgsmail.ru/download/28549094_09dc42c3c5630cb99b506d6cfb20225f_800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0.xml"/><Relationship Id="rId3" Type="http://schemas.openxmlformats.org/officeDocument/2006/relationships/slide" Target="slide20.xml"/><Relationship Id="rId7" Type="http://schemas.openxmlformats.org/officeDocument/2006/relationships/slide" Target="slide26.xml"/><Relationship Id="rId12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28.xml"/><Relationship Id="rId5" Type="http://schemas.openxmlformats.org/officeDocument/2006/relationships/slide" Target="slide22.xml"/><Relationship Id="rId10" Type="http://schemas.openxmlformats.org/officeDocument/2006/relationships/slide" Target="slide29.xml"/><Relationship Id="rId4" Type="http://schemas.openxmlformats.org/officeDocument/2006/relationships/slide" Target="slide21.xml"/><Relationship Id="rId9" Type="http://schemas.openxmlformats.org/officeDocument/2006/relationships/slide" Target="slide24.xml"/><Relationship Id="rId1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42.xml"/><Relationship Id="rId3" Type="http://schemas.openxmlformats.org/officeDocument/2006/relationships/slide" Target="slide32.xml"/><Relationship Id="rId7" Type="http://schemas.openxmlformats.org/officeDocument/2006/relationships/slide" Target="slide38.xml"/><Relationship Id="rId12" Type="http://schemas.openxmlformats.org/officeDocument/2006/relationships/slide" Target="slide3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11" Type="http://schemas.openxmlformats.org/officeDocument/2006/relationships/slide" Target="slide40.xml"/><Relationship Id="rId5" Type="http://schemas.openxmlformats.org/officeDocument/2006/relationships/slide" Target="slide34.xml"/><Relationship Id="rId15" Type="http://schemas.openxmlformats.org/officeDocument/2006/relationships/slide" Target="slide43.xml"/><Relationship Id="rId10" Type="http://schemas.openxmlformats.org/officeDocument/2006/relationships/slide" Target="slide41.xml"/><Relationship Id="rId4" Type="http://schemas.openxmlformats.org/officeDocument/2006/relationships/slide" Target="slide33.xml"/><Relationship Id="rId9" Type="http://schemas.openxmlformats.org/officeDocument/2006/relationships/slide" Target="slide36.xml"/><Relationship Id="rId1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309813" y="647700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МБОУ «СОШ №12»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г</a:t>
            </a:r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ород Усолье </a:t>
            </a:r>
            <a:r>
              <a:rPr lang="ru-RU" alt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– Сибирское, Иркутской области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2595105" y="1412776"/>
            <a:ext cx="40014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обобщающий урок-игра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I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четверть</a:t>
            </a:r>
            <a:endParaRPr lang="ru-RU" altLang="ru-RU" sz="24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5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класс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4782" y="2753324"/>
            <a:ext cx="808206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Знатоки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р</a:t>
            </a:r>
            <a:r>
              <a:rPr lang="ru-RU" sz="54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усского быта</a:t>
            </a:r>
            <a:endParaRPr lang="ru-RU" sz="54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rgbClr val="66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7376" y="4437112"/>
            <a:ext cx="757078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программа «Изобразительное искусство»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под руководством Б. М. </a:t>
            </a:r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Неменского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  5-9 классы</a:t>
            </a:r>
            <a:endParaRPr lang="ru-RU" sz="1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4130" y="5687080"/>
            <a:ext cx="5643603" cy="52322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Автор: Малинина Алена Викторовна, </a:t>
            </a:r>
          </a:p>
          <a:p>
            <a:pPr algn="ctr">
              <a:defRPr/>
            </a:pP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у</a:t>
            </a: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читель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ИЗО и черчения, ВКК</a:t>
            </a:r>
          </a:p>
        </p:txBody>
      </p:sp>
      <p:pic>
        <p:nvPicPr>
          <p:cNvPr id="102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User\Рабочий стол\r новому уроку\588855_predmety-byta-russkogo-naroda-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070" y="1901402"/>
            <a:ext cx="2733804" cy="1861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User\Рабочий стол\r новому уроку\98505027_large_4809770_i5_1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901402"/>
            <a:ext cx="2617752" cy="1963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0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0800" y="836712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 </a:t>
            </a: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 К Л Ф Ь Л О </a:t>
            </a:r>
            <a:endParaRPr lang="ru-RU" sz="5400" b="1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88939" y="5137396"/>
            <a:ext cx="2401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ru-RU" sz="3600" b="1" kern="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фольклор</a:t>
            </a:r>
            <a:endParaRPr lang="ru-RU" altLang="ru-RU" sz="3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5" name="Picture 3" descr="C:\Documents and Settings\User\Рабочий стол\r новому уроку\russkaya-narodnaya-odezhd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51718"/>
            <a:ext cx="5008506" cy="3342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08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698639"/>
            <a:ext cx="844258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Непременная спутница русской женщины. Дарилась на память мужем жене, отцом дочери. Подарок хранившийся всю жизнь, передаваемый из поколения в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поколение – это…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049" name="Picture 1" descr="C:\Documents and Settings\User\Рабочий стол\r новому уроку\DSC0645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1"/>
          <a:stretch/>
        </p:blipFill>
        <p:spPr bwMode="auto">
          <a:xfrm>
            <a:off x="2557449" y="3238320"/>
            <a:ext cx="3996928" cy="2546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08304" y="2653544"/>
            <a:ext cx="15552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прялка</a:t>
            </a:r>
          </a:p>
        </p:txBody>
      </p:sp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565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255921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836712"/>
            <a:ext cx="54954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 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Основу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любого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русского</a:t>
            </a:r>
          </a:p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костюма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составляла…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43496" y="1329155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рубаха</a:t>
            </a:r>
          </a:p>
        </p:txBody>
      </p:sp>
      <p:pic>
        <p:nvPicPr>
          <p:cNvPr id="7175" name="Picture 7" descr="http://melina-design.com/images/russian_national/4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2"/>
          <a:stretch/>
        </p:blipFill>
        <p:spPr bwMode="auto">
          <a:xfrm>
            <a:off x="2673738" y="1913930"/>
            <a:ext cx="2969758" cy="4093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329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3304" y="90872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Предмет крестьянского быта, имевший образ ладьи, коня, птицы, </a:t>
            </a:r>
            <a:endParaRPr lang="ru-RU" sz="3200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солнца это…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1" name="Picture 1" descr="C:\Documents and Settings\User\Рабочий стол\r новому уроку\n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93585"/>
            <a:ext cx="42672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1886970"/>
            <a:ext cx="1152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ковш</a:t>
            </a:r>
          </a:p>
        </p:txBody>
      </p:sp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223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92895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Ш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ирокая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лавка с крышкой, устроенная от двери до боковой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стены. 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На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ней мужчины обычно занимались хозяйственными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работами. 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Она называлась…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30529" y="2662665"/>
            <a:ext cx="1321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коник</a:t>
            </a:r>
          </a:p>
        </p:txBody>
      </p:sp>
      <p:pic>
        <p:nvPicPr>
          <p:cNvPr id="9218" name="Picture 2" descr="http://dkd.ru/i/book/1338/1338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6"/>
          <a:stretch/>
        </p:blipFill>
        <p:spPr bwMode="auto">
          <a:xfrm>
            <a:off x="2684748" y="3140968"/>
            <a:ext cx="3810000" cy="2583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224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2050" name="Picture 2" descr="http://mjjm.ru/images/2011-12-18/pervaya-pryalk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72" y="1517855"/>
            <a:ext cx="428035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86483" y="5085184"/>
            <a:ext cx="1606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прялки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36144" y="741566"/>
            <a:ext cx="31904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EEECE1">
                    <a:lumMod val="25000"/>
                  </a:srgbClr>
                </a:solidFill>
                <a:latin typeface="Comic Sans MS" panose="030F0702030302020204" pitchFamily="66" charset="0"/>
                <a:ea typeface="+mj-ea"/>
                <a:cs typeface="+mj-cs"/>
              </a:rPr>
              <a:t>Что это?</a:t>
            </a:r>
            <a:endParaRPr lang="ru-RU" dirty="0"/>
          </a:p>
        </p:txBody>
      </p: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3074" name="Picture 2" descr="http://start.sampo.ru/news_images/20130205/e23767c8cb12bb9be252bafb9fb2c7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t="6824" r="13144" b="6056"/>
          <a:stretch/>
        </p:blipFill>
        <p:spPr bwMode="auto">
          <a:xfrm>
            <a:off x="2880477" y="1462336"/>
            <a:ext cx="3130656" cy="3713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70166" y="5194449"/>
            <a:ext cx="1151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ушат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6766" y="727422"/>
            <a:ext cx="2585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EEECE1">
                    <a:lumMod val="25000"/>
                  </a:srgbClr>
                </a:solidFill>
                <a:latin typeface="Comic Sans MS" panose="030F0702030302020204" pitchFamily="66" charset="0"/>
              </a:rPr>
              <a:t>Что это?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967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2" name="Picture 2" descr="http://otvet.imgsmail.ru/download/28549094_09dc42c3c5630cb99b506d6cfb20225f_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" t="5446" r="3659" b="5463"/>
          <a:stretch/>
        </p:blipFill>
        <p:spPr bwMode="auto">
          <a:xfrm>
            <a:off x="2846187" y="1498027"/>
            <a:ext cx="3670027" cy="38087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64443" y="5226705"/>
            <a:ext cx="3557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светец и лучина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29973" y="711835"/>
            <a:ext cx="2585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EEECE1">
                    <a:lumMod val="25000"/>
                  </a:srgbClr>
                </a:solidFill>
                <a:latin typeface="Comic Sans MS" panose="030F0702030302020204" pitchFamily="66" charset="0"/>
              </a:rPr>
              <a:t>Что это?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289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4098" name="Picture 2" descr="http://otvet.imgsmail.ru/download/385023ba67ed69caf8b11fc3fbaf9f09_i-5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613" y="1444162"/>
            <a:ext cx="3683588" cy="3877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59832" y="5306582"/>
            <a:ext cx="3411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детская люлька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29973" y="711835"/>
            <a:ext cx="2585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EEECE1">
                    <a:lumMod val="25000"/>
                  </a:srgbClr>
                </a:solidFill>
                <a:latin typeface="Comic Sans MS" panose="030F0702030302020204" pitchFamily="66" charset="0"/>
              </a:rPr>
              <a:t>Что это?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Стрелка вправо 12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123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240" y="692895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Глаза крестьянского 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дома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-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2060848"/>
            <a:ext cx="3682752" cy="4065315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крыльцо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д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вери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окна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5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Группа 5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7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Прямоугольная выноска 10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баллов</a:t>
            </a:r>
          </a:p>
        </p:txBody>
      </p:sp>
      <p:sp>
        <p:nvSpPr>
          <p:cNvPr id="13" name="Стрелка вправо 12">
            <a:hlinkClick r:id="rId3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pic>
        <p:nvPicPr>
          <p:cNvPr id="1026" name="Picture 2" descr="C:\Documents and Settings\User\Рабочий стол\r новому уроку\i-13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3994306" cy="2994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21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37" y="1587062"/>
            <a:ext cx="8856984" cy="4525963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Выигрывает та команда, которая ответит на большее количество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вопросов.</a:t>
            </a: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Вопросы необходимо слушать до конца, затем капитан поднимает карточку и говорит, кто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отвечает. </a:t>
            </a: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Уточнять ответ другому игроку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нельзя.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19672" y="647700"/>
            <a:ext cx="5961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Правила игры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6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537" y="980728"/>
            <a:ext cx="8691923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Коня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на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крыше крестьянского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дома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называют…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2348880"/>
            <a:ext cx="5554960" cy="3921299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конек-горбунок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Comic Sans MS" panose="030F0702030302020204" pitchFamily="66" charset="0"/>
              </a:rPr>
              <a:t>конь-</a:t>
            </a:r>
            <a:r>
              <a:rPr lang="ru-RU" dirty="0" err="1">
                <a:latin typeface="Comic Sans MS" panose="030F0702030302020204" pitchFamily="66" charset="0"/>
              </a:rPr>
              <a:t>охлупень</a:t>
            </a:r>
            <a:endParaRPr lang="ru-RU" dirty="0">
              <a:latin typeface="Comic Sans MS" panose="030F0702030302020204" pitchFamily="66" charset="0"/>
            </a:endParaRP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конь-вороной</a:t>
            </a:r>
            <a:endParaRPr lang="ru-RU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5122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Группа 3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8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7" name="Прямоугольная выноска 16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5125" name="Picture 5" descr="C:\Documents and Settings\User\Рабочий стол\r новому уроку\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204864"/>
            <a:ext cx="3864429" cy="2898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808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28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еревянное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сооружение без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пола, дверей и окон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9280" y="2246209"/>
            <a:ext cx="3394720" cy="3921299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изба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сруб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клеть</a:t>
            </a: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8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Группа 8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7170" name="Picture 2" descr="C:\Documents and Settings\User\Рабочий стол\r новому уроку\cca9d2f0b7d8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50" y="2295790"/>
            <a:ext cx="4090728" cy="293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475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Причелина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700808"/>
            <a:ext cx="6645162" cy="3600400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резная доска на фасаде избы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верхняя часть у окна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нижняя часть у двери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050" name="Picture 2" descr="C:\Documents and Settings\User\Рабочий стол\r новому уроку\98505027_large_4809770_i5_1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1" y="2708920"/>
            <a:ext cx="3663702" cy="2747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38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7132" y="1070941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Горница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427803"/>
            <a:ext cx="8686800" cy="4525963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истая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половина крестьянской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избы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омещение для скота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омната, где хранится домашняя утварь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5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Группа 5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7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Прямоугольная выноска 10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6146" name="Picture 2" descr="C:\Documents and Settings\User\Рабочий стол\r новому уроку\5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380" y="385696"/>
            <a:ext cx="3059745" cy="2042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56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7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Душа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крестьянского дома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0848"/>
            <a:ext cx="4618856" cy="3849291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Comic Sans MS" panose="030F0702030302020204" pitchFamily="66" charset="0"/>
              </a:rPr>
              <a:t>с</a:t>
            </a:r>
            <a:r>
              <a:rPr lang="ru-RU" dirty="0" smtClean="0">
                <a:latin typeface="Comic Sans MS" panose="030F0702030302020204" pitchFamily="66" charset="0"/>
              </a:rPr>
              <a:t>амовар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печь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люлька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1266" name="Picture 2" descr="C:\Documents and Settings\User\Рабочий стол\r новому уроку\museum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46802"/>
            <a:ext cx="4051176" cy="3038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238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620688"/>
            <a:ext cx="694234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Красный угол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место, где стояла печь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Comic Sans MS" panose="030F0702030302020204" pitchFamily="66" charset="0"/>
              </a:rPr>
              <a:t>место, где висела люлька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место</a:t>
            </a:r>
            <a:r>
              <a:rPr lang="ru-RU" dirty="0">
                <a:latin typeface="Comic Sans MS" panose="030F0702030302020204" pitchFamily="66" charset="0"/>
              </a:rPr>
              <a:t>, где висели иконы</a:t>
            </a:r>
          </a:p>
          <a:p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4098" name="Picture 2" descr="C:\Documents and Settings\User\Рабочий стол\r новому уроку\n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66" y="1443810"/>
            <a:ext cx="3508108" cy="2349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57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2649" y="40476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«запечье» или кут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...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ж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енская территория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мужское пространство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место для чаепития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5122" name="Picture 2" descr="C:\Documents and Settings\User\Рабочий стол\r новому уроку\98505032_large_4809770_i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4" b="-9583"/>
          <a:stretch/>
        </p:blipFill>
        <p:spPr bwMode="auto">
          <a:xfrm>
            <a:off x="5652120" y="1619232"/>
            <a:ext cx="3307625" cy="3010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842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Небольшой берестяной короб с крышкой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53726" y="2245866"/>
            <a:ext cx="2520280" cy="3273227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т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уес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рынка 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сито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026" name="Picture 2" descr="C:\Documents and Settings\User\Рабочий стол\r новому уроку\69a2311c768fd181307287a2c8a665b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34"/>
          <a:stretch/>
        </p:blipFill>
        <p:spPr bwMode="auto">
          <a:xfrm>
            <a:off x="323528" y="2348879"/>
            <a:ext cx="4707688" cy="2845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306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672" y="134076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рестьянская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утварь для изготовления круп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и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размельчения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семени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4506" y="2636912"/>
            <a:ext cx="3817150" cy="334523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сито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рынка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ступа</a:t>
            </a: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050" name="Picture 2" descr="C:\Documents and Settings\User\Рабочий стол\r новому уроку\201006282329-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02752"/>
            <a:ext cx="4186082" cy="2465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96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992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Длинная деревянная палка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с рогаткой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на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конце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это…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0522" y="2420888"/>
            <a:ext cx="3106688" cy="4525963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угунок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хват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алга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074" name="Picture 2" descr="C:\Documents and Settings\User\Рабочий стол\r новому уроку\h_1368304189_2487598_fc4800795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3"/>
          <a:stretch/>
        </p:blipFill>
        <p:spPr bwMode="auto">
          <a:xfrm>
            <a:off x="789152" y="2420888"/>
            <a:ext cx="4358912" cy="2822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222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Отвечает первой та команда, которая раньше подняла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карточку.</a:t>
            </a: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Если ответ неточен или неверен, то право ответить предоставляется другой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команде.</a:t>
            </a: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 правильный ответ дается жетон в указанное количество баллов.</a:t>
            </a:r>
          </a:p>
          <a:p>
            <a:pPr algn="ctr"/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36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832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Этот предмет использовали для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глажения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белья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2335429"/>
            <a:ext cx="3106688" cy="45259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убель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чугунок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ветец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5672" y="5785019"/>
            <a:ext cx="9149672" cy="1076373"/>
            <a:chOff x="-5672" y="5785019"/>
            <a:chExt cx="9149672" cy="1076373"/>
          </a:xfrm>
        </p:grpSpPr>
        <p:pic>
          <p:nvPicPr>
            <p:cNvPr id="7" name="Picture 2" descr="C:\Documents and Settings\User\Рабочий стол\r новому уроку\DSC0645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86" b="15928"/>
            <a:stretch/>
          </p:blipFill>
          <p:spPr bwMode="auto">
            <a:xfrm>
              <a:off x="-5672" y="5785021"/>
              <a:ext cx="2035460" cy="1072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907704" y="5785019"/>
              <a:ext cx="7236296" cy="1076373"/>
              <a:chOff x="1907704" y="5785019"/>
              <a:chExt cx="7236296" cy="1076373"/>
            </a:xfrm>
          </p:grpSpPr>
          <p:pic>
            <p:nvPicPr>
              <p:cNvPr id="9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1907704" y="5785020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3851920" y="5785021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b="15928"/>
              <a:stretch/>
            </p:blipFill>
            <p:spPr bwMode="auto">
              <a:xfrm>
                <a:off x="5796136" y="5788413"/>
                <a:ext cx="2035460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Documents and Settings\User\Рабочий стол\r новому уроку\DSC06457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86" r="23965" b="15928"/>
              <a:stretch/>
            </p:blipFill>
            <p:spPr bwMode="auto">
              <a:xfrm>
                <a:off x="7596336" y="5785019"/>
                <a:ext cx="1547664" cy="1072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4098" name="Picture 2" descr="C:\Documents and Settings\User\Рабочий стол\r новому уроку\museum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54" y="2398653"/>
            <a:ext cx="3944596" cy="2958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20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ива поле кормит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 не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Не поле кормит, а нива</a:t>
            </a: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95536" y="327175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9" name="Picture 2" descr="C:\Documents and Settings\User\Рабочий стол\r новому уроку\1488335156_b0da375a8fb6b352962d888e9cb711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99" y="1772816"/>
            <a:ext cx="6884568" cy="2766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1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11145"/>
            <a:ext cx="8229600" cy="46780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растет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из товар земли дорогой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Дорогой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товар из земли растет</a:t>
            </a: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395536" y="327175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00808"/>
            <a:ext cx="4364668" cy="3233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4905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29" y="949575"/>
            <a:ext cx="8785101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без как земли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корня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дерево крестьянин без</a:t>
            </a: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Крестьянин без земли, как дерево без 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корня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323528" y="327174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1026" name="Picture 2" descr="C:\Documents and Settings\User\Рабочий стол\r новому уроку\history_b1_14_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49" y="1628800"/>
            <a:ext cx="4267200" cy="3009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036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903438"/>
            <a:ext cx="8784976" cy="52227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во не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пословица век сломится старинная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   </a:t>
            </a:r>
          </a:p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Старинная пословица во век не сломится</a:t>
            </a:r>
          </a:p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395536" y="327175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pic>
        <p:nvPicPr>
          <p:cNvPr id="4098" name="Picture 2" descr="C:\Documents and Settings\User\Рабочий стол\r новому уроку\1d3098caeeda55eb236bad34b19d08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20" y="1700808"/>
            <a:ext cx="4573825" cy="3073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227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447815" y="18864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12160" y="1889191"/>
            <a:ext cx="2674640" cy="45259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веретено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прялка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Comic Sans MS" panose="030F0702030302020204" pitchFamily="66" charset="0"/>
              </a:rPr>
              <a:t>сито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Comic Sans MS" panose="030F0702030302020204" pitchFamily="66" charset="0"/>
              </a:rPr>
              <a:t>кудель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8367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Какое слово здесь лишнее? Почему?</a:t>
            </a:r>
            <a:endParaRPr lang="ru-RU" dirty="0"/>
          </a:p>
        </p:txBody>
      </p:sp>
      <p:pic>
        <p:nvPicPr>
          <p:cNvPr id="8194" name="Picture 2" descr="http://i053.radikal.ru/0903/af/83b59244665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97" y="1972207"/>
            <a:ext cx="3183190" cy="3970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590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429154" y="18864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724128" y="2204864"/>
            <a:ext cx="3099871" cy="312921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амовар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хват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наличник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кочерга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Какое слово здесь лишнее? Почему?</a:t>
            </a:r>
            <a:endParaRPr lang="ru-RU" dirty="0"/>
          </a:p>
        </p:txBody>
      </p:sp>
      <p:pic>
        <p:nvPicPr>
          <p:cNvPr id="5122" name="Picture 2" descr="C:\Documents and Settings\User\Рабочий стол\r новому уроку\печной уго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3933825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697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Рабочий стол\r новому уроку\111506817__22117310ee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920569"/>
            <a:ext cx="4889727" cy="98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395536" y="250604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40152" y="2060848"/>
            <a:ext cx="2746648" cy="45259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ени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прялка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светёлка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горница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8367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Какое слово здесь лишнее? Почему?</a:t>
            </a:r>
            <a:endParaRPr lang="ru-RU" dirty="0"/>
          </a:p>
        </p:txBody>
      </p:sp>
      <p:pic>
        <p:nvPicPr>
          <p:cNvPr id="6146" name="Picture 2" descr="C:\Documents and Settings\User\Рабочий стол\r новому уроку\сени Есен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64" y="2366815"/>
            <a:ext cx="5112568" cy="3403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452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80529" y="5920569"/>
            <a:ext cx="9498239" cy="989170"/>
            <a:chOff x="-180529" y="5920569"/>
            <a:chExt cx="9498239" cy="989170"/>
          </a:xfrm>
        </p:grpSpPr>
        <p:pic>
          <p:nvPicPr>
            <p:cNvPr id="15363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9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Прямоугольная выноска 7"/>
          <p:cNvSpPr/>
          <p:nvPr/>
        </p:nvSpPr>
        <p:spPr>
          <a:xfrm>
            <a:off x="417848" y="18864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40152" y="2132856"/>
            <a:ext cx="2706484" cy="45259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ступа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чугунок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корыто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ешето</a:t>
            </a:r>
          </a:p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8367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Какое слово здесь лишнее? Почему?</a:t>
            </a:r>
            <a:endParaRPr lang="ru-RU" dirty="0"/>
          </a:p>
        </p:txBody>
      </p:sp>
      <p:pic>
        <p:nvPicPr>
          <p:cNvPr id="7170" name="Picture 2" descr="C:\Documents and Settings\User\Рабочий стол\r новому уроку\201006282329-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5012807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03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89748" y="336919"/>
            <a:ext cx="44812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 избе – изба,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На избе – труба,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Зашумело в избе,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Загудело в трубе.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Видит пламя народ,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 тушить не идёт.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2" name="Picture 4" descr="C:\Documents and Settings\User\Рабочий стол\r новому уроку\museum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45404" y="4766590"/>
            <a:ext cx="1204176" cy="749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Печь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180529" y="5920569"/>
            <a:ext cx="9498239" cy="989170"/>
            <a:chOff x="-180529" y="5920569"/>
            <a:chExt cx="9498239" cy="989170"/>
          </a:xfrm>
        </p:grpSpPr>
        <p:pic>
          <p:nvPicPr>
            <p:cNvPr id="12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9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067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184" y="1734175"/>
            <a:ext cx="5976664" cy="64633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Анаграммы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8799" y="3284138"/>
            <a:ext cx="7414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Продолжи ответ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2276" y="4835834"/>
            <a:ext cx="38681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Отгадай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145382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124744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145382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145382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688573" y="2564904"/>
            <a:ext cx="936625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6408211" y="2564904"/>
            <a:ext cx="935037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4803248" y="2564904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99886" y="2564904"/>
            <a:ext cx="935037" cy="576263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624388" y="4177110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373438" y="4177110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1711469" y="4893255"/>
            <a:ext cx="935038" cy="576262"/>
          </a:xfrm>
          <a:prstGeom prst="wedgeRectCallout">
            <a:avLst>
              <a:gd name="adj1" fmla="val 116898"/>
              <a:gd name="adj2" fmla="val 1170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481763" y="4859735"/>
            <a:ext cx="935037" cy="576263"/>
          </a:xfrm>
          <a:prstGeom prst="wedgeRectCallout">
            <a:avLst>
              <a:gd name="adj1" fmla="val -108746"/>
              <a:gd name="adj2" fmla="val 13293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pic>
        <p:nvPicPr>
          <p:cNvPr id="23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210480" y="44624"/>
            <a:ext cx="43430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1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раунд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99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573872" y="404763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27480" y="1399056"/>
            <a:ext cx="4392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Рогат, да не бык,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Хватает, да не сыт,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Людям отдает,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 сам на отдых идет.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3316" name="Picture 4" descr="C:\Documents and Settings\User\Рабочий стол\r новому уроку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8" y="1669405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21376" y="4454306"/>
            <a:ext cx="1319592" cy="749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Ухват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180529" y="5920569"/>
            <a:ext cx="9498239" cy="989170"/>
            <a:chOff x="-180529" y="5920569"/>
            <a:chExt cx="9498239" cy="989170"/>
          </a:xfrm>
        </p:grpSpPr>
        <p:pic>
          <p:nvPicPr>
            <p:cNvPr id="12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9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470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683568" y="411858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97743" y="2024240"/>
            <a:ext cx="43462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Черный конь</a:t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Скачет в огонь.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3717032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Кочерга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5" name="Picture 3" descr="http://s017.radikal.ru/i403/1607/29/b29308f5dc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2" r="13270" b="22731"/>
          <a:stretch/>
        </p:blipFill>
        <p:spPr bwMode="auto">
          <a:xfrm>
            <a:off x="186604" y="2005724"/>
            <a:ext cx="4212865" cy="2698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180529" y="5920569"/>
            <a:ext cx="9498239" cy="989170"/>
            <a:chOff x="-180529" y="5920569"/>
            <a:chExt cx="9498239" cy="989170"/>
          </a:xfrm>
        </p:grpSpPr>
        <p:pic>
          <p:nvPicPr>
            <p:cNvPr id="12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9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154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539552" y="260648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40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484784"/>
            <a:ext cx="50395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Ни свет ни заря,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Пошел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согнувшись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со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двора.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</a:br>
            <a:endParaRPr lang="ru-RU" sz="32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" descr="C:\Documents and Settings\User\Рабочий стол\r новому уроку\DSC064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24" y="1810111"/>
            <a:ext cx="4068936" cy="3051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21988" y="3865373"/>
            <a:ext cx="2492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Коромысло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-180529" y="5920569"/>
            <a:ext cx="9498239" cy="989170"/>
            <a:chOff x="-180529" y="5920569"/>
            <a:chExt cx="9498239" cy="989170"/>
          </a:xfrm>
        </p:grpSpPr>
        <p:pic>
          <p:nvPicPr>
            <p:cNvPr id="13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9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" descr="C:\Documents and Settings\User\Рабочий стол\r новому уроку\111506817__22117310eef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3" y="5920569"/>
              <a:ext cx="4889727" cy="98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Стрелка вправо 14">
            <a:hlinkClick r:id="rId4" action="ppaction://hlinksldjump"/>
          </p:cNvPr>
          <p:cNvSpPr/>
          <p:nvPr/>
        </p:nvSpPr>
        <p:spPr>
          <a:xfrm>
            <a:off x="7451725" y="5373216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71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23928" y="2708920"/>
            <a:ext cx="503375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Поздравляем </a:t>
            </a:r>
          </a:p>
          <a:p>
            <a:pPr lvl="0"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победителей!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Documents and Settings\User\Рабочий стол\r новому уроку\0_a1f61_803ac04_or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2" y="620688"/>
            <a:ext cx="528421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818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5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587062"/>
            <a:ext cx="8634001" cy="4947088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2"/>
              </a:rPr>
              <a:t>http://heliograph.ru/images/588855_predmety-byta-russkogo-naroda-foto.jpg</a:t>
            </a:r>
            <a:r>
              <a:rPr lang="ru-RU" dirty="0">
                <a:latin typeface="Comic Sans MS" panose="030F0702030302020204" pitchFamily="66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3"/>
              </a:rPr>
              <a:t>http://img1.liveinternet.ru/images/attach/c/10/111/506/111506991__149d3f530621y.png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4"/>
              </a:rPr>
              <a:t>http://img0.liveinternet.ru/images/attach/c/10/111/506/111506960__256e8b7afa87.png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5"/>
              </a:rPr>
              <a:t>http://img0.liveinternet.ru/images/attach/c/10/111/506/111506904__9f730a669b83yyy.png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6"/>
              </a:rPr>
              <a:t>http://elnikovskaya.ru/wp-content/uploads/2016/11/DSC06457.jpg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7"/>
              </a:rPr>
              <a:t>http://img1.liveinternet.ru/images/attach/c/7/98/505/98505419_4809770_i3.jpg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8"/>
              </a:rPr>
              <a:t>http://kelo-wood.ru/images/wk/ukrashenie-doma-konek-pricheliny-nalichniki/05.jpg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9"/>
              </a:rPr>
              <a:t>http://karelianholidays.ru/images/catalog/25/579.jpg</a:t>
            </a:r>
            <a:r>
              <a:rPr lang="ru-RU" dirty="0">
                <a:latin typeface="Comic Sans MS" panose="030F0702030302020204" pitchFamily="66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0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://</a:t>
            </a:r>
            <a:r>
              <a:rPr lang="en-US" u="sng" dirty="0" err="1">
                <a:latin typeface="Comic Sans MS" panose="030F0702030302020204" pitchFamily="66" charset="0"/>
                <a:hlinkClick r:id="rId10"/>
              </a:rPr>
              <a:t>slavyanskaya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-</a:t>
            </a:r>
            <a:r>
              <a:rPr lang="en-US" u="sng" dirty="0" err="1">
                <a:latin typeface="Comic Sans MS" panose="030F0702030302020204" pitchFamily="66" charset="0"/>
                <a:hlinkClick r:id="rId10"/>
              </a:rPr>
              <a:t>kultura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0"/>
              </a:rPr>
              <a:t>ru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images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/</a:t>
            </a:r>
            <a:r>
              <a:rPr lang="en-US" u="sng" dirty="0" err="1">
                <a:latin typeface="Comic Sans MS" panose="030F0702030302020204" pitchFamily="66" charset="0"/>
                <a:hlinkClick r:id="rId10"/>
              </a:rPr>
              <a:t>cca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9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d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2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f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0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b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7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d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8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t</a:t>
            </a:r>
            <a:r>
              <a:rPr lang="ru-RU" u="sng" dirty="0">
                <a:latin typeface="Comic Sans MS" panose="030F0702030302020204" pitchFamily="66" charset="0"/>
                <a:hlinkClick r:id="rId10"/>
              </a:rPr>
              <a:t>.</a:t>
            </a:r>
            <a:r>
              <a:rPr lang="en-US" u="sng" dirty="0">
                <a:latin typeface="Comic Sans MS" panose="030F0702030302020204" pitchFamily="66" charset="0"/>
                <a:hlinkClick r:id="rId10"/>
              </a:rPr>
              <a:t>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1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://</a:t>
            </a:r>
            <a:r>
              <a:rPr lang="en-US" u="sng" dirty="0">
                <a:latin typeface="Comic Sans MS" panose="030F0702030302020204" pitchFamily="66" charset="0"/>
                <a:hlinkClick r:id="rId11"/>
              </a:rPr>
              <a:t>content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1"/>
              </a:rPr>
              <a:t>foto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.</a:t>
            </a:r>
            <a:r>
              <a:rPr lang="en-US" u="sng" dirty="0">
                <a:latin typeface="Comic Sans MS" panose="030F0702030302020204" pitchFamily="66" charset="0"/>
                <a:hlinkClick r:id="rId11"/>
              </a:rPr>
              <a:t>mail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1"/>
              </a:rPr>
              <a:t>ru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1"/>
              </a:rPr>
              <a:t>mail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/</a:t>
            </a:r>
            <a:r>
              <a:rPr lang="en-US" u="sng" dirty="0" err="1">
                <a:latin typeface="Comic Sans MS" panose="030F0702030302020204" pitchFamily="66" charset="0"/>
                <a:hlinkClick r:id="rId11"/>
              </a:rPr>
              <a:t>yu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1"/>
              </a:rPr>
              <a:t>ra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/_</a:t>
            </a:r>
            <a:r>
              <a:rPr lang="en-US" u="sng" dirty="0">
                <a:latin typeface="Comic Sans MS" panose="030F0702030302020204" pitchFamily="66" charset="0"/>
                <a:hlinkClick r:id="rId11"/>
              </a:rPr>
              <a:t>blogs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/</a:t>
            </a:r>
            <a:r>
              <a:rPr lang="en-US" u="sng" dirty="0" err="1">
                <a:latin typeface="Comic Sans MS" panose="030F0702030302020204" pitchFamily="66" charset="0"/>
                <a:hlinkClick r:id="rId11"/>
              </a:rPr>
              <a:t>i</a:t>
            </a:r>
            <a:r>
              <a:rPr lang="ru-RU" u="sng" dirty="0">
                <a:latin typeface="Comic Sans MS" panose="030F0702030302020204" pitchFamily="66" charset="0"/>
                <a:hlinkClick r:id="rId11"/>
              </a:rPr>
              <a:t>-1333.</a:t>
            </a:r>
            <a:r>
              <a:rPr lang="en-US" u="sng" dirty="0">
                <a:latin typeface="Comic Sans MS" panose="030F0702030302020204" pitchFamily="66" charset="0"/>
                <a:hlinkClick r:id="rId11"/>
              </a:rPr>
              <a:t>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2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://</a:t>
            </a:r>
            <a:r>
              <a:rPr lang="en-US" u="sng" dirty="0" err="1">
                <a:latin typeface="Comic Sans MS" panose="030F0702030302020204" pitchFamily="66" charset="0"/>
                <a:hlinkClick r:id="rId12"/>
              </a:rPr>
              <a:t>img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1.</a:t>
            </a:r>
            <a:r>
              <a:rPr lang="en-US" u="sng" dirty="0" err="1">
                <a:latin typeface="Comic Sans MS" panose="030F0702030302020204" pitchFamily="66" charset="0"/>
                <a:hlinkClick r:id="rId12"/>
              </a:rPr>
              <a:t>liveinternet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2"/>
              </a:rPr>
              <a:t>ru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2"/>
              </a:rPr>
              <a:t>images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2"/>
              </a:rPr>
              <a:t>attach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2"/>
              </a:rPr>
              <a:t>c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/7/98/505/98505027_</a:t>
            </a:r>
            <a:r>
              <a:rPr lang="en-US" u="sng" dirty="0">
                <a:latin typeface="Comic Sans MS" panose="030F0702030302020204" pitchFamily="66" charset="0"/>
                <a:hlinkClick r:id="rId12"/>
              </a:rPr>
              <a:t>large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_4809770_</a:t>
            </a:r>
            <a:r>
              <a:rPr lang="en-US" u="sng" dirty="0" err="1">
                <a:latin typeface="Comic Sans MS" panose="030F0702030302020204" pitchFamily="66" charset="0"/>
                <a:hlinkClick r:id="rId12"/>
              </a:rPr>
              <a:t>i</a:t>
            </a:r>
            <a:r>
              <a:rPr lang="ru-RU" u="sng" dirty="0">
                <a:latin typeface="Comic Sans MS" panose="030F0702030302020204" pitchFamily="66" charset="0"/>
                <a:hlinkClick r:id="rId12"/>
              </a:rPr>
              <a:t>5_1_.</a:t>
            </a:r>
            <a:r>
              <a:rPr lang="en-US" u="sng" dirty="0">
                <a:latin typeface="Comic Sans MS" panose="030F0702030302020204" pitchFamily="66" charset="0"/>
                <a:hlinkClick r:id="rId12"/>
              </a:rPr>
              <a:t>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3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://</a:t>
            </a:r>
            <a:r>
              <a:rPr lang="en-US" u="sng" dirty="0" err="1">
                <a:latin typeface="Comic Sans MS" panose="030F0702030302020204" pitchFamily="66" charset="0"/>
                <a:hlinkClick r:id="rId13"/>
              </a:rPr>
              <a:t>dtdim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3"/>
              </a:rPr>
              <a:t>ucoz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.</a:t>
            </a:r>
            <a:r>
              <a:rPr lang="en-US" u="sng" dirty="0">
                <a:latin typeface="Comic Sans MS" panose="030F0702030302020204" pitchFamily="66" charset="0"/>
                <a:hlinkClick r:id="rId13"/>
              </a:rPr>
              <a:t>com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3"/>
              </a:rPr>
              <a:t>images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/</a:t>
            </a:r>
            <a:r>
              <a:rPr lang="en-US" u="sng" dirty="0" err="1">
                <a:latin typeface="Comic Sans MS" panose="030F0702030302020204" pitchFamily="66" charset="0"/>
                <a:hlinkClick r:id="rId13"/>
              </a:rPr>
              <a:t>muzei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3"/>
              </a:rPr>
              <a:t>n</a:t>
            </a:r>
            <a:r>
              <a:rPr lang="ru-RU" u="sng" dirty="0">
                <a:latin typeface="Comic Sans MS" panose="030F0702030302020204" pitchFamily="66" charset="0"/>
                <a:hlinkClick r:id="rId13"/>
              </a:rPr>
              <a:t>002.</a:t>
            </a:r>
            <a:r>
              <a:rPr lang="en-US" u="sng" dirty="0">
                <a:latin typeface="Comic Sans MS" panose="030F0702030302020204" pitchFamily="66" charset="0"/>
                <a:hlinkClick r:id="rId13"/>
              </a:rPr>
              <a:t>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4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://</a:t>
            </a:r>
            <a:r>
              <a:rPr lang="en-US" u="sng" dirty="0" err="1">
                <a:latin typeface="Comic Sans MS" panose="030F0702030302020204" pitchFamily="66" charset="0"/>
                <a:hlinkClick r:id="rId14"/>
              </a:rPr>
              <a:t>img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0.</a:t>
            </a:r>
            <a:r>
              <a:rPr lang="en-US" u="sng" dirty="0" err="1">
                <a:latin typeface="Comic Sans MS" panose="030F0702030302020204" pitchFamily="66" charset="0"/>
                <a:hlinkClick r:id="rId14"/>
              </a:rPr>
              <a:t>liveinternet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4"/>
              </a:rPr>
              <a:t>ru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4"/>
              </a:rPr>
              <a:t>images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4"/>
              </a:rPr>
              <a:t>attach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/</a:t>
            </a:r>
            <a:r>
              <a:rPr lang="en-US" u="sng" dirty="0">
                <a:latin typeface="Comic Sans MS" panose="030F0702030302020204" pitchFamily="66" charset="0"/>
                <a:hlinkClick r:id="rId14"/>
              </a:rPr>
              <a:t>c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/7/98/505/98505032_</a:t>
            </a:r>
            <a:r>
              <a:rPr lang="en-US" u="sng" dirty="0">
                <a:latin typeface="Comic Sans MS" panose="030F0702030302020204" pitchFamily="66" charset="0"/>
                <a:hlinkClick r:id="rId14"/>
              </a:rPr>
              <a:t>large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_4809770_</a:t>
            </a:r>
            <a:r>
              <a:rPr lang="en-US" u="sng" dirty="0" err="1">
                <a:latin typeface="Comic Sans MS" panose="030F0702030302020204" pitchFamily="66" charset="0"/>
                <a:hlinkClick r:id="rId14"/>
              </a:rPr>
              <a:t>i</a:t>
            </a:r>
            <a:r>
              <a:rPr lang="ru-RU" u="sng" dirty="0">
                <a:latin typeface="Comic Sans MS" panose="030F0702030302020204" pitchFamily="66" charset="0"/>
                <a:hlinkClick r:id="rId14"/>
              </a:rPr>
              <a:t>4.</a:t>
            </a:r>
            <a:r>
              <a:rPr lang="en-US" u="sng" dirty="0">
                <a:latin typeface="Comic Sans MS" panose="030F0702030302020204" pitchFamily="66" charset="0"/>
                <a:hlinkClick r:id="rId14"/>
              </a:rPr>
              <a:t>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latin typeface="Comic Sans MS" panose="030F0702030302020204" pitchFamily="66" charset="0"/>
                <a:hlinkClick r:id="rId15"/>
              </a:rPr>
              <a:t>http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://</a:t>
            </a:r>
            <a:r>
              <a:rPr lang="en-US" u="sng" dirty="0" err="1">
                <a:latin typeface="Comic Sans MS" panose="030F0702030302020204" pitchFamily="66" charset="0"/>
                <a:hlinkClick r:id="rId15"/>
              </a:rPr>
              <a:t>cdn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-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nus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-1.</a:t>
            </a:r>
            <a:r>
              <a:rPr lang="en-US" u="sng" dirty="0" err="1">
                <a:latin typeface="Comic Sans MS" panose="030F0702030302020204" pitchFamily="66" charset="0"/>
                <a:hlinkClick r:id="rId15"/>
              </a:rPr>
              <a:t>pinme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.</a:t>
            </a:r>
            <a:r>
              <a:rPr lang="en-US" u="sng" dirty="0" err="1">
                <a:latin typeface="Comic Sans MS" panose="030F0702030302020204" pitchFamily="66" charset="0"/>
                <a:hlinkClick r:id="rId15"/>
              </a:rPr>
              <a:t>ru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/</a:t>
            </a:r>
            <a:r>
              <a:rPr lang="en-US" u="sng" dirty="0" err="1">
                <a:latin typeface="Comic Sans MS" panose="030F0702030302020204" pitchFamily="66" charset="0"/>
                <a:hlinkClick r:id="rId15"/>
              </a:rPr>
              <a:t>tumb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/600/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photo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/69/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a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2/69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a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2311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c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768</a:t>
            </a:r>
            <a:r>
              <a:rPr lang="en-US" u="sng" dirty="0" err="1">
                <a:latin typeface="Comic Sans MS" panose="030F0702030302020204" pitchFamily="66" charset="0"/>
                <a:hlinkClick r:id="rId15"/>
              </a:rPr>
              <a:t>fd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181307287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a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2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c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8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a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665</a:t>
            </a:r>
            <a:r>
              <a:rPr lang="en-US" u="sng" dirty="0">
                <a:latin typeface="Comic Sans MS" panose="030F0702030302020204" pitchFamily="66" charset="0"/>
                <a:hlinkClick r:id="rId15"/>
              </a:rPr>
              <a:t>b</a:t>
            </a:r>
            <a:r>
              <a:rPr lang="ru-RU" u="sng" dirty="0">
                <a:latin typeface="Comic Sans MS" panose="030F0702030302020204" pitchFamily="66" charset="0"/>
                <a:hlinkClick r:id="rId15"/>
              </a:rPr>
              <a:t>2.</a:t>
            </a:r>
            <a:r>
              <a:rPr lang="en-US" u="sng" dirty="0" smtClean="0">
                <a:latin typeface="Comic Sans MS" panose="030F0702030302020204" pitchFamily="66" charset="0"/>
                <a:hlinkClick r:id="rId15"/>
              </a:rPr>
              <a:t>jpg</a:t>
            </a:r>
            <a:endParaRPr lang="ru-RU" u="sng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16"/>
              </a:rPr>
              <a:t>http://togeo.ru/.imaging/thumbnail/dms/portal/museums/chernushka-musey/izba/201006282329-06.jpg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17"/>
              </a:rPr>
              <a:t>http://musey.sokik.ru/files/musey/img/museum_13.jpg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Comic Sans MS" panose="030F0702030302020204" pitchFamily="66" charset="0"/>
                <a:hlinkClick r:id="rId18"/>
              </a:rPr>
              <a:t>http://storage9.static.itmages.ru/i/13/0512/h_1368304189_2487598_fc48007956.jpg</a:t>
            </a:r>
            <a:endParaRPr lang="ru-RU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" y="0"/>
            <a:ext cx="9143999" cy="647700"/>
            <a:chOff x="1" y="0"/>
            <a:chExt cx="9143999" cy="647700"/>
          </a:xfrm>
        </p:grpSpPr>
        <p:pic>
          <p:nvPicPr>
            <p:cNvPr id="7" name="Picture 2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07"/>
            <a:stretch/>
          </p:blipFill>
          <p:spPr bwMode="auto">
            <a:xfrm>
              <a:off x="1" y="0"/>
              <a:ext cx="443484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" r="11534"/>
            <a:stretch/>
          </p:blipFill>
          <p:spPr bwMode="auto">
            <a:xfrm>
              <a:off x="3707904" y="0"/>
              <a:ext cx="5436096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1" y="6210300"/>
            <a:ext cx="9143999" cy="647700"/>
            <a:chOff x="1" y="6210300"/>
            <a:chExt cx="9143999" cy="647700"/>
          </a:xfrm>
        </p:grpSpPr>
        <p:pic>
          <p:nvPicPr>
            <p:cNvPr id="10" name="Picture 2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07"/>
            <a:stretch/>
          </p:blipFill>
          <p:spPr bwMode="auto">
            <a:xfrm>
              <a:off x="1" y="6210300"/>
              <a:ext cx="443484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" r="11534"/>
            <a:stretch/>
          </p:blipFill>
          <p:spPr bwMode="auto">
            <a:xfrm>
              <a:off x="3707904" y="6210300"/>
              <a:ext cx="5436096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179512" y="647700"/>
            <a:ext cx="86409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Ссылки на изображения к слайдам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5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041" y="650012"/>
            <a:ext cx="8229600" cy="452596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500" u="sng" dirty="0" smtClean="0">
                <a:latin typeface="Comic Sans MS" panose="030F0702030302020204" pitchFamily="66" charset="0"/>
                <a:hlinkClick r:id="rId2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2"/>
              </a:rPr>
              <a:t>://mygraphichunt.com/wp-content/uploads/2015/11/wpid-christmas-traditional-pixel-border-vector-230x162.jpg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u="sng" dirty="0">
                <a:latin typeface="Comic Sans MS" panose="030F0702030302020204" pitchFamily="66" charset="0"/>
                <a:hlinkClick r:id="rId3"/>
              </a:rPr>
              <a:t>http://stranakontrastov.ru/images/image_material/russkie-narodnye-promysly.jpg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u="sng" dirty="0">
                <a:latin typeface="Comic Sans MS" panose="030F0702030302020204" pitchFamily="66" charset="0"/>
                <a:hlinkClick r:id="rId4"/>
              </a:rPr>
              <a:t>http://to-world-travel.ru/img/2015/042617/0935604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u="sng" dirty="0">
                <a:latin typeface="Comic Sans MS" panose="030F0702030302020204" pitchFamily="66" charset="0"/>
                <a:hlinkClick r:id="rId5"/>
              </a:rPr>
              <a:t>http://rusnardom.ru/wp-content/uploads/2015/12/russkaya-narodnaya-odezhda2.jpg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://</a:t>
            </a:r>
            <a:r>
              <a:rPr lang="en-US" sz="1500" u="sng" dirty="0" err="1">
                <a:latin typeface="Comic Sans MS" panose="030F0702030302020204" pitchFamily="66" charset="0"/>
                <a:hlinkClick r:id="rId6"/>
              </a:rPr>
              <a:t>i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6"/>
              </a:rPr>
              <a:t>pinimg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.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com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/236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x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/31/76/52/3176526498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4</a:t>
            </a:r>
            <a:r>
              <a:rPr lang="en-US" sz="1500" u="sng" dirty="0" err="1">
                <a:latin typeface="Comic Sans MS" panose="030F0702030302020204" pitchFamily="66" charset="0"/>
                <a:hlinkClick r:id="rId6"/>
              </a:rPr>
              <a:t>efd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5</a:t>
            </a:r>
            <a:r>
              <a:rPr lang="en-US" sz="1500" u="sng" dirty="0" err="1">
                <a:latin typeface="Comic Sans MS" panose="030F0702030302020204" pitchFamily="66" charset="0"/>
                <a:hlinkClick r:id="rId6"/>
              </a:rPr>
              <a:t>ffdbf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465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948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f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56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c</a:t>
            </a:r>
            <a:r>
              <a:rPr lang="ru-RU" sz="1500" u="sng" dirty="0">
                <a:latin typeface="Comic Sans MS" panose="030F0702030302020204" pitchFamily="66" charset="0"/>
                <a:hlinkClick r:id="rId6"/>
              </a:rPr>
              <a:t>.</a:t>
            </a:r>
            <a:r>
              <a:rPr lang="en-US" sz="1500" u="sng" dirty="0">
                <a:latin typeface="Comic Sans MS" panose="030F0702030302020204" pitchFamily="66" charset="0"/>
                <a:hlinkClick r:id="rId6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7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7"/>
              </a:rPr>
              <a:t>://</a:t>
            </a:r>
            <a:r>
              <a:rPr lang="en-US" sz="1500" u="sng" dirty="0" err="1">
                <a:latin typeface="Comic Sans MS" panose="030F0702030302020204" pitchFamily="66" charset="0"/>
                <a:hlinkClick r:id="rId7"/>
              </a:rPr>
              <a:t>dkd</a:t>
            </a:r>
            <a:r>
              <a:rPr lang="ru-RU" sz="1500" u="sng" dirty="0">
                <a:latin typeface="Comic Sans MS" panose="030F0702030302020204" pitchFamily="66" charset="0"/>
                <a:hlinkClick r:id="rId7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7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7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7"/>
              </a:rPr>
              <a:t>i</a:t>
            </a:r>
            <a:r>
              <a:rPr lang="ru-RU" sz="1500" u="sng" dirty="0">
                <a:latin typeface="Comic Sans MS" panose="030F0702030302020204" pitchFamily="66" charset="0"/>
                <a:hlinkClick r:id="rId7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7"/>
              </a:rPr>
              <a:t>book</a:t>
            </a:r>
            <a:r>
              <a:rPr lang="ru-RU" sz="1500" u="sng" dirty="0">
                <a:latin typeface="Comic Sans MS" panose="030F0702030302020204" pitchFamily="66" charset="0"/>
                <a:hlinkClick r:id="rId7"/>
              </a:rPr>
              <a:t>/1338/1338-3.</a:t>
            </a:r>
            <a:r>
              <a:rPr lang="en-US" sz="1500" u="sng" dirty="0">
                <a:latin typeface="Comic Sans MS" panose="030F0702030302020204" pitchFamily="66" charset="0"/>
                <a:hlinkClick r:id="rId7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8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://</a:t>
            </a:r>
            <a:r>
              <a:rPr lang="en-US" sz="1500" u="sng" dirty="0">
                <a:latin typeface="Comic Sans MS" panose="030F0702030302020204" pitchFamily="66" charset="0"/>
                <a:hlinkClick r:id="rId8"/>
              </a:rPr>
              <a:t>fs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8"/>
              </a:rPr>
              <a:t>nashaucheba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8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8"/>
              </a:rPr>
              <a:t>tw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_</a:t>
            </a:r>
            <a:r>
              <a:rPr lang="en-US" sz="1500" u="sng" dirty="0">
                <a:latin typeface="Comic Sans MS" panose="030F0702030302020204" pitchFamily="66" charset="0"/>
                <a:hlinkClick r:id="rId8"/>
              </a:rPr>
              <a:t>files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2/</a:t>
            </a:r>
            <a:r>
              <a:rPr lang="en-US" sz="1500" u="sng" dirty="0" err="1">
                <a:latin typeface="Comic Sans MS" panose="030F0702030302020204" pitchFamily="66" charset="0"/>
                <a:hlinkClick r:id="rId8"/>
              </a:rPr>
              <a:t>urls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_3/1755/</a:t>
            </a:r>
            <a:r>
              <a:rPr lang="en-US" sz="1500" u="sng" dirty="0">
                <a:latin typeface="Comic Sans MS" panose="030F0702030302020204" pitchFamily="66" charset="0"/>
                <a:hlinkClick r:id="rId8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-1754210/</a:t>
            </a:r>
            <a:r>
              <a:rPr lang="en-US" sz="1500" u="sng" dirty="0" err="1">
                <a:latin typeface="Comic Sans MS" panose="030F0702030302020204" pitchFamily="66" charset="0"/>
                <a:hlinkClick r:id="rId8"/>
              </a:rPr>
              <a:t>img</a:t>
            </a:r>
            <a:r>
              <a:rPr lang="ru-RU" sz="1500" u="sng" dirty="0">
                <a:latin typeface="Comic Sans MS" panose="030F0702030302020204" pitchFamily="66" charset="0"/>
                <a:hlinkClick r:id="rId8"/>
              </a:rPr>
              <a:t>8.</a:t>
            </a:r>
            <a:r>
              <a:rPr lang="en-US" sz="1500" u="sng" dirty="0">
                <a:latin typeface="Comic Sans MS" panose="030F0702030302020204" pitchFamily="66" charset="0"/>
                <a:hlinkClick r:id="rId8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://</a:t>
            </a: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s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017.</a:t>
            </a:r>
            <a:r>
              <a:rPr lang="en-US" sz="1500" u="sng" dirty="0" err="1">
                <a:latin typeface="Comic Sans MS" panose="030F0702030302020204" pitchFamily="66" charset="0"/>
                <a:hlinkClick r:id="rId9"/>
              </a:rPr>
              <a:t>radikal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9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9"/>
              </a:rPr>
              <a:t>i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403/1607/29/</a:t>
            </a: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29308</a:t>
            </a: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f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5</a:t>
            </a: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dc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9</a:t>
            </a:r>
            <a:r>
              <a:rPr lang="en-US" sz="1500" u="sng" dirty="0">
                <a:latin typeface="Comic Sans MS" panose="030F0702030302020204" pitchFamily="66" charset="0"/>
                <a:hlinkClick r:id="rId9"/>
              </a:rPr>
              <a:t>a</a:t>
            </a:r>
            <a:r>
              <a:rPr lang="ru-RU" sz="1500" u="sng" dirty="0">
                <a:latin typeface="Comic Sans MS" panose="030F0702030302020204" pitchFamily="66" charset="0"/>
                <a:hlinkClick r:id="rId9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9"/>
              </a:rPr>
              <a:t>png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://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www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0"/>
              </a:rPr>
              <a:t>russian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-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chronicle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0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pics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history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_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0"/>
              </a:rPr>
              <a:t>1_14_030.</a:t>
            </a:r>
            <a:r>
              <a:rPr lang="en-US" sz="1500" u="sng" dirty="0">
                <a:latin typeface="Comic Sans MS" panose="030F0702030302020204" pitchFamily="66" charset="0"/>
                <a:hlinkClick r:id="rId10"/>
              </a:rPr>
              <a:t>jpg</a:t>
            </a:r>
            <a:r>
              <a:rPr lang="en-US" sz="1500" dirty="0">
                <a:latin typeface="Comic Sans MS" panose="030F0702030302020204" pitchFamily="66" charset="0"/>
              </a:rPr>
              <a:t> 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https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://</a:t>
            </a:r>
            <a:r>
              <a:rPr lang="en-US" sz="1500" u="sng" dirty="0" err="1">
                <a:latin typeface="Comic Sans MS" panose="030F0702030302020204" pitchFamily="66" charset="0"/>
                <a:hlinkClick r:id="rId11"/>
              </a:rPr>
              <a:t>topwar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1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uploads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posts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/2017-03/1488335156_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0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da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375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a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8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fb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6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352962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888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e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9</a:t>
            </a:r>
            <a:r>
              <a:rPr lang="en-US" sz="1500" u="sng" dirty="0" err="1">
                <a:latin typeface="Comic Sans MS" panose="030F0702030302020204" pitchFamily="66" charset="0"/>
                <a:hlinkClick r:id="rId11"/>
              </a:rPr>
              <a:t>cb</a:t>
            </a:r>
            <a:r>
              <a:rPr lang="ru-RU" sz="1500" u="sng" dirty="0">
                <a:latin typeface="Comic Sans MS" panose="030F0702030302020204" pitchFamily="66" charset="0"/>
                <a:hlinkClick r:id="rId11"/>
              </a:rPr>
              <a:t>71187.</a:t>
            </a:r>
            <a:r>
              <a:rPr lang="en-US" sz="1500" u="sng" dirty="0">
                <a:latin typeface="Comic Sans MS" panose="030F0702030302020204" pitchFamily="66" charset="0"/>
                <a:hlinkClick r:id="rId11"/>
              </a:rPr>
              <a:t>jpg</a:t>
            </a:r>
            <a:r>
              <a:rPr lang="en-US" sz="1500" dirty="0">
                <a:latin typeface="Comic Sans MS" panose="030F0702030302020204" pitchFamily="66" charset="0"/>
              </a:rPr>
              <a:t> 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://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museum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.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perm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img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uplimg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/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exkurs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/1/1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3098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caeeda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55</a:t>
            </a:r>
            <a:r>
              <a:rPr lang="en-US" sz="1500" u="sng" dirty="0" err="1">
                <a:latin typeface="Comic Sans MS" panose="030F0702030302020204" pitchFamily="66" charset="0"/>
                <a:hlinkClick r:id="rId12"/>
              </a:rPr>
              <a:t>eb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236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bad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34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19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12"/>
              </a:rPr>
              <a:t>0869.</a:t>
            </a:r>
            <a:r>
              <a:rPr lang="en-US" sz="1500" u="sng" dirty="0">
                <a:latin typeface="Comic Sans MS" panose="030F0702030302020204" pitchFamily="66" charset="0"/>
                <a:hlinkClick r:id="rId12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3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://</a:t>
            </a:r>
            <a:r>
              <a:rPr lang="en-US" sz="1500" u="sng" dirty="0" err="1">
                <a:latin typeface="Comic Sans MS" panose="030F0702030302020204" pitchFamily="66" charset="0"/>
                <a:hlinkClick r:id="rId13"/>
              </a:rPr>
              <a:t>i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053.</a:t>
            </a:r>
            <a:r>
              <a:rPr lang="en-US" sz="1500" u="sng" dirty="0" err="1">
                <a:latin typeface="Comic Sans MS" panose="030F0702030302020204" pitchFamily="66" charset="0"/>
                <a:hlinkClick r:id="rId13"/>
              </a:rPr>
              <a:t>radikal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3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/0903/</a:t>
            </a:r>
            <a:r>
              <a:rPr lang="en-US" sz="1500" u="sng" dirty="0" err="1">
                <a:latin typeface="Comic Sans MS" panose="030F0702030302020204" pitchFamily="66" charset="0"/>
                <a:hlinkClick r:id="rId13"/>
              </a:rPr>
              <a:t>af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/83</a:t>
            </a:r>
            <a:r>
              <a:rPr lang="en-US" sz="1500" u="sng" dirty="0">
                <a:latin typeface="Comic Sans MS" panose="030F0702030302020204" pitchFamily="66" charset="0"/>
                <a:hlinkClick r:id="rId13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59244665</a:t>
            </a:r>
            <a:r>
              <a:rPr lang="en-US" sz="1500" u="sng" dirty="0">
                <a:latin typeface="Comic Sans MS" panose="030F0702030302020204" pitchFamily="66" charset="0"/>
                <a:hlinkClick r:id="rId13"/>
              </a:rPr>
              <a:t>e</a:t>
            </a:r>
            <a:r>
              <a:rPr lang="ru-RU" sz="1500" u="sng" dirty="0">
                <a:latin typeface="Comic Sans MS" panose="030F0702030302020204" pitchFamily="66" charset="0"/>
                <a:hlinkClick r:id="rId13"/>
              </a:rPr>
              <a:t>.</a:t>
            </a:r>
            <a:r>
              <a:rPr lang="en-US" sz="1500" u="sng" dirty="0">
                <a:latin typeface="Comic Sans MS" panose="030F0702030302020204" pitchFamily="66" charset="0"/>
                <a:hlinkClick r:id="rId13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http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://</a:t>
            </a:r>
            <a:r>
              <a:rPr lang="en-US" sz="1500" u="sng" dirty="0" err="1">
                <a:latin typeface="Comic Sans MS" panose="030F0702030302020204" pitchFamily="66" charset="0"/>
                <a:hlinkClick r:id="rId14"/>
              </a:rPr>
              <a:t>otvet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4"/>
              </a:rPr>
              <a:t>imgsmail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.</a:t>
            </a:r>
            <a:r>
              <a:rPr lang="en-US" sz="1500" u="sng" dirty="0" err="1">
                <a:latin typeface="Comic Sans MS" panose="030F0702030302020204" pitchFamily="66" charset="0"/>
                <a:hlinkClick r:id="rId14"/>
              </a:rPr>
              <a:t>ru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/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download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/28549094_09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dc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42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c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3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c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5630</a:t>
            </a:r>
            <a:r>
              <a:rPr lang="en-US" sz="1500" u="sng" dirty="0" err="1">
                <a:latin typeface="Comic Sans MS" panose="030F0702030302020204" pitchFamily="66" charset="0"/>
                <a:hlinkClick r:id="rId14"/>
              </a:rPr>
              <a:t>cb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99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b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506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d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6</a:t>
            </a:r>
            <a:r>
              <a:rPr lang="en-US" sz="1500" u="sng" dirty="0" err="1">
                <a:latin typeface="Comic Sans MS" panose="030F0702030302020204" pitchFamily="66" charset="0"/>
                <a:hlinkClick r:id="rId14"/>
              </a:rPr>
              <a:t>cfb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20225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f</a:t>
            </a:r>
            <a:r>
              <a:rPr lang="ru-RU" sz="1500" u="sng" dirty="0">
                <a:latin typeface="Comic Sans MS" panose="030F0702030302020204" pitchFamily="66" charset="0"/>
                <a:hlinkClick r:id="rId14"/>
              </a:rPr>
              <a:t>_800.</a:t>
            </a:r>
            <a:r>
              <a:rPr lang="en-US" sz="1500" u="sng" dirty="0">
                <a:latin typeface="Comic Sans MS" panose="030F0702030302020204" pitchFamily="66" charset="0"/>
                <a:hlinkClick r:id="rId14"/>
              </a:rPr>
              <a:t>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5"/>
              </a:rPr>
              <a:t>http://mjjm.ru/images/2011-12-18/pervaya-pryalka_1.jpg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6"/>
              </a:rPr>
              <a:t>http://start.sampo.ru/news_images/20130205/e23767c8cb12bb9be252bafb9fb2c715.jpg</a:t>
            </a:r>
            <a:endParaRPr lang="ru-RU" sz="15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500" u="sng" dirty="0">
                <a:latin typeface="Comic Sans MS" panose="030F0702030302020204" pitchFamily="66" charset="0"/>
                <a:hlinkClick r:id="rId17"/>
              </a:rPr>
              <a:t>http://otvet.imgsmail.ru/download/385023ba67ed69caf8b11fc3fbaf9f09_i-559.jpg</a:t>
            </a:r>
            <a:endParaRPr lang="ru-RU" sz="1500" dirty="0">
              <a:latin typeface="Comic Sans MS" panose="030F0702030302020204" pitchFamily="66" charset="0"/>
            </a:endParaRPr>
          </a:p>
          <a:p>
            <a:endParaRPr lang="ru-RU" sz="1500" dirty="0">
              <a:latin typeface="Comic Sans MS" panose="030F0702030302020204" pitchFamily="66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" y="0"/>
            <a:ext cx="9143999" cy="647700"/>
            <a:chOff x="1" y="0"/>
            <a:chExt cx="9143999" cy="647700"/>
          </a:xfrm>
        </p:grpSpPr>
        <p:pic>
          <p:nvPicPr>
            <p:cNvPr id="6" name="Picture 2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07"/>
            <a:stretch/>
          </p:blipFill>
          <p:spPr bwMode="auto">
            <a:xfrm>
              <a:off x="1" y="0"/>
              <a:ext cx="443484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" r="11534"/>
            <a:stretch/>
          </p:blipFill>
          <p:spPr bwMode="auto">
            <a:xfrm>
              <a:off x="3707904" y="0"/>
              <a:ext cx="5436096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1" y="6210300"/>
            <a:ext cx="9143999" cy="647700"/>
            <a:chOff x="1" y="6210300"/>
            <a:chExt cx="9143999" cy="647700"/>
          </a:xfrm>
        </p:grpSpPr>
        <p:pic>
          <p:nvPicPr>
            <p:cNvPr id="9" name="Picture 2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07"/>
            <a:stretch/>
          </p:blipFill>
          <p:spPr bwMode="auto">
            <a:xfrm>
              <a:off x="1" y="6210300"/>
              <a:ext cx="443484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Documents and Settings\User\Рабочий стол\r новому уроку\111506330__7da82abfcd62.jp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" r="11534"/>
            <a:stretch/>
          </p:blipFill>
          <p:spPr bwMode="auto">
            <a:xfrm>
              <a:off x="3707904" y="6210300"/>
              <a:ext cx="5436096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5506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184" y="1734175"/>
            <a:ext cx="5976664" cy="64633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Убранство русской избы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7319" y="3282352"/>
            <a:ext cx="7414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Внутренний мир русской избы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2276" y="4835834"/>
            <a:ext cx="386816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Предметы народного быта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145382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124744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145382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145382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688573" y="2564904"/>
            <a:ext cx="936625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6408211" y="2564904"/>
            <a:ext cx="935037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4803248" y="2564904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99886" y="2564904"/>
            <a:ext cx="935037" cy="576263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624388" y="4177110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373438" y="4177110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1711469" y="4893255"/>
            <a:ext cx="935038" cy="576262"/>
          </a:xfrm>
          <a:prstGeom prst="wedgeRectCallout">
            <a:avLst>
              <a:gd name="adj1" fmla="val 116898"/>
              <a:gd name="adj2" fmla="val 1170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481763" y="4859735"/>
            <a:ext cx="935037" cy="576263"/>
          </a:xfrm>
          <a:prstGeom prst="wedgeRectCallout">
            <a:avLst>
              <a:gd name="adj1" fmla="val -108746"/>
              <a:gd name="adj2" fmla="val 13293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pic>
        <p:nvPicPr>
          <p:cNvPr id="23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10480" y="44624"/>
            <a:ext cx="43430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2 раунд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186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184" y="1734175"/>
            <a:ext cx="5976664" cy="64633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Пословицы и поговорки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145382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124744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145382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145382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688573" y="2564904"/>
            <a:ext cx="936625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6408211" y="2564904"/>
            <a:ext cx="935037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4803248" y="2564904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99886" y="2564904"/>
            <a:ext cx="935037" cy="576263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624388" y="4177110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373438" y="4177110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1711469" y="4893255"/>
            <a:ext cx="935038" cy="576262"/>
          </a:xfrm>
          <a:prstGeom prst="wedgeRectCallout">
            <a:avLst>
              <a:gd name="adj1" fmla="val 116898"/>
              <a:gd name="adj2" fmla="val 11706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481763" y="4859735"/>
            <a:ext cx="935037" cy="576263"/>
          </a:xfrm>
          <a:prstGeom prst="wedgeRectCallout">
            <a:avLst>
              <a:gd name="adj1" fmla="val -108746"/>
              <a:gd name="adj2" fmla="val 13293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40</a:t>
            </a:r>
          </a:p>
        </p:txBody>
      </p:sp>
      <p:pic>
        <p:nvPicPr>
          <p:cNvPr id="23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210480" y="44624"/>
            <a:ext cx="43430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3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раунд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88573" y="3356992"/>
            <a:ext cx="5976664" cy="64633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Четвертый лишний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93904" y="4893255"/>
            <a:ext cx="5976664" cy="64633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Загадки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25">
            <a:hlinkClick r:id="rId15" action="ppaction://hlinksldjump"/>
          </p:cNvPr>
          <p:cNvSpPr/>
          <p:nvPr/>
        </p:nvSpPr>
        <p:spPr>
          <a:xfrm>
            <a:off x="1769006" y="5683723"/>
            <a:ext cx="5595938" cy="504825"/>
          </a:xfrm>
          <a:prstGeom prst="rect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Подсчет баллов</a:t>
            </a:r>
          </a:p>
        </p:txBody>
      </p:sp>
    </p:spTree>
    <p:extLst>
      <p:ext uri="{BB962C8B-B14F-4D97-AF65-F5344CB8AC3E}">
        <p14:creationId xmlns:p14="http://schemas.microsoft.com/office/powerpoint/2010/main" val="3576198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10 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20800" y="836712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О А Н Р Е М Т </a:t>
            </a: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 </a:t>
            </a:r>
            <a:endParaRPr lang="ru-RU" sz="5400" b="1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5061942" cy="3167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11536" y="5012153"/>
            <a:ext cx="22926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ja-JP" sz="36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орнамент</a:t>
            </a:r>
            <a:endParaRPr lang="ru-RU" altLang="ru-RU" sz="3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70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20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49332" y="836712"/>
            <a:ext cx="6057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К В Ш И Ы В А</a:t>
            </a:r>
            <a:endParaRPr lang="ru-RU" sz="5400" b="1" dirty="0">
              <a:solidFill>
                <a:srgbClr val="EEECE1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1275" y="5085184"/>
            <a:ext cx="21483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ru-RU" sz="3600" b="1" kern="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вышивка</a:t>
            </a:r>
            <a:endParaRPr lang="ru-RU" altLang="ru-RU" sz="3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7" name="Picture 1" descr="C:\Documents and Settings\User\Рабочий стол\r новому уроку\orname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105" y="1760034"/>
            <a:ext cx="4569285" cy="3434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59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5867653"/>
            <a:ext cx="9179496" cy="990347"/>
            <a:chOff x="0" y="5867653"/>
            <a:chExt cx="9179496" cy="990347"/>
          </a:xfrm>
        </p:grpSpPr>
        <p:pic>
          <p:nvPicPr>
            <p:cNvPr id="102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User\Рабочий стол\r новому уроку\111506782_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664" y="5867653"/>
              <a:ext cx="3059832" cy="990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ая выноска 8"/>
          <p:cNvSpPr/>
          <p:nvPr/>
        </p:nvSpPr>
        <p:spPr>
          <a:xfrm>
            <a:off x="539552" y="116632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30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486980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0504" y="955711"/>
            <a:ext cx="6678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О </a:t>
            </a:r>
            <a:r>
              <a:rPr lang="ru-RU" sz="5400" b="1" dirty="0" smtClean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С </a:t>
            </a:r>
            <a:r>
              <a:rPr lang="ru-RU" sz="5400" b="1" dirty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П</a:t>
            </a:r>
            <a:r>
              <a:rPr lang="ru-RU" sz="5400" b="1" dirty="0" smtClean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 </a:t>
            </a:r>
            <a:r>
              <a:rPr lang="ru-RU" sz="5400" b="1" dirty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Р </a:t>
            </a:r>
            <a:r>
              <a:rPr lang="ru-RU" sz="5400" b="1" dirty="0" smtClean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Ы </a:t>
            </a:r>
            <a:r>
              <a:rPr lang="ru-RU" sz="5400" b="1" dirty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М </a:t>
            </a:r>
            <a:r>
              <a:rPr lang="ru-RU" sz="5400" b="1" dirty="0" smtClean="0">
                <a:solidFill>
                  <a:srgbClr val="EEECE1">
                    <a:lumMod val="10000"/>
                  </a:srgbClr>
                </a:solidFill>
                <a:latin typeface="Comic Sans MS" panose="030F0702030302020204" pitchFamily="66" charset="0"/>
              </a:rPr>
              <a:t>Л Е </a:t>
            </a:r>
            <a:endParaRPr lang="ru-RU" sz="5400" b="1" dirty="0">
              <a:solidFill>
                <a:srgbClr val="EEECE1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121" name="Picture 1" descr="C:\Documents and Settings\User\Рабочий стол\r новому уроку\russkie-narodnye-promys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4992553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36100" y="5007375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ru-RU" sz="3600" b="1" kern="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промысел</a:t>
            </a:r>
            <a:endParaRPr lang="ru-RU" altLang="ru-RU" sz="3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79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1070</Words>
  <Application>Microsoft Office PowerPoint</Application>
  <PresentationFormat>Экран (4:3)</PresentationFormat>
  <Paragraphs>318</Paragraphs>
  <Slides>45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Глаза крестьянского  дома - это…</vt:lpstr>
      <vt:lpstr>Коня на крыше крестьянского  дома называют… </vt:lpstr>
      <vt:lpstr>Деревянное сооружение без пола, дверей и окон</vt:lpstr>
      <vt:lpstr>Причелина - это…</vt:lpstr>
      <vt:lpstr>Горница-это…</vt:lpstr>
      <vt:lpstr>Душа крестьянского дома-это…</vt:lpstr>
      <vt:lpstr>Красный угол-это…</vt:lpstr>
      <vt:lpstr>«запечье» или кут-это...</vt:lpstr>
      <vt:lpstr>Небольшой берестяной короб с крышкой-это…</vt:lpstr>
      <vt:lpstr>Крестьянская утварь для изготовления круп  и размельчения семени-это… </vt:lpstr>
      <vt:lpstr>Длинная деревянная палка с рогаткой на конце-это… </vt:lpstr>
      <vt:lpstr>Этот предмет использовали для глажения белья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Какое слово здесь лишнее? Почему?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65</cp:revision>
  <dcterms:created xsi:type="dcterms:W3CDTF">2017-10-17T13:13:38Z</dcterms:created>
  <dcterms:modified xsi:type="dcterms:W3CDTF">2017-12-20T11:31:39Z</dcterms:modified>
</cp:coreProperties>
</file>