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3" r:id="rId1"/>
    <p:sldMasterId id="2147483828" r:id="rId2"/>
    <p:sldMasterId id="2147483907" r:id="rId3"/>
  </p:sldMasterIdLst>
  <p:sldIdLst>
    <p:sldId id="298" r:id="rId4"/>
    <p:sldId id="278" r:id="rId5"/>
    <p:sldId id="271" r:id="rId6"/>
    <p:sldId id="272" r:id="rId7"/>
    <p:sldId id="274" r:id="rId8"/>
    <p:sldId id="257" r:id="rId9"/>
    <p:sldId id="259" r:id="rId10"/>
    <p:sldId id="260" r:id="rId11"/>
    <p:sldId id="261" r:id="rId12"/>
    <p:sldId id="264" r:id="rId13"/>
    <p:sldId id="279" r:id="rId14"/>
    <p:sldId id="282" r:id="rId15"/>
    <p:sldId id="283" r:id="rId16"/>
    <p:sldId id="286" r:id="rId17"/>
    <p:sldId id="287" r:id="rId18"/>
    <p:sldId id="288" r:id="rId19"/>
    <p:sldId id="292" r:id="rId20"/>
    <p:sldId id="299" r:id="rId21"/>
    <p:sldId id="293" r:id="rId22"/>
    <p:sldId id="289" r:id="rId23"/>
    <p:sldId id="295" r:id="rId24"/>
    <p:sldId id="297" r:id="rId25"/>
    <p:sldId id="26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К" initials="П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8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/>
            </a:lvl1pPr>
          </a:lstStyle>
          <a:p>
            <a:pPr>
              <a:defRPr/>
            </a:pPr>
            <a:r>
              <a:rPr lang="ru-RU" sz="60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Шаблон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 sz="3200" baseline="0">
                <a:solidFill>
                  <a:schemeClr val="accent6">
                    <a:lumMod val="75000"/>
                  </a:schemeClr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Автор : учитель начальных классов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+mn-ea"/>
                <a:cs typeface="+mn-cs"/>
              </a:rPr>
              <a:t>МБОУ СОШ № 8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+mn-ea"/>
                <a:cs typeface="+mn-cs"/>
              </a:rPr>
              <a:t>Сук Наталия Ивановна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ru-RU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2015D-6B11-4211-B46B-424E61AED64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 descr="b96a6f281971.gif"/>
          <p:cNvPicPr>
            <a:picLocks noChangeAspect="1"/>
          </p:cNvPicPr>
          <p:nvPr/>
        </p:nvPicPr>
        <p:blipFill>
          <a:blip r:embed="rId2">
            <a:lum bright="-2000" contrast="41000"/>
          </a:blip>
          <a:stretch>
            <a:fillRect/>
          </a:stretch>
        </p:blipFill>
        <p:spPr>
          <a:xfrm>
            <a:off x="6605930" y="3857628"/>
            <a:ext cx="2538070" cy="3262302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73217-CE93-4D09-B878-BE2DCE304952}" type="datetimeFigureOut">
              <a:rPr lang="ru-RU" smtClean="0">
                <a:solidFill>
                  <a:prstClr val="black"/>
                </a:solidFill>
              </a:rPr>
              <a:pPr/>
              <a:t>11.12.2017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AFA1B-CB09-41B0-AFF5-D2A65DD8F3C1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85720" y="214290"/>
            <a:ext cx="6429420" cy="1643074"/>
            <a:chOff x="214282" y="0"/>
            <a:chExt cx="6643734" cy="2071678"/>
          </a:xfrm>
        </p:grpSpPr>
        <p:pic>
          <p:nvPicPr>
            <p:cNvPr id="8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grpSp>
        <p:nvGrpSpPr>
          <p:cNvPr id="10" name="Группа 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1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2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6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1871475972"/>
      </p:ext>
    </p:extLst>
  </p:cSld>
  <p:clrMapOvr>
    <a:masterClrMapping/>
  </p:clrMapOvr>
  <p:transition>
    <p:wipe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392980"/>
            <a:ext cx="9144000" cy="1465019"/>
          </a:xfrm>
          <a:prstGeom prst="rect">
            <a:avLst/>
          </a:prstGeom>
          <a:noFill/>
        </p:spPr>
      </p:pic>
      <p:pic>
        <p:nvPicPr>
          <p:cNvPr id="8" name="Picture 4" descr="&amp;Scy;&amp;ocy;&amp;khcy;&amp;rcy;&amp;acy;&amp;ncy;&amp;icy;&amp;tcy;&amp;iecy; &amp;Zcy;&amp;iecy;&amp;mcy;&amp;lcy;&amp;icy; &amp;Zcy;&amp;iecy;&amp;mcy;&amp;lcy;&amp;icy;, &amp;Icy;&amp;zcy; &amp;Ecy;&amp;kcy;&amp;ocy;&amp;lcy;&amp;ocy;&amp;gcy;&amp;icy;&amp;icy; &amp;Icy;&amp;kcy;&amp;ocy;&amp;ncy;&amp;ycy; &amp;Ucy;&amp;scy;&amp;tcy;&amp;ocy;&amp;jcy;&amp;chcy;&amp;icy;&amp;vcy;&amp;ocy;&amp;gcy;&amp;ocy; &amp;Rcy;&amp;acy;&amp;zcy;&amp;vcy;&amp;icy;&amp;tcy;&amp;icy;&amp;yacy; &amp; &amp;Kcy;&amp;ocy;&amp;ncy;&amp;tscy;&amp;iecy;&amp;pcy;&amp;tscy;&amp;icy;&amp;icy; &amp;Ocy;&amp;kcy;&amp;rcy;&amp;ucy;&amp;zhcy;&amp;acy;&amp;yucy;&amp;shchcy;&amp;iecy;&amp;jcy; &amp;Scy;&amp;rcy;&amp;iecy;&amp;dcy;&amp;y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lum bright="-30000" contrast="20000"/>
          </a:blip>
          <a:srcRect l="11539" t="-7692" r="11537"/>
          <a:stretch>
            <a:fillRect/>
          </a:stretch>
        </p:blipFill>
        <p:spPr bwMode="auto">
          <a:xfrm>
            <a:off x="7358082" y="4500570"/>
            <a:ext cx="1581844" cy="2214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01553636"/>
      </p:ext>
    </p:extLst>
  </p:cSld>
  <p:clrMapOvr>
    <a:masterClrMapping/>
  </p:clrMapOvr>
  <p:transition>
    <p:wipe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857892"/>
            <a:ext cx="7215206" cy="1000107"/>
          </a:xfrm>
          <a:prstGeom prst="rect">
            <a:avLst/>
          </a:prstGeom>
          <a:noFill/>
        </p:spPr>
      </p:pic>
      <p:pic>
        <p:nvPicPr>
          <p:cNvPr id="8" name="Picture 2" descr="&amp;Fcy;&amp;ocy;&amp;tcy;&amp;ocy;&amp;ocy;&amp;bcy;&amp;ocy;&amp;icy; &amp;vcy;&amp;ocy;&amp;lcy;&amp;shcy;&amp;iecy;&amp;bcy;&amp;ncy;&amp;acy;&amp;yacy; &amp;kcy;&amp;ncy;&amp;icy;&amp;gcy;&amp;acy; - &amp;fcy;&amp;ocy;&amp;ncy;&amp;iecy; * PIXERS.ru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5786414" y="4186320"/>
            <a:ext cx="3357586" cy="2671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19050674"/>
      </p:ext>
    </p:extLst>
  </p:cSld>
  <p:clrMapOvr>
    <a:masterClrMapping/>
  </p:clrMapOvr>
  <p:transition>
    <p:wipe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22222" r="1765"/>
          <a:stretch>
            <a:fillRect/>
          </a:stretch>
        </p:blipFill>
        <p:spPr bwMode="auto">
          <a:xfrm rot="5400000" flipV="1">
            <a:off x="-1126510" y="1126510"/>
            <a:ext cx="2714620" cy="461600"/>
          </a:xfrm>
          <a:prstGeom prst="rect">
            <a:avLst/>
          </a:prstGeom>
          <a:noFill/>
        </p:spPr>
      </p:pic>
      <p:pic>
        <p:nvPicPr>
          <p:cNvPr id="7170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33479"/>
          <a:stretch>
            <a:fillRect/>
          </a:stretch>
        </p:blipFill>
        <p:spPr bwMode="auto">
          <a:xfrm rot="16200000" flipV="1">
            <a:off x="-3009510" y="3009505"/>
            <a:ext cx="6858002" cy="838985"/>
          </a:xfrm>
          <a:prstGeom prst="rect">
            <a:avLst/>
          </a:prstGeom>
          <a:noFill/>
        </p:spPr>
      </p:pic>
      <p:pic>
        <p:nvPicPr>
          <p:cNvPr id="10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214282" y="142852"/>
            <a:ext cx="2214578" cy="22975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51282814"/>
      </p:ext>
    </p:extLst>
  </p:cSld>
  <p:clrMapOvr>
    <a:masterClrMapping/>
  </p:clrMapOvr>
  <p:transition>
    <p:wipe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3935130902"/>
      </p:ext>
    </p:extLst>
  </p:cSld>
  <p:clrMapOvr>
    <a:masterClrMapping/>
  </p:clrMapOvr>
  <p:transition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85720" y="357166"/>
            <a:ext cx="8572560" cy="6143668"/>
          </a:xfrm>
          <a:prstGeom prst="round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0_96b1b_7235d0f5_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42844" y="0"/>
            <a:ext cx="1357322" cy="1409700"/>
          </a:xfrm>
          <a:prstGeom prst="rect">
            <a:avLst/>
          </a:prstGeom>
        </p:spPr>
      </p:pic>
      <p:pic>
        <p:nvPicPr>
          <p:cNvPr id="8" name="Рисунок 7" descr="b96a6f281971.gif"/>
          <p:cNvPicPr>
            <a:picLocks noChangeAspect="1"/>
          </p:cNvPicPr>
          <p:nvPr/>
        </p:nvPicPr>
        <p:blipFill>
          <a:blip r:embed="rId3">
            <a:lum bright="-2000" contrast="41000"/>
          </a:blip>
          <a:stretch>
            <a:fillRect/>
          </a:stretch>
        </p:blipFill>
        <p:spPr>
          <a:xfrm>
            <a:off x="6605930" y="3857628"/>
            <a:ext cx="2538070" cy="32623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onotype Corsiv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onotype Corsiva" pitchFamily="66" charset="0"/>
              </a:defRPr>
            </a:lvl1pPr>
            <a:lvl2pPr>
              <a:defRPr>
                <a:latin typeface="Monotype Corsiva" pitchFamily="66" charset="0"/>
              </a:defRPr>
            </a:lvl2pPr>
            <a:lvl3pPr>
              <a:defRPr>
                <a:latin typeface="Monotype Corsiva" pitchFamily="66" charset="0"/>
              </a:defRPr>
            </a:lvl3pPr>
            <a:lvl4pPr>
              <a:defRPr>
                <a:latin typeface="Monotype Corsiva" pitchFamily="66" charset="0"/>
              </a:defRPr>
            </a:lvl4pPr>
            <a:lvl5pPr>
              <a:defRPr>
                <a:latin typeface="Monotype Corsiva" pitchFamily="66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F2F50-00ED-4B83-BC50-95037883B4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85720" y="214290"/>
            <a:ext cx="6429420" cy="1643074"/>
            <a:chOff x="214282" y="0"/>
            <a:chExt cx="6643734" cy="2071678"/>
          </a:xfrm>
        </p:grpSpPr>
        <p:pic>
          <p:nvPicPr>
            <p:cNvPr id="8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grpSp>
        <p:nvGrpSpPr>
          <p:cNvPr id="10" name="Группа 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1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2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6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3943467214"/>
      </p:ext>
    </p:extLst>
  </p:cSld>
  <p:clrMapOvr>
    <a:masterClrMapping/>
  </p:clrMapOvr>
  <p:transition>
    <p:wipe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392980"/>
            <a:ext cx="9144000" cy="1465019"/>
          </a:xfrm>
          <a:prstGeom prst="rect">
            <a:avLst/>
          </a:prstGeom>
          <a:noFill/>
        </p:spPr>
      </p:pic>
      <p:pic>
        <p:nvPicPr>
          <p:cNvPr id="8" name="Picture 4" descr="&amp;Scy;&amp;ocy;&amp;khcy;&amp;rcy;&amp;acy;&amp;ncy;&amp;icy;&amp;tcy;&amp;iecy; &amp;Zcy;&amp;iecy;&amp;mcy;&amp;lcy;&amp;icy; &amp;Zcy;&amp;iecy;&amp;mcy;&amp;lcy;&amp;icy;, &amp;Icy;&amp;zcy; &amp;Ecy;&amp;kcy;&amp;ocy;&amp;lcy;&amp;ocy;&amp;gcy;&amp;icy;&amp;icy; &amp;Icy;&amp;kcy;&amp;ocy;&amp;ncy;&amp;ycy; &amp;Ucy;&amp;scy;&amp;tcy;&amp;ocy;&amp;jcy;&amp;chcy;&amp;icy;&amp;vcy;&amp;ocy;&amp;gcy;&amp;ocy; &amp;Rcy;&amp;acy;&amp;zcy;&amp;vcy;&amp;icy;&amp;tcy;&amp;icy;&amp;yacy; &amp; &amp;Kcy;&amp;ocy;&amp;ncy;&amp;tscy;&amp;iecy;&amp;pcy;&amp;tscy;&amp;icy;&amp;icy; &amp;Ocy;&amp;kcy;&amp;rcy;&amp;ucy;&amp;zhcy;&amp;acy;&amp;yucy;&amp;shchcy;&amp;iecy;&amp;jcy; &amp;Scy;&amp;rcy;&amp;iecy;&amp;dcy;&amp;y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lum bright="-30000" contrast="20000"/>
          </a:blip>
          <a:srcRect l="11539" t="-7692" r="11537"/>
          <a:stretch>
            <a:fillRect/>
          </a:stretch>
        </p:blipFill>
        <p:spPr bwMode="auto">
          <a:xfrm>
            <a:off x="7358082" y="4500570"/>
            <a:ext cx="1581844" cy="2214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1654637"/>
      </p:ext>
    </p:extLst>
  </p:cSld>
  <p:clrMapOvr>
    <a:masterClrMapping/>
  </p:clrMapOvr>
  <p:transition>
    <p:wipe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857892"/>
            <a:ext cx="7215206" cy="1000107"/>
          </a:xfrm>
          <a:prstGeom prst="rect">
            <a:avLst/>
          </a:prstGeom>
          <a:noFill/>
        </p:spPr>
      </p:pic>
      <p:pic>
        <p:nvPicPr>
          <p:cNvPr id="8" name="Picture 2" descr="&amp;Fcy;&amp;ocy;&amp;tcy;&amp;ocy;&amp;ocy;&amp;bcy;&amp;ocy;&amp;icy; &amp;vcy;&amp;ocy;&amp;lcy;&amp;shcy;&amp;iecy;&amp;bcy;&amp;ncy;&amp;acy;&amp;yacy; &amp;kcy;&amp;ncy;&amp;icy;&amp;gcy;&amp;acy; - &amp;fcy;&amp;ocy;&amp;ncy;&amp;iecy; * PIXERS.ru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5786414" y="4186320"/>
            <a:ext cx="3357586" cy="2671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33725414"/>
      </p:ext>
    </p:extLst>
  </p:cSld>
  <p:clrMapOvr>
    <a:masterClrMapping/>
  </p:clrMapOvr>
  <p:transition>
    <p:wipe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22222" r="1765"/>
          <a:stretch>
            <a:fillRect/>
          </a:stretch>
        </p:blipFill>
        <p:spPr bwMode="auto">
          <a:xfrm rot="5400000" flipV="1">
            <a:off x="-1126510" y="1126510"/>
            <a:ext cx="2714620" cy="461600"/>
          </a:xfrm>
          <a:prstGeom prst="rect">
            <a:avLst/>
          </a:prstGeom>
          <a:noFill/>
        </p:spPr>
      </p:pic>
      <p:pic>
        <p:nvPicPr>
          <p:cNvPr id="7170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33479"/>
          <a:stretch>
            <a:fillRect/>
          </a:stretch>
        </p:blipFill>
        <p:spPr bwMode="auto">
          <a:xfrm rot="16200000" flipV="1">
            <a:off x="-3009510" y="3009505"/>
            <a:ext cx="6858002" cy="838985"/>
          </a:xfrm>
          <a:prstGeom prst="rect">
            <a:avLst/>
          </a:prstGeom>
          <a:noFill/>
        </p:spPr>
      </p:pic>
      <p:pic>
        <p:nvPicPr>
          <p:cNvPr id="10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214282" y="142852"/>
            <a:ext cx="2214578" cy="22975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28746234"/>
      </p:ext>
    </p:extLst>
  </p:cSld>
  <p:clrMapOvr>
    <a:masterClrMapping/>
  </p:clrMapOvr>
  <p:transition>
    <p:wipe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775930611"/>
      </p:ext>
    </p:extLst>
  </p:cSld>
  <p:clrMapOvr>
    <a:masterClrMapping/>
  </p:clrMapOvr>
  <p:transition>
    <p:wipe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85720" y="214290"/>
            <a:ext cx="6429420" cy="1643074"/>
            <a:chOff x="214282" y="0"/>
            <a:chExt cx="6643734" cy="2071678"/>
          </a:xfrm>
        </p:grpSpPr>
        <p:pic>
          <p:nvPicPr>
            <p:cNvPr id="8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grpSp>
        <p:nvGrpSpPr>
          <p:cNvPr id="10" name="Группа 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1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2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6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2179211000"/>
      </p:ext>
    </p:extLst>
  </p:cSld>
  <p:clrMapOvr>
    <a:masterClrMapping/>
  </p:clrMapOvr>
  <p:transition>
    <p:wipe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392980"/>
            <a:ext cx="9144000" cy="1465019"/>
          </a:xfrm>
          <a:prstGeom prst="rect">
            <a:avLst/>
          </a:prstGeom>
          <a:noFill/>
        </p:spPr>
      </p:pic>
      <p:pic>
        <p:nvPicPr>
          <p:cNvPr id="8" name="Picture 4" descr="&amp;Scy;&amp;ocy;&amp;khcy;&amp;rcy;&amp;acy;&amp;ncy;&amp;icy;&amp;tcy;&amp;iecy; &amp;Zcy;&amp;iecy;&amp;mcy;&amp;lcy;&amp;icy; &amp;Zcy;&amp;iecy;&amp;mcy;&amp;lcy;&amp;icy;, &amp;Icy;&amp;zcy; &amp;Ecy;&amp;kcy;&amp;ocy;&amp;lcy;&amp;ocy;&amp;gcy;&amp;icy;&amp;icy; &amp;Icy;&amp;kcy;&amp;ocy;&amp;ncy;&amp;ycy; &amp;Ucy;&amp;scy;&amp;tcy;&amp;ocy;&amp;jcy;&amp;chcy;&amp;icy;&amp;vcy;&amp;ocy;&amp;gcy;&amp;ocy; &amp;Rcy;&amp;acy;&amp;zcy;&amp;vcy;&amp;icy;&amp;tcy;&amp;icy;&amp;yacy; &amp; &amp;Kcy;&amp;ocy;&amp;ncy;&amp;tscy;&amp;iecy;&amp;pcy;&amp;tscy;&amp;icy;&amp;icy; &amp;Ocy;&amp;kcy;&amp;rcy;&amp;ucy;&amp;zhcy;&amp;acy;&amp;yucy;&amp;shchcy;&amp;iecy;&amp;jcy; &amp;Scy;&amp;rcy;&amp;iecy;&amp;dcy;&amp;y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lum bright="-30000" contrast="20000"/>
          </a:blip>
          <a:srcRect l="11539" t="-7692" r="11537"/>
          <a:stretch>
            <a:fillRect/>
          </a:stretch>
        </p:blipFill>
        <p:spPr bwMode="auto">
          <a:xfrm>
            <a:off x="7358082" y="4500570"/>
            <a:ext cx="1581844" cy="2214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87977148"/>
      </p:ext>
    </p:extLst>
  </p:cSld>
  <p:clrMapOvr>
    <a:masterClrMapping/>
  </p:clrMapOvr>
  <p:transition>
    <p:wipe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857892"/>
            <a:ext cx="7215206" cy="1000107"/>
          </a:xfrm>
          <a:prstGeom prst="rect">
            <a:avLst/>
          </a:prstGeom>
          <a:noFill/>
        </p:spPr>
      </p:pic>
      <p:pic>
        <p:nvPicPr>
          <p:cNvPr id="8" name="Picture 2" descr="&amp;Fcy;&amp;ocy;&amp;tcy;&amp;ocy;&amp;ocy;&amp;bcy;&amp;ocy;&amp;icy; &amp;vcy;&amp;ocy;&amp;lcy;&amp;shcy;&amp;iecy;&amp;bcy;&amp;ncy;&amp;acy;&amp;yacy; &amp;kcy;&amp;ncy;&amp;icy;&amp;gcy;&amp;acy; - &amp;fcy;&amp;ocy;&amp;ncy;&amp;iecy; * PIXERS.ru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5786414" y="4186320"/>
            <a:ext cx="3357586" cy="2671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49925166"/>
      </p:ext>
    </p:extLst>
  </p:cSld>
  <p:clrMapOvr>
    <a:masterClrMapping/>
  </p:clrMapOvr>
  <p:transition>
    <p:wipe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22222" r="1765"/>
          <a:stretch>
            <a:fillRect/>
          </a:stretch>
        </p:blipFill>
        <p:spPr bwMode="auto">
          <a:xfrm rot="5400000" flipV="1">
            <a:off x="-1126510" y="1126510"/>
            <a:ext cx="2714620" cy="461600"/>
          </a:xfrm>
          <a:prstGeom prst="rect">
            <a:avLst/>
          </a:prstGeom>
          <a:noFill/>
        </p:spPr>
      </p:pic>
      <p:pic>
        <p:nvPicPr>
          <p:cNvPr id="7170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33479"/>
          <a:stretch>
            <a:fillRect/>
          </a:stretch>
        </p:blipFill>
        <p:spPr bwMode="auto">
          <a:xfrm rot="16200000" flipV="1">
            <a:off x="-3009510" y="3009505"/>
            <a:ext cx="6858002" cy="838985"/>
          </a:xfrm>
          <a:prstGeom prst="rect">
            <a:avLst/>
          </a:prstGeom>
          <a:noFill/>
        </p:spPr>
      </p:pic>
      <p:pic>
        <p:nvPicPr>
          <p:cNvPr id="10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214282" y="142852"/>
            <a:ext cx="2214578" cy="22975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3431680"/>
      </p:ext>
    </p:extLst>
  </p:cSld>
  <p:clrMapOvr>
    <a:masterClrMapping/>
  </p:clrMapOvr>
  <p:transition>
    <p:wipe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4152631844"/>
      </p:ext>
    </p:extLst>
  </p:cSld>
  <p:clrMapOvr>
    <a:masterClrMapping/>
  </p:clrMapOvr>
  <p:transition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85720" y="357166"/>
            <a:ext cx="8572560" cy="6143668"/>
          </a:xfrm>
          <a:prstGeom prst="round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Monotype Corsiva" pitchFamily="66" charset="0"/>
            </a:endParaRPr>
          </a:p>
        </p:txBody>
      </p:sp>
      <p:pic>
        <p:nvPicPr>
          <p:cNvPr id="9" name="Рисунок 8" descr="0_96b1b_7235d0f5_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96" y="0"/>
            <a:ext cx="1428750" cy="1409700"/>
          </a:xfrm>
          <a:prstGeom prst="rect">
            <a:avLst/>
          </a:prstGeom>
        </p:spPr>
      </p:pic>
      <p:pic>
        <p:nvPicPr>
          <p:cNvPr id="8" name="Рисунок 7" descr="0_96b1e_a8892bb9_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5929330"/>
            <a:ext cx="1428750" cy="695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Monotype Corsiv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Monotype Corsiva" pitchFamily="66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57D23-1E3B-4DF0-9F6F-43ACF5462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85720" y="214290"/>
            <a:ext cx="6429420" cy="1643074"/>
            <a:chOff x="214282" y="0"/>
            <a:chExt cx="6643734" cy="2071678"/>
          </a:xfrm>
        </p:grpSpPr>
        <p:pic>
          <p:nvPicPr>
            <p:cNvPr id="8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grpSp>
        <p:nvGrpSpPr>
          <p:cNvPr id="10" name="Группа 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1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2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6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2709722908"/>
      </p:ext>
    </p:extLst>
  </p:cSld>
  <p:clrMapOvr>
    <a:masterClrMapping/>
  </p:clrMapOvr>
  <p:transition>
    <p:wipe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392980"/>
            <a:ext cx="9144000" cy="1465019"/>
          </a:xfrm>
          <a:prstGeom prst="rect">
            <a:avLst/>
          </a:prstGeom>
          <a:noFill/>
        </p:spPr>
      </p:pic>
      <p:pic>
        <p:nvPicPr>
          <p:cNvPr id="8" name="Picture 4" descr="&amp;Scy;&amp;ocy;&amp;khcy;&amp;rcy;&amp;acy;&amp;ncy;&amp;icy;&amp;tcy;&amp;iecy; &amp;Zcy;&amp;iecy;&amp;mcy;&amp;lcy;&amp;icy; &amp;Zcy;&amp;iecy;&amp;mcy;&amp;lcy;&amp;icy;, &amp;Icy;&amp;zcy; &amp;Ecy;&amp;kcy;&amp;ocy;&amp;lcy;&amp;ocy;&amp;gcy;&amp;icy;&amp;icy; &amp;Icy;&amp;kcy;&amp;ocy;&amp;ncy;&amp;ycy; &amp;Ucy;&amp;scy;&amp;tcy;&amp;ocy;&amp;jcy;&amp;chcy;&amp;icy;&amp;vcy;&amp;ocy;&amp;gcy;&amp;ocy; &amp;Rcy;&amp;acy;&amp;zcy;&amp;vcy;&amp;icy;&amp;tcy;&amp;icy;&amp;yacy; &amp; &amp;Kcy;&amp;ocy;&amp;ncy;&amp;tscy;&amp;iecy;&amp;pcy;&amp;tscy;&amp;icy;&amp;icy; &amp;Ocy;&amp;kcy;&amp;rcy;&amp;ucy;&amp;zhcy;&amp;acy;&amp;yucy;&amp;shchcy;&amp;iecy;&amp;jcy; &amp;Scy;&amp;rcy;&amp;iecy;&amp;dcy;&amp;y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lum bright="-30000" contrast="20000"/>
          </a:blip>
          <a:srcRect l="11539" t="-7692" r="11537"/>
          <a:stretch>
            <a:fillRect/>
          </a:stretch>
        </p:blipFill>
        <p:spPr bwMode="auto">
          <a:xfrm>
            <a:off x="7358082" y="4500570"/>
            <a:ext cx="1581844" cy="2214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87143603"/>
      </p:ext>
    </p:extLst>
  </p:cSld>
  <p:clrMapOvr>
    <a:masterClrMapping/>
  </p:clrMapOvr>
  <p:transition>
    <p:wipe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857892"/>
            <a:ext cx="7215206" cy="1000107"/>
          </a:xfrm>
          <a:prstGeom prst="rect">
            <a:avLst/>
          </a:prstGeom>
          <a:noFill/>
        </p:spPr>
      </p:pic>
      <p:pic>
        <p:nvPicPr>
          <p:cNvPr id="8" name="Picture 2" descr="&amp;Fcy;&amp;ocy;&amp;tcy;&amp;ocy;&amp;ocy;&amp;bcy;&amp;ocy;&amp;icy; &amp;vcy;&amp;ocy;&amp;lcy;&amp;shcy;&amp;iecy;&amp;bcy;&amp;ncy;&amp;acy;&amp;yacy; &amp;kcy;&amp;ncy;&amp;icy;&amp;gcy;&amp;acy; - &amp;fcy;&amp;ocy;&amp;ncy;&amp;iecy; * PIXERS.ru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5786414" y="4186320"/>
            <a:ext cx="3357586" cy="2671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97122344"/>
      </p:ext>
    </p:extLst>
  </p:cSld>
  <p:clrMapOvr>
    <a:masterClrMapping/>
  </p:clrMapOvr>
  <p:transition>
    <p:wipe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22222" r="1765"/>
          <a:stretch>
            <a:fillRect/>
          </a:stretch>
        </p:blipFill>
        <p:spPr bwMode="auto">
          <a:xfrm rot="5400000" flipV="1">
            <a:off x="-1126510" y="1126510"/>
            <a:ext cx="2714620" cy="461600"/>
          </a:xfrm>
          <a:prstGeom prst="rect">
            <a:avLst/>
          </a:prstGeom>
          <a:noFill/>
        </p:spPr>
      </p:pic>
      <p:pic>
        <p:nvPicPr>
          <p:cNvPr id="7170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33479"/>
          <a:stretch>
            <a:fillRect/>
          </a:stretch>
        </p:blipFill>
        <p:spPr bwMode="auto">
          <a:xfrm rot="16200000" flipV="1">
            <a:off x="-3009510" y="3009505"/>
            <a:ext cx="6858002" cy="838985"/>
          </a:xfrm>
          <a:prstGeom prst="rect">
            <a:avLst/>
          </a:prstGeom>
          <a:noFill/>
        </p:spPr>
      </p:pic>
      <p:pic>
        <p:nvPicPr>
          <p:cNvPr id="10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214282" y="142852"/>
            <a:ext cx="2214578" cy="22975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6149017"/>
      </p:ext>
    </p:extLst>
  </p:cSld>
  <p:clrMapOvr>
    <a:masterClrMapping/>
  </p:clrMapOvr>
  <p:transition>
    <p:wipe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1498420729"/>
      </p:ext>
    </p:extLst>
  </p:cSld>
  <p:clrMapOvr>
    <a:masterClrMapping/>
  </p:clrMapOvr>
  <p:transition>
    <p:wipe dir="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85720" y="214290"/>
            <a:ext cx="6429420" cy="1643074"/>
            <a:chOff x="214282" y="0"/>
            <a:chExt cx="6643734" cy="2071678"/>
          </a:xfrm>
        </p:grpSpPr>
        <p:pic>
          <p:nvPicPr>
            <p:cNvPr id="8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grpSp>
        <p:nvGrpSpPr>
          <p:cNvPr id="10" name="Группа 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1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2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6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4227865638"/>
      </p:ext>
    </p:extLst>
  </p:cSld>
  <p:clrMapOvr>
    <a:masterClrMapping/>
  </p:clrMapOvr>
  <p:transition>
    <p:wipe dir="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392980"/>
            <a:ext cx="9144000" cy="1465019"/>
          </a:xfrm>
          <a:prstGeom prst="rect">
            <a:avLst/>
          </a:prstGeom>
          <a:noFill/>
        </p:spPr>
      </p:pic>
      <p:pic>
        <p:nvPicPr>
          <p:cNvPr id="8" name="Picture 4" descr="&amp;Scy;&amp;ocy;&amp;khcy;&amp;rcy;&amp;acy;&amp;ncy;&amp;icy;&amp;tcy;&amp;iecy; &amp;Zcy;&amp;iecy;&amp;mcy;&amp;lcy;&amp;icy; &amp;Zcy;&amp;iecy;&amp;mcy;&amp;lcy;&amp;icy;, &amp;Icy;&amp;zcy; &amp;Ecy;&amp;kcy;&amp;ocy;&amp;lcy;&amp;ocy;&amp;gcy;&amp;icy;&amp;icy; &amp;Icy;&amp;kcy;&amp;ocy;&amp;ncy;&amp;ycy; &amp;Ucy;&amp;scy;&amp;tcy;&amp;ocy;&amp;jcy;&amp;chcy;&amp;icy;&amp;vcy;&amp;ocy;&amp;gcy;&amp;ocy; &amp;Rcy;&amp;acy;&amp;zcy;&amp;vcy;&amp;icy;&amp;tcy;&amp;icy;&amp;yacy; &amp; &amp;Kcy;&amp;ocy;&amp;ncy;&amp;tscy;&amp;iecy;&amp;pcy;&amp;tscy;&amp;icy;&amp;icy; &amp;Ocy;&amp;kcy;&amp;rcy;&amp;ucy;&amp;zhcy;&amp;acy;&amp;yucy;&amp;shchcy;&amp;iecy;&amp;jcy; &amp;Scy;&amp;rcy;&amp;iecy;&amp;dcy;&amp;y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lum bright="-30000" contrast="20000"/>
          </a:blip>
          <a:srcRect l="11539" t="-7692" r="11537"/>
          <a:stretch>
            <a:fillRect/>
          </a:stretch>
        </p:blipFill>
        <p:spPr bwMode="auto">
          <a:xfrm>
            <a:off x="7358082" y="4500570"/>
            <a:ext cx="1581844" cy="2214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68896366"/>
      </p:ext>
    </p:extLst>
  </p:cSld>
  <p:clrMapOvr>
    <a:masterClrMapping/>
  </p:clrMapOvr>
  <p:transition>
    <p:wipe dir="u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857892"/>
            <a:ext cx="7215206" cy="1000107"/>
          </a:xfrm>
          <a:prstGeom prst="rect">
            <a:avLst/>
          </a:prstGeom>
          <a:noFill/>
        </p:spPr>
      </p:pic>
      <p:pic>
        <p:nvPicPr>
          <p:cNvPr id="8" name="Picture 2" descr="&amp;Fcy;&amp;ocy;&amp;tcy;&amp;ocy;&amp;ocy;&amp;bcy;&amp;ocy;&amp;icy; &amp;vcy;&amp;ocy;&amp;lcy;&amp;shcy;&amp;iecy;&amp;bcy;&amp;ncy;&amp;acy;&amp;yacy; &amp;kcy;&amp;ncy;&amp;icy;&amp;gcy;&amp;acy; - &amp;fcy;&amp;ocy;&amp;ncy;&amp;iecy; * PIXERS.ru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5786414" y="4186320"/>
            <a:ext cx="3357586" cy="2671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52335699"/>
      </p:ext>
    </p:extLst>
  </p:cSld>
  <p:clrMapOvr>
    <a:masterClrMapping/>
  </p:clrMapOvr>
  <p:transition>
    <p:wipe dir="u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22222" r="1765"/>
          <a:stretch>
            <a:fillRect/>
          </a:stretch>
        </p:blipFill>
        <p:spPr bwMode="auto">
          <a:xfrm rot="5400000" flipV="1">
            <a:off x="-1126510" y="1126510"/>
            <a:ext cx="2714620" cy="461600"/>
          </a:xfrm>
          <a:prstGeom prst="rect">
            <a:avLst/>
          </a:prstGeom>
          <a:noFill/>
        </p:spPr>
      </p:pic>
      <p:pic>
        <p:nvPicPr>
          <p:cNvPr id="7170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33479"/>
          <a:stretch>
            <a:fillRect/>
          </a:stretch>
        </p:blipFill>
        <p:spPr bwMode="auto">
          <a:xfrm rot="16200000" flipV="1">
            <a:off x="-3009510" y="3009505"/>
            <a:ext cx="6858002" cy="838985"/>
          </a:xfrm>
          <a:prstGeom prst="rect">
            <a:avLst/>
          </a:prstGeom>
          <a:noFill/>
        </p:spPr>
      </p:pic>
      <p:pic>
        <p:nvPicPr>
          <p:cNvPr id="10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214282" y="142852"/>
            <a:ext cx="2214578" cy="22975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46694283"/>
      </p:ext>
    </p:extLst>
  </p:cSld>
  <p:clrMapOvr>
    <a:masterClrMapping/>
  </p:clrMapOvr>
  <p:transition>
    <p:wipe dir="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2766407088"/>
      </p:ext>
    </p:extLst>
  </p:cSld>
  <p:clrMapOvr>
    <a:masterClrMapping/>
  </p:clrMapOvr>
  <p:transition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20" y="357166"/>
            <a:ext cx="8572560" cy="6143668"/>
          </a:xfrm>
          <a:prstGeom prst="round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onotype Corsiv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73217-CE93-4D09-B878-BE2DCE304952}" type="datetimeFigureOut">
              <a:rPr lang="ru-RU" smtClean="0">
                <a:solidFill>
                  <a:prstClr val="black"/>
                </a:solidFill>
              </a:rPr>
              <a:pPr/>
              <a:t>11.12.2017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AFA1B-CB09-41B0-AFF5-D2A65DD8F3C1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pic>
        <p:nvPicPr>
          <p:cNvPr id="7" name="Рисунок 6" descr="b96a6f281971.gif"/>
          <p:cNvPicPr>
            <a:picLocks noChangeAspect="1"/>
          </p:cNvPicPr>
          <p:nvPr/>
        </p:nvPicPr>
        <p:blipFill>
          <a:blip r:embed="rId2">
            <a:lum bright="-2000" contrast="41000"/>
          </a:blip>
          <a:stretch>
            <a:fillRect/>
          </a:stretch>
        </p:blipFill>
        <p:spPr>
          <a:xfrm flipH="1">
            <a:off x="0" y="4286256"/>
            <a:ext cx="2151693" cy="2762236"/>
          </a:xfrm>
          <a:prstGeom prst="rect">
            <a:avLst/>
          </a:prstGeom>
        </p:spPr>
      </p:pic>
      <p:pic>
        <p:nvPicPr>
          <p:cNvPr id="8" name="Рисунок 7" descr="0_96b19_d5b0999c_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8148" y="0"/>
            <a:ext cx="1114425" cy="142875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85720" y="214290"/>
            <a:ext cx="6429420" cy="1643074"/>
            <a:chOff x="214282" y="0"/>
            <a:chExt cx="6643734" cy="2071678"/>
          </a:xfrm>
        </p:grpSpPr>
        <p:pic>
          <p:nvPicPr>
            <p:cNvPr id="8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grpSp>
        <p:nvGrpSpPr>
          <p:cNvPr id="10" name="Группа 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1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2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6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3722066727"/>
      </p:ext>
    </p:extLst>
  </p:cSld>
  <p:clrMapOvr>
    <a:masterClrMapping/>
  </p:clrMapOvr>
  <p:transition>
    <p:wipe dir="u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392980"/>
            <a:ext cx="9144000" cy="1465019"/>
          </a:xfrm>
          <a:prstGeom prst="rect">
            <a:avLst/>
          </a:prstGeom>
          <a:noFill/>
        </p:spPr>
      </p:pic>
      <p:pic>
        <p:nvPicPr>
          <p:cNvPr id="8" name="Picture 4" descr="&amp;Scy;&amp;ocy;&amp;khcy;&amp;rcy;&amp;acy;&amp;ncy;&amp;icy;&amp;tcy;&amp;iecy; &amp;Zcy;&amp;iecy;&amp;mcy;&amp;lcy;&amp;icy; &amp;Zcy;&amp;iecy;&amp;mcy;&amp;lcy;&amp;icy;, &amp;Icy;&amp;zcy; &amp;Ecy;&amp;kcy;&amp;ocy;&amp;lcy;&amp;ocy;&amp;gcy;&amp;icy;&amp;icy; &amp;Icy;&amp;kcy;&amp;ocy;&amp;ncy;&amp;ycy; &amp;Ucy;&amp;scy;&amp;tcy;&amp;ocy;&amp;jcy;&amp;chcy;&amp;icy;&amp;vcy;&amp;ocy;&amp;gcy;&amp;ocy; &amp;Rcy;&amp;acy;&amp;zcy;&amp;vcy;&amp;icy;&amp;tcy;&amp;icy;&amp;yacy; &amp; &amp;Kcy;&amp;ocy;&amp;ncy;&amp;tscy;&amp;iecy;&amp;pcy;&amp;tscy;&amp;icy;&amp;icy; &amp;Ocy;&amp;kcy;&amp;rcy;&amp;ucy;&amp;zhcy;&amp;acy;&amp;yucy;&amp;shchcy;&amp;iecy;&amp;jcy; &amp;Scy;&amp;rcy;&amp;iecy;&amp;dcy;&amp;y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lum bright="-30000" contrast="20000"/>
          </a:blip>
          <a:srcRect l="11539" t="-7692" r="11537"/>
          <a:stretch>
            <a:fillRect/>
          </a:stretch>
        </p:blipFill>
        <p:spPr bwMode="auto">
          <a:xfrm>
            <a:off x="7358082" y="4500570"/>
            <a:ext cx="1581844" cy="2214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0528549"/>
      </p:ext>
    </p:extLst>
  </p:cSld>
  <p:clrMapOvr>
    <a:masterClrMapping/>
  </p:clrMapOvr>
  <p:transition>
    <p:wipe dir="u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857892"/>
            <a:ext cx="7215206" cy="1000107"/>
          </a:xfrm>
          <a:prstGeom prst="rect">
            <a:avLst/>
          </a:prstGeom>
          <a:noFill/>
        </p:spPr>
      </p:pic>
      <p:pic>
        <p:nvPicPr>
          <p:cNvPr id="8" name="Picture 2" descr="&amp;Fcy;&amp;ocy;&amp;tcy;&amp;ocy;&amp;ocy;&amp;bcy;&amp;ocy;&amp;icy; &amp;vcy;&amp;ocy;&amp;lcy;&amp;shcy;&amp;iecy;&amp;bcy;&amp;ncy;&amp;acy;&amp;yacy; &amp;kcy;&amp;ncy;&amp;icy;&amp;gcy;&amp;acy; - &amp;fcy;&amp;ocy;&amp;ncy;&amp;iecy; * PIXERS.ru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5786414" y="4186320"/>
            <a:ext cx="3357586" cy="2671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98703011"/>
      </p:ext>
    </p:extLst>
  </p:cSld>
  <p:clrMapOvr>
    <a:masterClrMapping/>
  </p:clrMapOvr>
  <p:transition>
    <p:wipe dir="u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22222" r="1765"/>
          <a:stretch>
            <a:fillRect/>
          </a:stretch>
        </p:blipFill>
        <p:spPr bwMode="auto">
          <a:xfrm rot="5400000" flipV="1">
            <a:off x="-1126510" y="1126510"/>
            <a:ext cx="2714620" cy="461600"/>
          </a:xfrm>
          <a:prstGeom prst="rect">
            <a:avLst/>
          </a:prstGeom>
          <a:noFill/>
        </p:spPr>
      </p:pic>
      <p:pic>
        <p:nvPicPr>
          <p:cNvPr id="7170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33479"/>
          <a:stretch>
            <a:fillRect/>
          </a:stretch>
        </p:blipFill>
        <p:spPr bwMode="auto">
          <a:xfrm rot="16200000" flipV="1">
            <a:off x="-3009510" y="3009505"/>
            <a:ext cx="6858002" cy="838985"/>
          </a:xfrm>
          <a:prstGeom prst="rect">
            <a:avLst/>
          </a:prstGeom>
          <a:noFill/>
        </p:spPr>
      </p:pic>
      <p:pic>
        <p:nvPicPr>
          <p:cNvPr id="10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214282" y="142852"/>
            <a:ext cx="2214578" cy="22975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7611944"/>
      </p:ext>
    </p:extLst>
  </p:cSld>
  <p:clrMapOvr>
    <a:masterClrMapping/>
  </p:clrMapOvr>
  <p:transition>
    <p:wipe dir="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85720" y="357166"/>
            <a:ext cx="8572560" cy="6143668"/>
          </a:xfrm>
          <a:prstGeom prst="round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_96b05_e402583f_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1357327" cy="1219200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73217-CE93-4D09-B878-BE2DCE304952}" type="datetimeFigureOut">
              <a:rPr lang="ru-RU" smtClean="0">
                <a:solidFill>
                  <a:prstClr val="black"/>
                </a:solidFill>
              </a:rPr>
              <a:pPr/>
              <a:t>11.12.2017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AFA1B-CB09-41B0-AFF5-D2A65DD8F3C1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pic>
        <p:nvPicPr>
          <p:cNvPr id="7" name="Рисунок 6" descr="b96a6f281971.gif"/>
          <p:cNvPicPr>
            <a:picLocks noChangeAspect="1"/>
          </p:cNvPicPr>
          <p:nvPr/>
        </p:nvPicPr>
        <p:blipFill>
          <a:blip r:embed="rId3">
            <a:lum bright="-2000" contrast="41000"/>
          </a:blip>
          <a:stretch>
            <a:fillRect/>
          </a:stretch>
        </p:blipFill>
        <p:spPr>
          <a:xfrm>
            <a:off x="6605929" y="3857628"/>
            <a:ext cx="2538070" cy="3262302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B527D-BB8D-48C4-B0FE-9EF6ED8C63FB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D8AE7-82B3-410A-BC76-634CFBB86F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1437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9A106-E406-48B4-9AC7-31B6F6DB2A92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B0853-5927-4B71-BC40-140C5706F4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46332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4B34E-147A-4592-B039-7E551D6358AE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D4F58-3889-42DB-97DE-E52067E177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3407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97915-8300-46FD-AA3E-297DC4876D2A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C061E-BD42-486E-9E45-26D08F0C10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52512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CC6DB-5F1E-421C-8A09-8CA50A377420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8A539-81B8-4744-B582-0479B88BFA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0309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418E8-4AEF-43A2-9DC4-332E6EEF5C4D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64E56-7187-429E-8EB2-B499E895A5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0301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40F2C-987D-49F8-9EA0-A54048045677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52983-5A91-4165-9BD7-6DCD52B225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5179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D45BD-DC00-4B36-A705-6593628C9BE9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F3E30-40AE-4AF7-86B3-032B024A00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97553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BF479-4DD9-4102-9EDC-C31A73D2D5F5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71C10-29D5-4BC1-9C7E-11CEDAA59E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7560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8655D-C725-4213-A646-706527E8BBB2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A4208-5436-4A5C-A107-DF94D4EAA9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850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20" y="357166"/>
            <a:ext cx="8572560" cy="6143668"/>
          </a:xfrm>
          <a:prstGeom prst="round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Monotype Corsiva" pitchFamily="66" charset="0"/>
              </a:defRPr>
            </a:lvl1pPr>
          </a:lstStyle>
          <a:p>
            <a:r>
              <a:rPr lang="ru-RU" dirty="0" smtClean="0"/>
              <a:t>Используемые источники: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A88D1-3A5E-4DF2-AB27-9FD045D6999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0_96b10_2b1d9559_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5286388"/>
            <a:ext cx="857250" cy="1428750"/>
          </a:xfrm>
          <a:prstGeom prst="rect">
            <a:avLst/>
          </a:prstGeom>
        </p:spPr>
      </p:pic>
      <p:pic>
        <p:nvPicPr>
          <p:cNvPr id="8" name="Рисунок 7" descr="0_96b12_a7917986_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586" y="5492150"/>
            <a:ext cx="1214414" cy="1165837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39623-408A-4987-AF78-EC8003CC8EE6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908B1-322F-4A47-B9DA-38ACBB9E88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02416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2015D-6B11-4211-B46B-424E61AED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F2F50-00ED-4B83-BC50-95037883B4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57D23-1E3B-4DF0-9F6F-43ACF5462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AF293-1E6E-43E8-B3BB-BE16AF6526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A88D1-3A5E-4DF2-AB27-9FD045D69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73217-CE93-4D09-B878-BE2DCE304952}" type="datetimeFigureOut">
              <a:rPr lang="ru-RU" smtClean="0">
                <a:solidFill>
                  <a:prstClr val="black"/>
                </a:solidFill>
              </a:rPr>
              <a:pPr/>
              <a:t>11.12.2017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AFA1B-CB09-41B0-AFF5-D2A65DD8F3C1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73217-CE93-4D09-B878-BE2DCE304952}" type="datetimeFigureOut">
              <a:rPr lang="ru-RU" smtClean="0">
                <a:solidFill>
                  <a:prstClr val="black"/>
                </a:solidFill>
              </a:rPr>
              <a:pPr/>
              <a:t>11.12.2017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AFA1B-CB09-41B0-AFF5-D2A65DD8F3C1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73217-CE93-4D09-B878-BE2DCE304952}" type="datetimeFigureOut">
              <a:rPr lang="ru-RU" smtClean="0">
                <a:solidFill>
                  <a:prstClr val="black"/>
                </a:solidFill>
              </a:rPr>
              <a:pPr/>
              <a:t>11.12.2017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AFA1B-CB09-41B0-AFF5-D2A65DD8F3C1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A88D1-3A5E-4DF2-AB27-9FD045D69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A88D1-3A5E-4DF2-AB27-9FD045D69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A88D1-3A5E-4DF2-AB27-9FD045D69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559347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AF293-1E6E-43E8-B3BB-BE16AF6526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21.jpe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6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0.xml"/><Relationship Id="rId19" Type="http://schemas.openxmlformats.org/officeDocument/2006/relationships/image" Target="../media/image22.jpeg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1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A88D1-3A5E-4DF2-AB27-9FD045D6999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&amp;Fcy;&amp;ocy;&amp;ncy; &amp;dcy;&amp;lcy;&amp;yacy; &amp;fcy;&amp;ocy;&amp;tcy;&amp;ocy;&amp;shcy;&amp;ocy;&amp;pcy;&amp;acy; - 115. &amp;Tcy;&amp;iecy;&amp;kcy;&amp;scy;&amp;tcy;&amp;ucy;&amp;rcy;&amp;acy; &amp;lcy;&amp;ucy;&amp;chcy;&amp;icy;.  &amp;Gcy;&amp;ocy;&amp;lcy;&amp;ucy;&amp;bcy;&amp;ocy;&amp;jcy; &amp;fcy;&amp;ocy;&amp;ncy;."/>
          <p:cNvPicPr>
            <a:picLocks noChangeAspect="1" noChangeArrowheads="1"/>
          </p:cNvPicPr>
          <p:nvPr userDrawn="1"/>
        </p:nvPicPr>
        <p:blipFill>
          <a:blip r:embed="rId5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 userDrawn="1"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rgbClr val="16EBF6">
              <a:alpha val="14118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6" descr="1920x1080 &amp;gcy;&amp;ocy;&amp;lcy;&amp;ucy;&amp;bcy;&amp;ocy;&amp;jcy; &amp;fcy;&amp;ocy;&amp;ncy;, &amp;kcy;&amp;acy;&amp;pcy;&amp;lcy;&amp;icy;, &amp;mcy;&amp;acy;&amp;kcy;&amp;rcy;&amp;ocy;, &amp;tcy;&amp;iecy;&amp;kcy;&amp;scy;&amp;tcy;&amp;ucy;&amp;rcy;&amp;acy; hd &amp;ocy;&amp;bcy;&amp;ocy;&amp;icy; &amp;ncy;&amp;acy; &amp;rcy;&amp;acy;&amp;bcy;&amp;ocy;&amp;chcy;&amp;icy;&amp;jcy; &amp;scy;&amp;tcy;&amp;ocy;&amp;lcy; 52401"/>
          <p:cNvPicPr>
            <a:picLocks noChangeAspect="1" noChangeArrowheads="1"/>
          </p:cNvPicPr>
          <p:nvPr userDrawn="1"/>
        </p:nvPicPr>
        <p:blipFill>
          <a:blip r:embed="rId5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  <p:sldLayoutId id="2147483746" r:id="rId15"/>
    <p:sldLayoutId id="2147483747" r:id="rId16"/>
    <p:sldLayoutId id="2147483748" r:id="rId17"/>
    <p:sldLayoutId id="2147483749" r:id="rId18"/>
    <p:sldLayoutId id="2147483700" r:id="rId19"/>
    <p:sldLayoutId id="2147483701" r:id="rId20"/>
    <p:sldLayoutId id="2147483702" r:id="rId21"/>
    <p:sldLayoutId id="2147483703" r:id="rId22"/>
    <p:sldLayoutId id="2147483704" r:id="rId23"/>
    <p:sldLayoutId id="2147483661" r:id="rId24"/>
    <p:sldLayoutId id="2147483662" r:id="rId25"/>
    <p:sldLayoutId id="2147483663" r:id="rId26"/>
    <p:sldLayoutId id="2147483664" r:id="rId27"/>
    <p:sldLayoutId id="2147483665" r:id="rId28"/>
    <p:sldLayoutId id="2147483685" r:id="rId29"/>
    <p:sldLayoutId id="2147483686" r:id="rId30"/>
    <p:sldLayoutId id="2147483687" r:id="rId31"/>
    <p:sldLayoutId id="2147483688" r:id="rId32"/>
    <p:sldLayoutId id="2147483689" r:id="rId33"/>
    <p:sldLayoutId id="2147483691" r:id="rId34"/>
    <p:sldLayoutId id="2147483692" r:id="rId35"/>
    <p:sldLayoutId id="2147483693" r:id="rId36"/>
    <p:sldLayoutId id="2147483694" r:id="rId37"/>
    <p:sldLayoutId id="2147483695" r:id="rId38"/>
    <p:sldLayoutId id="2147483713" r:id="rId39"/>
    <p:sldLayoutId id="2147483714" r:id="rId40"/>
    <p:sldLayoutId id="2147483715" r:id="rId41"/>
    <p:sldLayoutId id="2147483716" r:id="rId42"/>
    <p:sldLayoutId id="2147483717" r:id="rId43"/>
    <p:sldLayoutId id="2147483899" r:id="rId44"/>
    <p:sldLayoutId id="2147483900" r:id="rId45"/>
    <p:sldLayoutId id="2147483902" r:id="rId46"/>
    <p:sldLayoutId id="2147483904" r:id="rId47"/>
    <p:sldLayoutId id="2147483905" r:id="rId48"/>
    <p:sldLayoutId id="2147483906" r:id="rId49"/>
  </p:sldLayoutIdLst>
  <p:transition>
    <p:wipe dir="u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00000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 defTabSz="457153">
              <a:defRPr/>
            </a:pPr>
            <a:fld id="{E2F473D4-08EC-4AA0-A8CB-FD29FFC59822}" type="datetimeFigureOut">
              <a:rPr lang="ru-RU"/>
              <a:pPr defTabSz="457153">
                <a:defRPr/>
              </a:pPr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00000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 defTabSz="457153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00000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 defTabSz="457153">
              <a:defRPr/>
            </a:pPr>
            <a:fld id="{F3D340DE-09BD-410E-BCA9-969135CBC5B3}" type="slidenum">
              <a:rPr lang="ru-RU"/>
              <a:pPr defTabSz="457153"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467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51520" y="260648"/>
            <a:ext cx="8640960" cy="6336704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plasticine-man-2.jpg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5339744"/>
            <a:ext cx="1152128" cy="13298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A88D1-3A5E-4DF2-AB27-9FD045D6999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4" descr="&amp;Fcy;&amp;ocy;&amp;ncy; &amp;dcy;&amp;lcy;&amp;yacy; &amp;fcy;&amp;ocy;&amp;tcy;&amp;ocy;&amp;shcy;&amp;ocy;&amp;pcy;&amp;acy; - 115. &amp;Tcy;&amp;iecy;&amp;kcy;&amp;scy;&amp;tcy;&amp;ucy;&amp;rcy;&amp;acy; &amp;lcy;&amp;ucy;&amp;chcy;&amp;icy;.  &amp;Gcy;&amp;ocy;&amp;lcy;&amp;ucy;&amp;bcy;&amp;ocy;&amp;jcy; &amp;fcy;&amp;ocy;&amp;ncy;."/>
          <p:cNvPicPr>
            <a:picLocks noChangeAspect="1" noChangeArrowheads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 userDrawn="1"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rgbClr val="16EBF6">
              <a:alpha val="14118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1" name="Picture 6" descr="1920x1080 &amp;gcy;&amp;ocy;&amp;lcy;&amp;ucy;&amp;bcy;&amp;ocy;&amp;jcy; &amp;fcy;&amp;ocy;&amp;ncy;, &amp;kcy;&amp;acy;&amp;pcy;&amp;lcy;&amp;icy;, &amp;mcy;&amp;acy;&amp;kcy;&amp;rcy;&amp;ocy;, &amp;tcy;&amp;iecy;&amp;kcy;&amp;scy;&amp;tcy;&amp;ucy;&amp;rcy;&amp;acy; hd &amp;ocy;&amp;bcy;&amp;ocy;&amp;icy; &amp;ncy;&amp;acy; &amp;rcy;&amp;acy;&amp;bcy;&amp;ocy;&amp;chcy;&amp;icy;&amp;jcy; &amp;scy;&amp;tcy;&amp;ocy;&amp;lcy; 52401"/>
          <p:cNvPicPr>
            <a:picLocks noChangeAspect="1" noChangeArrowheads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  <p:sldLayoutId id="2147483919" r:id="rId12"/>
    <p:sldLayoutId id="2147483920" r:id="rId13"/>
    <p:sldLayoutId id="2147483921" r:id="rId14"/>
    <p:sldLayoutId id="2147483922" r:id="rId15"/>
    <p:sldLayoutId id="2147483923" r:id="rId16"/>
    <p:sldLayoutId id="2147483924" r:id="rId17"/>
  </p:sldLayoutIdLst>
  <p:transition>
    <p:wipe dir="u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prikolnye-kartinki.ru/img/picture/Jul/19/c025c94c1437cd2313555def1c2c922c/1.jpg" TargetMode="External"/><Relationship Id="rId3" Type="http://schemas.openxmlformats.org/officeDocument/2006/relationships/hyperlink" Target="https://www.worldcrunch.com/assets/img/thumbnails/91e98526978ffd19cf1fa5ed6783363f_poland.jpg" TargetMode="External"/><Relationship Id="rId7" Type="http://schemas.openxmlformats.org/officeDocument/2006/relationships/hyperlink" Target="http://&#1073;&#1086;&#1088;&#1089;&#1082;&#1086;&#1077;.&#1088;&#1092;/green/2017/0903njyuo/00.jpg" TargetMode="External"/><Relationship Id="rId2" Type="http://schemas.openxmlformats.org/officeDocument/2006/relationships/hyperlink" Target="http://uifperm.ru/images/1559726.jpg" TargetMode="External"/><Relationship Id="rId1" Type="http://schemas.openxmlformats.org/officeDocument/2006/relationships/slideLayout" Target="../slideLayouts/slideLayout66.xml"/><Relationship Id="rId6" Type="http://schemas.openxmlformats.org/officeDocument/2006/relationships/hyperlink" Target="http://animalsfoto.com/photo/b0/b0c437d8c55bd969d5f589315a82fa6e.jpg" TargetMode="External"/><Relationship Id="rId5" Type="http://schemas.openxmlformats.org/officeDocument/2006/relationships/hyperlink" Target="http://images.animalpicturesociety.com/images/11/3_2_prose_1.jpg" TargetMode="External"/><Relationship Id="rId10" Type="http://schemas.openxmlformats.org/officeDocument/2006/relationships/hyperlink" Target="http://pensioner-ua.ucoz.ru/scr5/pervotsvet_vesenniy.jpg" TargetMode="External"/><Relationship Id="rId4" Type="http://schemas.openxmlformats.org/officeDocument/2006/relationships/hyperlink" Target="http://images.myshared.ru/5/514836/slide_1.jpg" TargetMode="External"/><Relationship Id="rId9" Type="http://schemas.openxmlformats.org/officeDocument/2006/relationships/hyperlink" Target="http://gurudacha.ru/uploads/posts/2015/6/v-aptekarskom-ogorode-aktivno-raspuskajutsja_1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608416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400" b="1" dirty="0">
                <a:solidFill>
                  <a:srgbClr val="C00000"/>
                </a:solidFill>
                <a:latin typeface="Cambria" pitchFamily="18" charset="0"/>
                <a:ea typeface="+mj-ea"/>
                <a:cs typeface="Times New Roman" pitchFamily="18" charset="0"/>
              </a:rPr>
              <a:t>Муниципальное бюджетное общеобразовательное учреждение</a:t>
            </a:r>
            <a:br>
              <a:rPr lang="ru-RU" altLang="ru-RU" sz="1400" b="1" dirty="0">
                <a:solidFill>
                  <a:srgbClr val="C00000"/>
                </a:solidFill>
                <a:latin typeface="Cambria" pitchFamily="18" charset="0"/>
                <a:ea typeface="+mj-ea"/>
                <a:cs typeface="Times New Roman" pitchFamily="18" charset="0"/>
              </a:rPr>
            </a:br>
            <a:r>
              <a:rPr lang="ru-RU" altLang="ru-RU" sz="1400" b="1" dirty="0">
                <a:solidFill>
                  <a:srgbClr val="C00000"/>
                </a:solidFill>
                <a:latin typeface="Cambria" pitchFamily="18" charset="0"/>
                <a:ea typeface="+mj-ea"/>
                <a:cs typeface="Times New Roman" pitchFamily="18" charset="0"/>
              </a:rPr>
              <a:t>«Средняя общеобразовательная школа №6 им. К. Минина»</a:t>
            </a:r>
            <a:br>
              <a:rPr lang="ru-RU" altLang="ru-RU" sz="1400" b="1" dirty="0">
                <a:solidFill>
                  <a:srgbClr val="C00000"/>
                </a:solidFill>
                <a:latin typeface="Cambria" pitchFamily="18" charset="0"/>
                <a:ea typeface="+mj-ea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63888" y="1772816"/>
            <a:ext cx="4572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004821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Сетевой проект </a:t>
            </a:r>
            <a:br>
              <a:rPr lang="ru-RU" sz="3200" dirty="0">
                <a:solidFill>
                  <a:srgbClr val="004821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</a:br>
            <a:r>
              <a:rPr lang="ru-RU" sz="4400" b="1" i="1" dirty="0">
                <a:solidFill>
                  <a:srgbClr val="004821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«Войдём в природу другом!»</a:t>
            </a:r>
            <a:br>
              <a:rPr lang="ru-RU" sz="4400" b="1" i="1" dirty="0">
                <a:solidFill>
                  <a:srgbClr val="004821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84251" y="3975875"/>
            <a:ext cx="4572000" cy="158197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>
              <a:spcBef>
                <a:spcPct val="20000"/>
              </a:spcBef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Выполнила команда «Апельсин» </a:t>
            </a:r>
          </a:p>
          <a:p>
            <a:pPr lvl="0" algn="r">
              <a:spcBef>
                <a:spcPct val="20000"/>
              </a:spcBef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 «Б» класса</a:t>
            </a:r>
          </a:p>
          <a:p>
            <a:pPr lvl="0" algn="r">
              <a:spcBef>
                <a:spcPct val="20000"/>
              </a:spcBef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МБОУ СОШ №6 им. К. Минина</a:t>
            </a:r>
          </a:p>
          <a:p>
            <a:pPr lvl="0" algn="r">
              <a:spcBef>
                <a:spcPct val="20000"/>
              </a:spcBef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Конова С.В</a:t>
            </a:r>
          </a:p>
        </p:txBody>
      </p:sp>
    </p:spTree>
    <p:extLst>
      <p:ext uri="{BB962C8B-B14F-4D97-AF65-F5344CB8AC3E}">
        <p14:creationId xmlns:p14="http://schemas.microsoft.com/office/powerpoint/2010/main" val="1486051418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139136" cy="6356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Весёлая </a:t>
            </a:r>
            <a:r>
              <a:rPr lang="ru-RU" sz="3600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карандашница</a:t>
            </a:r>
            <a:r>
              <a:rPr lang="ru-RU" sz="36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0072" y="884103"/>
            <a:ext cx="3764362" cy="5569233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 err="1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Карандашница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– это приятный и полезный подарок как для детей, так и для взрослых. М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ы 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 только сохраним в идеальном порядке свои ручки и карандаши, но еще и поднимем себе настроение</a:t>
            </a:r>
            <a:endParaRPr lang="ru-RU" sz="2000" i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Еще один плюс этой поделки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–материалы для ее изготовления 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доступны каждому.</a:t>
            </a:r>
            <a:endParaRPr lang="ru-RU" sz="2000" i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Это был  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подарок папам на 23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февраля</a:t>
            </a:r>
            <a:endParaRPr lang="ru-RU" sz="2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C:\Users\ПК\Desktop\Рисунок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700808"/>
            <a:ext cx="4394572" cy="352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71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7785" y="620688"/>
            <a:ext cx="6408711" cy="7694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endParaRPr lang="ru-RU" sz="44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                                          </a:t>
            </a:r>
          </a:p>
          <a:p>
            <a:r>
              <a:rPr lang="ru-RU" sz="28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	</a:t>
            </a:r>
            <a:r>
              <a:rPr lang="en-US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этап</a:t>
            </a:r>
          </a:p>
          <a:p>
            <a:pPr algn="ctr"/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«Красная книга, красная, значит природа в опасности!»</a:t>
            </a:r>
            <a:endParaRPr lang="ru-RU" sz="36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endParaRPr lang="ru-RU" sz="36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Команда «Апельсин»</a:t>
            </a:r>
          </a:p>
          <a:p>
            <a:pPr algn="r"/>
            <a:endParaRPr lang="ru-RU" sz="20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Конова С.В.</a:t>
            </a:r>
          </a:p>
          <a:p>
            <a:pPr algn="r"/>
            <a:r>
              <a:rPr lang="ru-RU" sz="36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	</a:t>
            </a:r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										     					</a:t>
            </a:r>
            <a:endParaRPr lang="ru-RU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endParaRPr lang="ru-RU" sz="40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endParaRPr lang="ru-RU" sz="40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4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36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739642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ru-RU" sz="40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Что объединяет этих животных?</a:t>
            </a:r>
            <a:endParaRPr lang="ru-RU" sz="4000" b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66" y="1448780"/>
            <a:ext cx="4392488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090" y="3429000"/>
            <a:ext cx="5070350" cy="30603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0045476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2D2D8A"/>
                </a:solidFill>
                <a:latin typeface="Times New Roman" pitchFamily="18" charset="0"/>
                <a:cs typeface="Times New Roman" pitchFamily="18" charset="0"/>
              </a:rPr>
              <a:t>Мы их никогда не увидим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6478476" cy="4221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5236591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62074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b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                   Красная книга 		</a:t>
            </a:r>
            <a:r>
              <a:rPr lang="ru-RU" b="1" dirty="0" err="1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Балахнинского</a:t>
            </a:r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b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i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Мы провели исследование и выяснили,		</a:t>
            </a:r>
            <a:r>
              <a:rPr lang="ru-RU" sz="2400" b="1" i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   что Красной книги </a:t>
            </a:r>
            <a:r>
              <a:rPr lang="ru-RU" sz="2400" b="1" i="1" dirty="0" err="1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Балахнинского</a:t>
            </a:r>
            <a:r>
              <a:rPr lang="ru-RU" sz="2400" b="1" i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 района		    нет, поэтому мы решили её создать сами. </a:t>
            </a:r>
            <a:br>
              <a:rPr lang="ru-RU" sz="2400" b="1" i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 		    Собрали материал о редких и исчезающих		    растениях и животных и красочно     </a:t>
            </a:r>
            <a:br>
              <a:rPr lang="ru-RU" sz="2400" b="1" i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               о               оформили</a:t>
            </a:r>
            <a:r>
              <a:rPr lang="ru-RU" b="1" i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rgbClr val="0048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36288"/>
            <a:ext cx="2232248" cy="396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6976" y="-7444208"/>
            <a:ext cx="23375888" cy="1314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955556"/>
            <a:ext cx="4696522" cy="2641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0847083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Красная книга </a:t>
            </a:r>
            <a:r>
              <a:rPr lang="ru-RU" sz="4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Балахнинского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района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ПК\Pictures\img1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45385"/>
            <a:ext cx="3856902" cy="513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К\Pictures\img1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31244"/>
            <a:ext cx="3734325" cy="513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5573957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7785" y="620688"/>
            <a:ext cx="6408711" cy="72635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endParaRPr lang="ru-RU" sz="44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                                          </a:t>
            </a:r>
          </a:p>
          <a:p>
            <a:r>
              <a:rPr lang="ru-RU" sz="28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	</a:t>
            </a:r>
            <a:r>
              <a:rPr lang="en-US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IV  </a:t>
            </a:r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этап</a:t>
            </a:r>
          </a:p>
          <a:p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«Эко</a:t>
            </a:r>
            <a:r>
              <a:rPr lang="en-US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- дело по душе»</a:t>
            </a:r>
          </a:p>
          <a:p>
            <a:pPr algn="ctr"/>
            <a:r>
              <a:rPr lang="ru-RU" sz="36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36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Команда «Апельсин»</a:t>
            </a:r>
          </a:p>
          <a:p>
            <a:pPr algn="r"/>
            <a:endParaRPr lang="ru-RU" sz="20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Конова С.В.</a:t>
            </a:r>
          </a:p>
          <a:p>
            <a:pPr algn="r"/>
            <a:r>
              <a:rPr lang="ru-RU" sz="36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	</a:t>
            </a:r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										     					</a:t>
            </a:r>
            <a:endParaRPr lang="ru-RU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endParaRPr lang="ru-RU" sz="40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endParaRPr lang="ru-RU" sz="40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4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36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681885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Социальный проект</a:t>
            </a:r>
            <a:r>
              <a:rPr lang="en-US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«Поможем птицам»</a:t>
            </a:r>
            <a:r>
              <a:rPr lang="ru-RU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48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3"/>
            <a:ext cx="6156684" cy="496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9645422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Акция «Собери макулатуру- сохрани дерево!»</a:t>
            </a:r>
            <a:endParaRPr lang="ru-RU" b="1" dirty="0">
              <a:solidFill>
                <a:srgbClr val="0048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Школа\Внеклассная работа\фото\Альбом Выпускной\фото 4 г\ФОТО КЛАСС\ФОТО КЛАСС\ФОТО на фотоальбом\ФОТО\P10108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506248"/>
      </p:ext>
    </p:extLst>
  </p:cSld>
  <p:clrMapOvr>
    <a:masterClrMapping/>
  </p:clrMapOvr>
  <p:transition>
    <p:wipe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7785" y="620688"/>
            <a:ext cx="6408711" cy="73866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endParaRPr lang="ru-RU" sz="44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                                          </a:t>
            </a:r>
          </a:p>
          <a:p>
            <a:r>
              <a:rPr lang="ru-RU" sz="28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	</a:t>
            </a:r>
            <a:r>
              <a:rPr lang="en-US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  </a:t>
            </a:r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этап</a:t>
            </a:r>
          </a:p>
          <a:p>
            <a:pPr algn="ctr"/>
            <a:r>
              <a:rPr lang="ru-RU" sz="36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«Экологическая безопасность    </a:t>
            </a:r>
            <a:endParaRPr lang="ru-RU" sz="36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Команда «Апельсин»</a:t>
            </a:r>
          </a:p>
          <a:p>
            <a:pPr algn="r"/>
            <a:endParaRPr lang="ru-RU" sz="20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Конова С.В.</a:t>
            </a:r>
          </a:p>
          <a:p>
            <a:pPr algn="r"/>
            <a:r>
              <a:rPr lang="ru-RU" sz="36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	</a:t>
            </a:r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										     					</a:t>
            </a:r>
            <a:endParaRPr lang="ru-RU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endParaRPr lang="ru-RU" sz="40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endParaRPr lang="ru-RU" sz="40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4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36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34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7785" y="620688"/>
            <a:ext cx="6408711" cy="861774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endParaRPr lang="ru-RU" sz="44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                                          </a:t>
            </a:r>
          </a:p>
          <a:p>
            <a:r>
              <a:rPr lang="ru-RU" sz="28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	</a:t>
            </a:r>
            <a:r>
              <a:rPr lang="en-US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этап</a:t>
            </a:r>
          </a:p>
          <a:p>
            <a:pPr algn="ctr"/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«Природа-  дом, в котором мы живём!»</a:t>
            </a:r>
            <a:endParaRPr lang="ru-RU" sz="36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  </a:t>
            </a:r>
            <a:endParaRPr lang="ru-RU" sz="36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ru-RU" sz="14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sz="14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Команда «Апельсин»</a:t>
            </a:r>
          </a:p>
          <a:p>
            <a:pPr algn="r"/>
            <a:r>
              <a:rPr lang="ru-RU" sz="2000" b="1" i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Большухина</a:t>
            </a:r>
            <a:r>
              <a:rPr lang="ru-RU" sz="2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варвара</a:t>
            </a:r>
          </a:p>
          <a:p>
            <a:pPr algn="r"/>
            <a:r>
              <a:rPr lang="ru-RU" sz="2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Журов Данила</a:t>
            </a:r>
          </a:p>
          <a:p>
            <a:pPr algn="r"/>
            <a:r>
              <a:rPr lang="ru-RU" sz="2000" b="1" i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Пугина</a:t>
            </a:r>
            <a:r>
              <a:rPr lang="ru-RU" sz="2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елизавета</a:t>
            </a:r>
            <a:endParaRPr lang="ru-RU" sz="20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Колпаков </a:t>
            </a:r>
            <a:r>
              <a:rPr lang="ru-RU" sz="2000" b="1" i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матвей</a:t>
            </a:r>
            <a:r>
              <a:rPr lang="ru-RU" sz="2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sz="2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Конова С.В.</a:t>
            </a:r>
          </a:p>
          <a:p>
            <a:pPr algn="r"/>
            <a:r>
              <a:rPr lang="ru-RU" sz="36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	</a:t>
            </a:r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										     					</a:t>
            </a:r>
            <a:endParaRPr lang="ru-RU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endParaRPr lang="ru-RU" sz="40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endParaRPr lang="ru-RU" sz="40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4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36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687961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686800" cy="1368152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Информационная  газета </a:t>
            </a:r>
            <a:b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Красная книга </a:t>
            </a:r>
            <a:r>
              <a:rPr lang="ru-RU" sz="4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Балахнинского</a:t>
            </a:r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района» </a:t>
            </a:r>
          </a:p>
        </p:txBody>
      </p:sp>
      <p:pic>
        <p:nvPicPr>
          <p:cNvPr id="5122" name="Picture 2" descr="C:\Users\ПК\Desktop\Инфо газета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7128792" cy="509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250475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4624"/>
            <a:ext cx="4392488" cy="1373014"/>
          </a:xfrm>
        </p:spPr>
        <p:txBody>
          <a:bodyPr>
            <a:normAutofit fontScale="90000"/>
          </a:bodyPr>
          <a:lstStyle/>
          <a:p>
            <a:r>
              <a:rPr lang="ru-RU" sz="2400" b="1" i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Буклет </a:t>
            </a:r>
            <a:r>
              <a:rPr lang="ru-RU" sz="2400" b="1" i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«Влияние различных видов упаковки на окружающую среду»</a:t>
            </a:r>
            <a:br>
              <a:rPr lang="ru-RU" sz="2400" b="1" i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b="1" i="1" dirty="0">
              <a:solidFill>
                <a:srgbClr val="0048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ПК\Desktop\Буклет Как стать природе другом - копи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81391" y="836712"/>
            <a:ext cx="3845233" cy="271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283968" y="0"/>
            <a:ext cx="4402832" cy="61261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i="1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Буклет </a:t>
            </a:r>
            <a:r>
              <a:rPr lang="ru-RU" sz="2400" b="1" i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«Как стать природе другом?»</a:t>
            </a:r>
          </a:p>
          <a:p>
            <a:endParaRPr lang="ru-RU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3548374" cy="2508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9391" y="407707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rgbClr val="00482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Публикация</a:t>
            </a:r>
            <a:br>
              <a:rPr lang="ru-RU" sz="2400" b="1" i="1" dirty="0">
                <a:solidFill>
                  <a:srgbClr val="004821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b="1" i="1" dirty="0">
                <a:solidFill>
                  <a:srgbClr val="00482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«Берегите первоцветы!»</a:t>
            </a:r>
            <a:endParaRPr lang="ru-RU" sz="105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704508"/>
            <a:ext cx="2121570" cy="2997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727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Команда «Апельсин»</a:t>
            </a:r>
            <a:br>
              <a:rPr lang="ru-RU" b="1" u="sng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u="sng" dirty="0">
              <a:solidFill>
                <a:srgbClr val="0048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000" b="1" i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Большухина</a:t>
            </a:r>
            <a:r>
              <a:rPr lang="ru-RU" sz="2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варвара-  иллюстратор</a:t>
            </a:r>
            <a:endParaRPr lang="ru-RU" sz="20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Журов </a:t>
            </a:r>
            <a:r>
              <a:rPr lang="ru-RU" sz="2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Данила - исследователь</a:t>
            </a:r>
            <a:endParaRPr lang="ru-RU" sz="20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b="1" i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Пугина</a:t>
            </a:r>
            <a:r>
              <a:rPr lang="ru-RU" sz="20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елизавета</a:t>
            </a:r>
            <a:r>
              <a:rPr lang="ru-RU" sz="2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- дизайнер</a:t>
            </a:r>
            <a:endParaRPr lang="ru-RU" sz="20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Колпаков </a:t>
            </a:r>
            <a:r>
              <a:rPr lang="ru-RU" sz="2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матвей</a:t>
            </a:r>
            <a:r>
              <a:rPr lang="ru-RU" sz="2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- программист</a:t>
            </a:r>
            <a:endParaRPr lang="ru-RU" sz="20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24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Конова </a:t>
            </a: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С.В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482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289782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>
              <a:spcAft>
                <a:spcPts val="0"/>
              </a:spcAft>
            </a:pPr>
            <a:r>
              <a:rPr lang="ru-RU" sz="3600" b="1" dirty="0" smtClean="0">
                <a:solidFill>
                  <a:srgbClr val="002060"/>
                </a:solidFill>
              </a:rPr>
              <a:t>Источники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Земля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http://uifperm.ru/images/1559726.jpg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горы мусора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https://www.worldcrunch.com/assets/img/thumbnails/91e98526978ffd19cf1fa5ed6783363f_poland.jpg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Биопакет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http://images.myshared.ru/5/514836/slide_1.jpg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Морская корова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http://images.animalpicturesociety.com/images/11/3_2_prose_1.jpg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Дронт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http://animalsfoto.com/photo/b0/b0c437d8c55bd969d5f589315a82fa6e.jpg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Ромашка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http://xn--90aiopbkh.xn--p1ai/green/2017/0903njyuo/00.jpg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Первоцветы </a:t>
            </a:r>
            <a:r>
              <a:rPr lang="ru-RU" sz="1800" u="sng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8"/>
              </a:rPr>
              <a:t>https://prikolnye-kartinki.ru/img/picture/Jul/19/c025c94c1437cd2313555def1c2c922c/1.jpg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800" u="sng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9"/>
              </a:rPr>
              <a:t>http://gurudacha.ru/uploads/posts/2015/6/v-aptekarskom-ogorode-aktivno-raspuskajutsja_1.jpg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800" u="sng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10"/>
              </a:rPr>
              <a:t>http://pensioner-ua.ucoz.ru/scr5/pervotsvet_vesenniy.jpg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Фото из личного архива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569787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922114"/>
          </a:xfrm>
        </p:spPr>
        <p:txBody>
          <a:bodyPr/>
          <a:lstStyle/>
          <a:p>
            <a:r>
              <a:rPr lang="ru-RU" b="1" i="1" dirty="0" smtClean="0">
                <a:solidFill>
                  <a:srgbClr val="004821"/>
                </a:solidFill>
              </a:rPr>
              <a:t>      </a:t>
            </a:r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Наш дом – в опасности!</a:t>
            </a:r>
            <a:endParaRPr lang="ru-RU" b="1" dirty="0">
              <a:solidFill>
                <a:srgbClr val="0048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851920" y="980728"/>
            <a:ext cx="4968552" cy="5145435"/>
          </a:xfrm>
        </p:spPr>
        <p:txBody>
          <a:bodyPr>
            <a:normAutofit lnSpcReduction="10000"/>
          </a:bodyPr>
          <a:lstStyle/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i="1" dirty="0" smtClean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         </a:t>
            </a:r>
            <a:r>
              <a:rPr lang="ru-RU" sz="2400" b="1" i="1" dirty="0" smtClean="0">
                <a:solidFill>
                  <a:srgbClr val="00482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Человек </a:t>
            </a:r>
            <a:r>
              <a:rPr lang="ru-RU" sz="2400" b="1" i="1" dirty="0">
                <a:solidFill>
                  <a:srgbClr val="00482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 протяжении веков стремился не приспособиться к природной среде, а сделать её удобной для своего существования. </a:t>
            </a:r>
            <a:endParaRPr lang="ru-RU" sz="2400" b="1" i="1" dirty="0" smtClean="0">
              <a:solidFill>
                <a:srgbClr val="00482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i="1" dirty="0">
                <a:solidFill>
                  <a:srgbClr val="00482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00482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Теперь </a:t>
            </a:r>
            <a:r>
              <a:rPr lang="ru-RU" sz="2400" b="1" i="1" dirty="0">
                <a:solidFill>
                  <a:srgbClr val="00482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мы осознали, что любая деятельность человека оказывает влияние на окружающую среду, а ухудшение состояния биосферы опасно для всех живых существ, в том числе и для человека. </a:t>
            </a:r>
            <a:endParaRPr lang="ru-RU" sz="2400" b="1" i="1" dirty="0" smtClean="0">
              <a:solidFill>
                <a:srgbClr val="004821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67" y="1340768"/>
            <a:ext cx="3892317" cy="484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758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22114"/>
          </a:xfrm>
        </p:spPr>
        <p:txBody>
          <a:bodyPr/>
          <a:lstStyle/>
          <a:p>
            <a:r>
              <a:rPr lang="ru-RU" b="1" i="1" dirty="0" smtClean="0">
                <a:solidFill>
                  <a:srgbClr val="004821"/>
                </a:solidFill>
              </a:rPr>
              <a:t>      </a:t>
            </a:r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Наш </a:t>
            </a:r>
            <a:r>
              <a:rPr lang="ru-RU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дом – в опасности!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980728"/>
            <a:ext cx="4100679" cy="33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468313" y="981075"/>
            <a:ext cx="8675687" cy="536098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400" i="1" dirty="0" smtClean="0"/>
              <a:t>                                                           </a:t>
            </a:r>
            <a:r>
              <a:rPr lang="ru-RU" sz="2400" b="1" i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Мусором завалены обочины 					       автомобильных и  						       железнодорожных дорог. Его 			                    мы встречаем в лесу и в 				                   городе. Рукотворные горы       		       	                   мусора растут по планете. 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среднем на каждого 				                    жителя Земли за год 						     накапливается около тонны отходов, а это ни много, ни мало более 5 миллиардов тонн. </a:t>
            </a:r>
            <a:r>
              <a:rPr lang="ru-RU" sz="2400" b="1" i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Согласитесь, цифра внушительная. Решением этой проблемы нужно заняться в ближайшее же время, иначе пластиковые бутылки и другой синтетический мусор просто выживут нас из наших сел и городов.</a:t>
            </a:r>
            <a:endParaRPr lang="ru-RU" sz="2400" b="1" i="1" dirty="0">
              <a:solidFill>
                <a:srgbClr val="00482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052169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8244408" cy="193022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Сроки разложения различных видов бытовых отходов</a:t>
            </a:r>
            <a:br>
              <a:rPr lang="ru-RU" sz="4000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9145626"/>
              </p:ext>
            </p:extLst>
          </p:nvPr>
        </p:nvGraphicFramePr>
        <p:xfrm>
          <a:off x="467544" y="1844824"/>
          <a:ext cx="8229600" cy="432816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042792"/>
                <a:gridCol w="4186808"/>
              </a:tblGrid>
              <a:tr h="3437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36803">
                <a:tc>
                  <a:txBody>
                    <a:bodyPr/>
                    <a:lstStyle/>
                    <a:p>
                      <a:r>
                        <a:rPr lang="ru-RU" sz="3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Газетная бумага</a:t>
                      </a:r>
                      <a:r>
                        <a:rPr lang="ru-RU" sz="3200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3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1-4 месяца</a:t>
                      </a:r>
                      <a:endParaRPr lang="ru-RU" sz="3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6803">
                <a:tc>
                  <a:txBody>
                    <a:bodyPr/>
                    <a:lstStyle/>
                    <a:p>
                      <a:r>
                        <a:rPr lang="ru-RU" sz="3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Картонные коробки </a:t>
                      </a:r>
                      <a:endParaRPr lang="ru-RU" sz="3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4 месяца</a:t>
                      </a:r>
                      <a:endParaRPr lang="ru-RU" sz="3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6803">
                <a:tc>
                  <a:txBody>
                    <a:bodyPr/>
                    <a:lstStyle/>
                    <a:p>
                      <a:r>
                        <a:rPr lang="ru-RU" sz="3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Деревянная тара</a:t>
                      </a:r>
                      <a:endParaRPr lang="ru-RU" sz="3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10 лет</a:t>
                      </a:r>
                      <a:endParaRPr lang="ru-RU" sz="3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6803">
                <a:tc>
                  <a:txBody>
                    <a:bodyPr/>
                    <a:lstStyle/>
                    <a:p>
                      <a:r>
                        <a:rPr lang="ru-RU" sz="3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Железные банки</a:t>
                      </a:r>
                      <a:endParaRPr lang="ru-RU" sz="3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10 лет</a:t>
                      </a:r>
                      <a:endParaRPr lang="ru-RU" sz="3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88848">
                <a:tc>
                  <a:txBody>
                    <a:bodyPr/>
                    <a:lstStyle/>
                    <a:p>
                      <a:r>
                        <a:rPr lang="ru-RU" sz="3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Алюминиевые</a:t>
                      </a:r>
                      <a:r>
                        <a:rPr lang="ru-RU" sz="3200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бутылки</a:t>
                      </a:r>
                      <a:endParaRPr lang="ru-RU" sz="3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180-200 лет</a:t>
                      </a:r>
                      <a:endParaRPr lang="ru-RU" sz="3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6803">
                <a:tc>
                  <a:txBody>
                    <a:bodyPr/>
                    <a:lstStyle/>
                    <a:p>
                      <a:r>
                        <a:rPr lang="ru-RU" sz="3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Стекло</a:t>
                      </a:r>
                      <a:endParaRPr lang="ru-RU" sz="3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Более 1000</a:t>
                      </a:r>
                      <a:r>
                        <a:rPr lang="ru-RU" sz="3200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лет</a:t>
                      </a:r>
                      <a:endParaRPr lang="ru-RU" sz="3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2036496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7785" y="620688"/>
            <a:ext cx="6408711" cy="79406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endParaRPr lang="ru-RU" sz="44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                                          </a:t>
            </a:r>
          </a:p>
          <a:p>
            <a:r>
              <a:rPr lang="ru-RU" sz="28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	</a:t>
            </a:r>
            <a:r>
              <a:rPr lang="en-US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этап</a:t>
            </a:r>
          </a:p>
          <a:p>
            <a:pPr algn="ctr"/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Люди и мусор: </a:t>
            </a:r>
          </a:p>
          <a:p>
            <a:pPr algn="ctr"/>
            <a:r>
              <a:rPr lang="ru-RU" sz="36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            кто  кого?</a:t>
            </a:r>
          </a:p>
          <a:p>
            <a:pPr algn="ctr"/>
            <a:r>
              <a:rPr lang="ru-RU" sz="36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endParaRPr lang="ru-RU" sz="36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Команда «Апельсин»</a:t>
            </a:r>
          </a:p>
          <a:p>
            <a:pPr algn="r"/>
            <a:endParaRPr lang="ru-RU" sz="20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Конова С.В.</a:t>
            </a:r>
          </a:p>
          <a:p>
            <a:pPr algn="r"/>
            <a:r>
              <a:rPr lang="ru-RU" sz="36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	</a:t>
            </a:r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										     					</a:t>
            </a:r>
            <a:endParaRPr lang="ru-RU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endParaRPr lang="ru-RU" sz="40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endParaRPr lang="ru-RU" sz="4000" b="1" i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40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36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821113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91264" cy="72008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представляем Вашему вниманию нашу 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«Творческую мастерскую»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788024" y="1124744"/>
            <a:ext cx="4176464" cy="545659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+mj-lt"/>
                <a:ea typeface="Times New Roman"/>
              </a:rPr>
              <a:t>   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Светильник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беседку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саду</a:t>
            </a:r>
          </a:p>
          <a:p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Из алюминиевых банок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вырезали 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декоративные цветы. </a:t>
            </a:r>
            <a:endParaRPr lang="ru-RU" sz="2000" i="1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Использованные  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баночки из под детского питания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разрисовали 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старым лаком для ногтей. В них мы поставили свечки. </a:t>
            </a:r>
            <a:endParaRPr lang="ru-RU" sz="2000" i="1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Затем 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получившиеся «лампочки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 прикрутили 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 каркас. </a:t>
            </a:r>
            <a:endParaRPr lang="ru-RU" sz="2000" i="1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Получилась 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замечательная уютная люстра, которая будет украшать наши летние вечера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4536504" cy="5312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163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432048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7283152" cy="5636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sz="4000" i="1" dirty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Игольницы для бабушки</a:t>
            </a:r>
            <a:endParaRPr lang="ru-RU" sz="36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499992" y="1052736"/>
            <a:ext cx="4644008" cy="5073427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Использовали 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баночки от  детского питания. </a:t>
            </a:r>
            <a:endParaRPr lang="ru-RU" sz="20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Баночки раскрасили 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внутри акриловыми красками, к дну баночки приклеили игрушку из Киндер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Сюрприза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Насыпали </a:t>
            </a:r>
            <a:r>
              <a:rPr lang="ru-RU" sz="20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пайетки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измельченный «дождик». В баночку влили ложку глицерина и заполнили полностью водой. </a:t>
            </a:r>
            <a:endParaRPr lang="ru-RU" sz="20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Крышку 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баночки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сделали мягкой, с помощью ваты, которую закрепили тканью. Получилась подушечка для иголок. Банку закрыли и декорировали лентой. Когда баночку встряхиваешь блестки красиво кружатся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668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88640"/>
            <a:ext cx="6624736" cy="576064"/>
          </a:xfrm>
        </p:spPr>
        <p:txBody>
          <a:bodyPr>
            <a:normAutofit fontScale="90000"/>
          </a:bodyPr>
          <a:lstStyle/>
          <a:p>
            <a:r>
              <a:rPr lang="ru-RU" sz="40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«Чудесный органайзер»</a:t>
            </a:r>
            <a:endParaRPr lang="ru-RU" sz="40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08720"/>
            <a:ext cx="6480720" cy="578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594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49">
  <a:themeElements>
    <a:clrScheme name="Другая 49">
      <a:dk1>
        <a:srgbClr val="8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1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4467</TotalTime>
  <Words>376</Words>
  <Application>Microsoft Office PowerPoint</Application>
  <PresentationFormat>Экран (4:3)</PresentationFormat>
  <Paragraphs>129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Тема1</vt:lpstr>
      <vt:lpstr>Тема49</vt:lpstr>
      <vt:lpstr>Тема16</vt:lpstr>
      <vt:lpstr>Презентация PowerPoint</vt:lpstr>
      <vt:lpstr>Презентация PowerPoint</vt:lpstr>
      <vt:lpstr>      Наш дом – в опасности!</vt:lpstr>
      <vt:lpstr>      Наш дом – в опасности!</vt:lpstr>
      <vt:lpstr>Сроки разложения различных видов бытовых отходов  </vt:lpstr>
      <vt:lpstr>Презентация PowerPoint</vt:lpstr>
      <vt:lpstr>Мы представляем Вашему вниманию нашу «Творческую мастерскую»</vt:lpstr>
      <vt:lpstr> Игольницы для бабушки</vt:lpstr>
      <vt:lpstr>«Чудесный органайзер»</vt:lpstr>
      <vt:lpstr>«Весёлая карандашница»</vt:lpstr>
      <vt:lpstr>Презентация PowerPoint</vt:lpstr>
      <vt:lpstr> Что объединяет этих животных?</vt:lpstr>
      <vt:lpstr>Мы их никогда не увидим</vt:lpstr>
      <vt:lpstr>                           Красная книга   Балахнинского района    Мы провели исследование и выяснили,      что Красной книги Балахнинского района      нет, поэтому мы решили её создать сами.          Собрали материал о редких и исчезающих      растениях и животных и красочно                      о               оформили </vt:lpstr>
      <vt:lpstr>    Красная книга Балахнинского  района</vt:lpstr>
      <vt:lpstr>Презентация PowerPoint</vt:lpstr>
      <vt:lpstr>  Социальный проект «Поможем птицам»  </vt:lpstr>
      <vt:lpstr>Акция «Собери макулатуру- сохрани дерево!»</vt:lpstr>
      <vt:lpstr>Презентация PowerPoint</vt:lpstr>
      <vt:lpstr>Информационная  газета  «Красная книга Балахнинского района» </vt:lpstr>
      <vt:lpstr>  Буклет «Влияние различных видов упаковки на окружающую среду»  </vt:lpstr>
      <vt:lpstr>Команда «Апельсин» </vt:lpstr>
      <vt:lpstr>Источники  Земля http://uifperm.ru/images/1559726.jpg горы мусора https://www.worldcrunch.com/assets/img/thumbnails/91e98526978ffd19cf1fa5ed6783363f_poland.jpg Биопакет http://images.myshared.ru/5/514836/slide_1.jpg Морская корова http://images.animalpicturesociety.com/images/11/3_2_prose_1.jpg Дронтhttp://animalsfoto.com/photo/b0/b0c437d8c55bd969d5f589315a82fa6e.jpg Ромашка http://xn--90aiopbkh.xn--p1ai/green/2017/0903njyuo/00.jpg Первоцветы https://prikolnye-kartinki.ru/img/picture/Jul/19/c025c94c1437cd2313555def1c2c922c/1.jpg http://gurudacha.ru/uploads/posts/2015/6/v-aptekarskom-ogorode-aktivno-raspuskajutsja_1.jpg http://pensioner-ua.ucoz.ru/scr5/pervotsvet_vesenniy.jpg  Фото из личного архива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44</cp:revision>
  <dcterms:created xsi:type="dcterms:W3CDTF">2017-11-17T22:12:15Z</dcterms:created>
  <dcterms:modified xsi:type="dcterms:W3CDTF">2017-12-10T21:06:14Z</dcterms:modified>
</cp:coreProperties>
</file>