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6" r:id="rId2"/>
    <p:sldId id="292" r:id="rId3"/>
    <p:sldId id="279" r:id="rId4"/>
    <p:sldId id="259" r:id="rId5"/>
    <p:sldId id="261" r:id="rId6"/>
    <p:sldId id="289" r:id="rId7"/>
    <p:sldId id="288" r:id="rId8"/>
    <p:sldId id="287" r:id="rId9"/>
    <p:sldId id="264" r:id="rId10"/>
    <p:sldId id="262" r:id="rId11"/>
    <p:sldId id="282" r:id="rId12"/>
    <p:sldId id="283" r:id="rId13"/>
    <p:sldId id="284" r:id="rId14"/>
    <p:sldId id="269" r:id="rId15"/>
    <p:sldId id="286" r:id="rId16"/>
    <p:sldId id="294" r:id="rId17"/>
    <p:sldId id="268" r:id="rId18"/>
    <p:sldId id="270" r:id="rId19"/>
    <p:sldId id="293" r:id="rId20"/>
    <p:sldId id="291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02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9D9ACE4-2848-40CA-90F3-95F51FB44539}" type="datetimeFigureOut">
              <a:rPr lang="ru-RU"/>
              <a:pPr>
                <a:defRPr/>
              </a:pPr>
              <a:t>09.12.2017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8B4E24D-6469-4C07-97CB-5F0115AF4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2304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BAD0B4A-4A1E-45C7-9E96-5DE154A2A2E4}" type="slidenum">
              <a:rPr lang="ru-RU" sz="1200"/>
              <a:pPr algn="r"/>
              <a:t>2</a:t>
            </a:fld>
            <a:endParaRPr lang="ru-RU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710509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0261747-D713-4D34-8F72-E76C88854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17E1723-BFF6-4758-B58F-A655C6294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D2D655-D405-4CD4-985C-208C4B5EC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EF8B233-6D53-42BE-B06E-01BF9D3B5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F331A2F-CE06-4904-BFEC-6E034CC73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835DD0-38E0-46D9-B5C0-632550F05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DF232D-3040-4BB6-8AF3-76B8F1861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3E3267-1BD0-4491-9BAE-BE8937424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0EE47D6-2E09-4C16-A9E1-E0E831CF3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34B522-36F6-463E-B4AC-B5D7D0166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139A0C-FAB1-4483-8F54-D667A174E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70E5B3-46BF-44C0-AA4C-1674FABF2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993329-7E6B-41FC-93BC-5D4508C28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CD729B-A5CE-4034-9117-FD8895622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5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slide" Target="slide18.xml"/><Relationship Id="rId5" Type="http://schemas.openxmlformats.org/officeDocument/2006/relationships/image" Target="../media/image22.wmf"/><Relationship Id="rId10" Type="http://schemas.openxmlformats.org/officeDocument/2006/relationships/image" Target="../media/image26.png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png"/><Relationship Id="rId5" Type="http://schemas.openxmlformats.org/officeDocument/2006/relationships/image" Target="../media/image27.emf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pn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2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e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1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8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6"/>
          <p:cNvSpPr txBox="1">
            <a:spLocks noChangeArrowheads="1"/>
          </p:cNvSpPr>
          <p:nvPr/>
        </p:nvSpPr>
        <p:spPr bwMode="auto">
          <a:xfrm>
            <a:off x="1643063" y="3571875"/>
            <a:ext cx="61436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i="1">
                <a:solidFill>
                  <a:srgbClr val="990000"/>
                </a:solidFill>
              </a:rPr>
              <a:t>Математику,  друзья,</a:t>
            </a:r>
          </a:p>
          <a:p>
            <a:pPr algn="ctr"/>
            <a:r>
              <a:rPr lang="ru-RU" altLang="ru-RU" sz="3200" b="1" i="1">
                <a:solidFill>
                  <a:srgbClr val="990000"/>
                </a:solidFill>
              </a:rPr>
              <a:t>Не любить никак нельзя.</a:t>
            </a:r>
          </a:p>
          <a:p>
            <a:pPr algn="ctr"/>
            <a:r>
              <a:rPr lang="ru-RU" altLang="ru-RU" sz="3200" b="1" i="1">
                <a:solidFill>
                  <a:srgbClr val="990000"/>
                </a:solidFill>
              </a:rPr>
              <a:t>Очень строгая наука, </a:t>
            </a:r>
          </a:p>
          <a:p>
            <a:pPr algn="ctr"/>
            <a:r>
              <a:rPr lang="ru-RU" altLang="ru-RU" sz="3200" b="1" i="1">
                <a:solidFill>
                  <a:srgbClr val="990000"/>
                </a:solidFill>
              </a:rPr>
              <a:t>Очень точная наука, </a:t>
            </a:r>
          </a:p>
          <a:p>
            <a:pPr algn="ctr"/>
            <a:r>
              <a:rPr lang="ru-RU" altLang="ru-RU" sz="3200" b="1" i="1">
                <a:solidFill>
                  <a:srgbClr val="990000"/>
                </a:solidFill>
              </a:rPr>
              <a:t>Интересная наука –</a:t>
            </a:r>
          </a:p>
          <a:p>
            <a:pPr algn="ctr"/>
            <a:r>
              <a:rPr lang="ru-RU" altLang="ru-RU" sz="3200" b="1" i="1">
                <a:solidFill>
                  <a:srgbClr val="990000"/>
                </a:solidFill>
              </a:rPr>
              <a:t>Это математика!</a:t>
            </a:r>
          </a:p>
        </p:txBody>
      </p:sp>
      <p:pic>
        <p:nvPicPr>
          <p:cNvPr id="16386" name="Picture 7" descr="C:\Documents and Settings\007\Мои документы\Мои рисунки\c11-2kopij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5888"/>
            <a:ext cx="50006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" name="Заголовок 5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mtClean="0"/>
              <a:t>Задача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2636838"/>
            <a:ext cx="2743200" cy="3373437"/>
          </a:xfrm>
        </p:spPr>
      </p:pic>
      <p:graphicFrame>
        <p:nvGraphicFramePr>
          <p:cNvPr id="9" name="Содержимое 8"/>
          <p:cNvGraphicFramePr>
            <a:graphicFrameLocks noGrp="1" noChangeAspect="1"/>
          </p:cNvGraphicFramePr>
          <p:nvPr>
            <p:ph sz="half" idx="2"/>
          </p:nvPr>
        </p:nvGraphicFramePr>
        <p:xfrm>
          <a:off x="3333750" y="1196975"/>
          <a:ext cx="909638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Формула" r:id="rId4" imgW="228600" imgH="393480" progId="Equation.3">
                  <p:embed/>
                </p:oleObj>
              </mc:Choice>
              <mc:Fallback>
                <p:oleObj name="Формула" r:id="rId4" imgW="228600" imgH="393480" progId="Equation.3">
                  <p:embed/>
                  <p:pic>
                    <p:nvPicPr>
                      <p:cNvPr id="0" name="Содержимое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0" y="1196975"/>
                        <a:ext cx="909638" cy="156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9"/>
          <p:cNvGraphicFramePr>
            <a:graphicFrameLocks noGrp="1" noChangeAspect="1"/>
          </p:cNvGraphicFramePr>
          <p:nvPr/>
        </p:nvGraphicFramePr>
        <p:xfrm>
          <a:off x="7235825" y="1108075"/>
          <a:ext cx="1052513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Формула" r:id="rId6" imgW="228600" imgH="393480" progId="Equation.3">
                  <p:embed/>
                </p:oleObj>
              </mc:Choice>
              <mc:Fallback>
                <p:oleObj name="Формула" r:id="rId6" imgW="228600" imgH="393480" progId="Equation.3">
                  <p:embed/>
                  <p:pic>
                    <p:nvPicPr>
                      <p:cNvPr id="0" name="Picture 4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5825" y="1108075"/>
                        <a:ext cx="1052513" cy="156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0"/>
          <p:cNvGraphicFramePr>
            <a:graphicFrameLocks noGrp="1" noChangeAspect="1"/>
          </p:cNvGraphicFramePr>
          <p:nvPr/>
        </p:nvGraphicFramePr>
        <p:xfrm>
          <a:off x="7164388" y="2997200"/>
          <a:ext cx="1052512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Формула" r:id="rId8" imgW="228600" imgH="393480" progId="Equation.3">
                  <p:embed/>
                </p:oleObj>
              </mc:Choice>
              <mc:Fallback>
                <p:oleObj name="Формула" r:id="rId8" imgW="228600" imgH="393480" progId="Equation.3">
                  <p:embed/>
                  <p:pic>
                    <p:nvPicPr>
                      <p:cNvPr id="0" name="Picture 5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2997200"/>
                        <a:ext cx="1052512" cy="156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55650" y="1706563"/>
            <a:ext cx="2290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Решал задачу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859338" y="1476375"/>
            <a:ext cx="2024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Выполнял </a:t>
            </a:r>
          </a:p>
          <a:p>
            <a:r>
              <a:rPr lang="ru-RU" sz="2400" b="1"/>
              <a:t>упражнение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989513" y="3552825"/>
            <a:ext cx="2022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Читал книгу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92500" y="2997200"/>
            <a:ext cx="719138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18" name="Прямоугольник 1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27984" y="4725144"/>
            <a:ext cx="4042713" cy="612732"/>
          </a:xfrm>
          <a:prstGeom prst="rect">
            <a:avLst/>
          </a:prstGeom>
          <a:blipFill rotWithShape="1">
            <a:blip r:embed="rId10" cstate="print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28575" y="5930900"/>
            <a:ext cx="727075" cy="736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Управляющая кнопка: далее 22">
            <a:hlinkClick r:id="rId11" action="ppaction://hlinksldjump" highlightClick="1"/>
          </p:cNvPr>
          <p:cNvSpPr/>
          <p:nvPr/>
        </p:nvSpPr>
        <p:spPr>
          <a:xfrm>
            <a:off x="8388350" y="5876925"/>
            <a:ext cx="615950" cy="7810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900113" y="6021388"/>
            <a:ext cx="3311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14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Сколько всего времени он потратил</a:t>
            </a:r>
            <a:br>
              <a:rPr lang="ru-RU" sz="14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4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 выполнение всех заданий?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TextBox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2863" y="1249363"/>
            <a:ext cx="4797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3000375" y="4929188"/>
          <a:ext cx="3313113" cy="144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4" name="Формула" r:id="rId4" imgW="895221" imgH="380970" progId="Equation.3">
                  <p:embed/>
                </p:oleObj>
              </mc:Choice>
              <mc:Fallback>
                <p:oleObj name="Формула" r:id="rId4" imgW="895221" imgH="38097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4929188"/>
                        <a:ext cx="3313113" cy="1446212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57150" cmpd="thickThin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3" name="TextBox 3"/>
          <p:cNvSpPr txBox="1">
            <a:spLocks noChangeArrowheads="1"/>
          </p:cNvSpPr>
          <p:nvPr/>
        </p:nvSpPr>
        <p:spPr bwMode="auto">
          <a:xfrm>
            <a:off x="928688" y="2786063"/>
            <a:ext cx="750093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/>
              <a:t>   </a:t>
            </a:r>
            <a:r>
              <a:rPr lang="ru-RU" altLang="ru-RU" sz="2800">
                <a:solidFill>
                  <a:srgbClr val="7030A0"/>
                </a:solidFill>
              </a:rPr>
              <a:t>При сложении дробей с одинаковыми знаменателями числители складывают, а знаменатель оставляют тот же.</a:t>
            </a:r>
          </a:p>
        </p:txBody>
      </p:sp>
      <p:sp>
        <p:nvSpPr>
          <p:cNvPr id="73734" name="TextBox 4"/>
          <p:cNvSpPr txBox="1">
            <a:spLocks noChangeArrowheads="1"/>
          </p:cNvSpPr>
          <p:nvPr/>
        </p:nvSpPr>
        <p:spPr bwMode="auto">
          <a:xfrm>
            <a:off x="1071563" y="4286250"/>
            <a:ext cx="75723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200"/>
              <a:t>С помощью букв правило сложения можно записать так:</a:t>
            </a:r>
          </a:p>
        </p:txBody>
      </p:sp>
      <p:pic>
        <p:nvPicPr>
          <p:cNvPr id="73735" name="Picture 3" descr="C:\Documents and Settings\007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214313"/>
            <a:ext cx="25400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8" name="TextBox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5525" y="1249363"/>
            <a:ext cx="4945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9" name="TextBox 3"/>
          <p:cNvSpPr txBox="1">
            <a:spLocks noChangeArrowheads="1"/>
          </p:cNvSpPr>
          <p:nvPr/>
        </p:nvSpPr>
        <p:spPr bwMode="auto">
          <a:xfrm>
            <a:off x="714375" y="2714625"/>
            <a:ext cx="8143875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/>
              <a:t>   </a:t>
            </a:r>
            <a:r>
              <a:rPr lang="ru-RU" altLang="ru-RU" sz="2800">
                <a:solidFill>
                  <a:srgbClr val="7030A0"/>
                </a:solidFill>
              </a:rPr>
              <a:t>При вычитании дробей с одинаковыми знаменателями из числителя уменьшаемого вычитают числитель вычитаемого, а знаменатель оставляют тот же.</a:t>
            </a:r>
          </a:p>
        </p:txBody>
      </p:sp>
      <p:sp>
        <p:nvSpPr>
          <p:cNvPr id="74760" name="TextBox 4"/>
          <p:cNvSpPr txBox="1">
            <a:spLocks noChangeArrowheads="1"/>
          </p:cNvSpPr>
          <p:nvPr/>
        </p:nvSpPr>
        <p:spPr bwMode="auto">
          <a:xfrm>
            <a:off x="928688" y="4643438"/>
            <a:ext cx="7572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200"/>
              <a:t>С помощью букв правило вычитания можно записать так:</a:t>
            </a:r>
          </a:p>
        </p:txBody>
      </p:sp>
      <p:graphicFrame>
        <p:nvGraphicFramePr>
          <p:cNvPr id="64526" name="Object 14"/>
          <p:cNvGraphicFramePr>
            <a:graphicFrameLocks noChangeAspect="1"/>
          </p:cNvGraphicFramePr>
          <p:nvPr/>
        </p:nvGraphicFramePr>
        <p:xfrm>
          <a:off x="3143250" y="5214938"/>
          <a:ext cx="291147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0" name="Формула" r:id="rId4" imgW="876311" imgH="380970" progId="Equation.3">
                  <p:embed/>
                </p:oleObj>
              </mc:Choice>
              <mc:Fallback>
                <p:oleObj name="Формула" r:id="rId4" imgW="876311" imgH="38097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5214938"/>
                        <a:ext cx="2911475" cy="128905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57150" cmpd="thickThin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761" name="Picture 3" descr="C:\Documents and Settings\007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142875"/>
            <a:ext cx="25400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476375" y="908050"/>
          <a:ext cx="6121400" cy="164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4" name="Формула" r:id="rId3" imgW="1459866" imgH="393529" progId="Equation.3">
                  <p:embed/>
                </p:oleObj>
              </mc:Choice>
              <mc:Fallback>
                <p:oleObj name="Формула" r:id="rId3" imgW="1459866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908050"/>
                        <a:ext cx="6121400" cy="16494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79" name="Object 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547813" y="3933825"/>
          <a:ext cx="6035675" cy="158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5" name="Формула" r:id="rId5" imgW="1497950" imgH="393529" progId="Equation.3">
                  <p:embed/>
                </p:oleObj>
              </mc:Choice>
              <mc:Fallback>
                <p:oleObj name="Формула" r:id="rId5" imgW="1497950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933825"/>
                        <a:ext cx="6035675" cy="15859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 cstate="print"/>
            <a:stretch>
              <a:fillRect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" name="16-конечная звезда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22919" y="2750021"/>
            <a:ext cx="1296144" cy="1224136"/>
          </a:xfrm>
          <a:prstGeom prst="star16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pic>
        <p:nvPicPr>
          <p:cNvPr id="76803" name="Picture 13" descr="Рисунок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6088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6-конечная звезда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95936" y="1305466"/>
            <a:ext cx="1296144" cy="1224136"/>
          </a:xfrm>
          <a:prstGeom prst="star16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  <a:cs typeface="+mn-cs"/>
              </a:rPr>
              <a:t> 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96767" y="384473"/>
            <a:ext cx="7550465" cy="923330"/>
          </a:xfrm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Выполните действия</a:t>
            </a:r>
          </a:p>
        </p:txBody>
      </p:sp>
      <p:sp>
        <p:nvSpPr>
          <p:cNvPr id="9" name="Управляющая кнопка: назад 8">
            <a:hlinkClick r:id="rId6" action="ppaction://hlinksldjump" highlightClick="1"/>
          </p:cNvPr>
          <p:cNvSpPr/>
          <p:nvPr/>
        </p:nvSpPr>
        <p:spPr>
          <a:xfrm>
            <a:off x="755650" y="6000750"/>
            <a:ext cx="863600" cy="6762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/>
        </p:nvSpPr>
        <p:spPr bwMode="auto">
          <a:xfrm>
            <a:off x="1116013" y="476250"/>
            <a:ext cx="7848600" cy="915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i="1"/>
              <a:t>Математики Древнего Египта вместо обычных для нас знаков «+» и «-»  использовали знаки     (идущие ноги).</a:t>
            </a:r>
            <a:r>
              <a:rPr lang="ru-RU"/>
              <a:t>  </a:t>
            </a:r>
            <a:r>
              <a:rPr lang="ru-RU" i="1"/>
              <a:t>Внимательно посмотри на ниже стоящие равенства:</a:t>
            </a:r>
            <a:r>
              <a:rPr lang="ru-RU"/>
              <a:t> </a:t>
            </a:r>
          </a:p>
        </p:txBody>
      </p:sp>
      <p:pic>
        <p:nvPicPr>
          <p:cNvPr id="77826" name="Picture 3" descr="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557338"/>
            <a:ext cx="4537075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4"/>
          <p:cNvSpPr>
            <a:spLocks noChangeArrowheads="1"/>
          </p:cNvSpPr>
          <p:nvPr/>
        </p:nvSpPr>
        <p:spPr bwMode="auto">
          <a:xfrm>
            <a:off x="755650" y="2133600"/>
            <a:ext cx="8020050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i="1"/>
              <a:t>Как вы думаете, какое действие означает каждый из этих знаков, «+»  или «-» ?</a:t>
            </a:r>
            <a:r>
              <a:rPr lang="ru-RU"/>
              <a:t> </a:t>
            </a:r>
          </a:p>
        </p:txBody>
      </p:sp>
      <p:pic>
        <p:nvPicPr>
          <p:cNvPr id="77828" name="Picture 5" descr="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2781300"/>
            <a:ext cx="3905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6"/>
          <p:cNvSpPr>
            <a:spLocks noChangeArrowheads="1"/>
          </p:cNvSpPr>
          <p:nvPr/>
        </p:nvSpPr>
        <p:spPr bwMode="auto">
          <a:xfrm>
            <a:off x="755650" y="3284538"/>
            <a:ext cx="8280400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i="1"/>
              <a:t>Вставьте в квадратики «идущие ноги», а в пропусках – числа так, чтобы равенства были верными.</a:t>
            </a:r>
            <a:r>
              <a:rPr lang="ru-RU"/>
              <a:t> </a:t>
            </a:r>
          </a:p>
        </p:txBody>
      </p:sp>
      <p:pic>
        <p:nvPicPr>
          <p:cNvPr id="77830" name="Picture 7" descr="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5084763"/>
            <a:ext cx="61928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Picture 8" descr="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4076700"/>
            <a:ext cx="568960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2" name="Rectangle 9"/>
          <p:cNvSpPr>
            <a:spLocks noChangeArrowheads="1"/>
          </p:cNvSpPr>
          <p:nvPr/>
        </p:nvSpPr>
        <p:spPr bwMode="auto">
          <a:xfrm>
            <a:off x="1776412" y="6071773"/>
            <a:ext cx="6999288" cy="58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 smtClean="0"/>
              <a:t>ГОРОД     «ЛЮБОЗНАТЕЛЬНЫЙ»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Решение   у   доски</a:t>
            </a:r>
          </a:p>
        </p:txBody>
      </p:sp>
      <p:sp>
        <p:nvSpPr>
          <p:cNvPr id="7885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/>
            <a:r>
              <a:rPr lang="ru-RU" smtClean="0"/>
              <a:t>№ 824</a:t>
            </a:r>
          </a:p>
          <a:p>
            <a:pPr algn="ctr"/>
            <a:r>
              <a:rPr lang="ru-RU" smtClean="0"/>
              <a:t>№828</a:t>
            </a:r>
          </a:p>
        </p:txBody>
      </p:sp>
      <p:pic>
        <p:nvPicPr>
          <p:cNvPr id="78851" name="Picture 13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781300"/>
            <a:ext cx="32845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TextBox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3475" y="73025"/>
            <a:ext cx="73040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4" name="Прямоугольник 4"/>
          <p:cNvSpPr>
            <a:spLocks noChangeArrowheads="1"/>
          </p:cNvSpPr>
          <p:nvPr/>
        </p:nvSpPr>
        <p:spPr bwMode="auto">
          <a:xfrm>
            <a:off x="1000125" y="1428750"/>
            <a:ext cx="7286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/>
              <a:t> </a:t>
            </a:r>
          </a:p>
        </p:txBody>
      </p:sp>
      <p:sp>
        <p:nvSpPr>
          <p:cNvPr id="79875" name="Rectangle 7"/>
          <p:cNvSpPr>
            <a:spLocks noChangeArrowheads="1"/>
          </p:cNvSpPr>
          <p:nvPr/>
        </p:nvSpPr>
        <p:spPr bwMode="auto">
          <a:xfrm>
            <a:off x="2268538" y="1268413"/>
            <a:ext cx="5543550" cy="3990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Потрудились – отдохнем.</a:t>
            </a:r>
          </a:p>
          <a:p>
            <a:r>
              <a:rPr lang="ru-RU" sz="3200"/>
              <a:t>Встанем, глубоко вздохнем.</a:t>
            </a:r>
          </a:p>
          <a:p>
            <a:r>
              <a:rPr lang="ru-RU" sz="3200"/>
              <a:t>Руки в стороны, вперед,</a:t>
            </a:r>
          </a:p>
          <a:p>
            <a:r>
              <a:rPr lang="ru-RU" sz="3200"/>
              <a:t>Влево, вправо поворот.</a:t>
            </a:r>
          </a:p>
          <a:p>
            <a:r>
              <a:rPr lang="ru-RU" sz="3200"/>
              <a:t>Три наклона, прямо встать,</a:t>
            </a:r>
          </a:p>
          <a:p>
            <a:r>
              <a:rPr lang="ru-RU" sz="3200"/>
              <a:t>Руки вниз и вверх поднять.</a:t>
            </a:r>
          </a:p>
          <a:p>
            <a:r>
              <a:rPr lang="ru-RU" sz="3200"/>
              <a:t>Руки плавно опустили,</a:t>
            </a:r>
          </a:p>
          <a:p>
            <a:r>
              <a:rPr lang="ru-RU" sz="3200"/>
              <a:t>Всем улыбки подарили.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692150"/>
            <a:ext cx="7437437" cy="5545138"/>
          </a:xfrm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Работа с учебником</a:t>
            </a:r>
            <a:b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(взаимопроверка)  </a:t>
            </a:r>
            <a:b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/>
            </a:r>
            <a:b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Вариант-1         Вариант-2</a:t>
            </a:r>
            <a:b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/>
            </a:r>
            <a:b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№ 826                № 826</a:t>
            </a:r>
            <a:b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 (</a:t>
            </a:r>
            <a:r>
              <a:rPr lang="ru-RU" b="1" dirty="0" err="1" smtClean="0">
                <a:solidFill>
                  <a:srgbClr val="CC0000"/>
                </a:solidFill>
                <a:latin typeface="Times New Roman" pitchFamily="18" charset="0"/>
              </a:rPr>
              <a:t>а,б,в,г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)             (</a:t>
            </a:r>
            <a:r>
              <a:rPr lang="ru-RU" b="1" dirty="0" err="1" smtClean="0">
                <a:solidFill>
                  <a:srgbClr val="CC0000"/>
                </a:solidFill>
                <a:latin typeface="Times New Roman" pitchFamily="18" charset="0"/>
              </a:rPr>
              <a:t>д,е,ж,з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</a:rPr>
              <a:t>)</a:t>
            </a:r>
            <a:r>
              <a:rPr lang="ru-RU" b="1" dirty="0" smtClean="0">
                <a:solidFill>
                  <a:srgbClr val="CC0000"/>
                </a:solidFill>
              </a:rPr>
              <a:t> </a:t>
            </a:r>
            <a:br>
              <a:rPr lang="ru-RU" b="1" dirty="0" smtClean="0">
                <a:solidFill>
                  <a:srgbClr val="CC0000"/>
                </a:solidFill>
              </a:rPr>
            </a:br>
            <a:endParaRPr lang="ru-RU" b="1" dirty="0" smtClean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39" descr="0_b0982_d2d89d3a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8838" y="4652963"/>
            <a:ext cx="17494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3"/>
          <p:cNvSpPr>
            <a:spLocks noChangeArrowheads="1"/>
          </p:cNvSpPr>
          <p:nvPr/>
        </p:nvSpPr>
        <p:spPr bwMode="auto">
          <a:xfrm>
            <a:off x="971550" y="261045"/>
            <a:ext cx="7559675" cy="46166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3600" dirty="0" smtClean="0">
                <a:solidFill>
                  <a:srgbClr val="FF0000"/>
                </a:solidFill>
              </a:rPr>
              <a:t>ГОРОД</a:t>
            </a:r>
            <a:r>
              <a:rPr lang="ru-RU" sz="3600" dirty="0">
                <a:solidFill>
                  <a:srgbClr val="FF0000"/>
                </a:solidFill>
              </a:rPr>
              <a:t> </a:t>
            </a:r>
            <a:r>
              <a:rPr lang="ru-RU" sz="3600" b="1" dirty="0">
                <a:solidFill>
                  <a:srgbClr val="FF0000"/>
                </a:solidFill>
              </a:rPr>
              <a:t>“Веселые вопросы”.</a:t>
            </a:r>
            <a:endParaRPr lang="ru-RU" sz="3600" dirty="0">
              <a:solidFill>
                <a:srgbClr val="FF0000"/>
              </a:solidFill>
            </a:endParaRPr>
          </a:p>
          <a:p>
            <a:pPr marL="342900" indent="-342900" algn="ctr"/>
            <a:endParaRPr lang="ru-RU" sz="2000" dirty="0"/>
          </a:p>
          <a:p>
            <a:pPr marL="342900" indent="-342900" algn="ctr">
              <a:buFontTx/>
              <a:buAutoNum type="arabicPeriod"/>
            </a:pPr>
            <a:r>
              <a:rPr lang="ru-RU" sz="2000" dirty="0"/>
              <a:t>На двух руках 10 пальцев. Сколько пальцев на десяти руках?</a:t>
            </a:r>
          </a:p>
          <a:p>
            <a:pPr marL="342900" indent="-342900" algn="ctr">
              <a:buFontTx/>
              <a:buAutoNum type="arabicPeriod"/>
            </a:pPr>
            <a:endParaRPr lang="ru-RU" sz="2000" dirty="0"/>
          </a:p>
          <a:p>
            <a:pPr marL="342900" indent="-342900" algn="ctr"/>
            <a:r>
              <a:rPr lang="ru-RU" sz="2000" dirty="0"/>
              <a:t>2. Яйцо вкрутую надо варить 5 минут. Сколько времени надо варить 6 яиц вкрутую?</a:t>
            </a:r>
          </a:p>
          <a:p>
            <a:pPr marL="342900" indent="-342900" algn="ctr"/>
            <a:endParaRPr lang="ru-RU" sz="2000" dirty="0"/>
          </a:p>
          <a:p>
            <a:pPr marL="342900" indent="-342900" algn="ctr"/>
            <a:r>
              <a:rPr lang="ru-RU" sz="2000" dirty="0"/>
              <a:t>3.У </a:t>
            </a:r>
            <a:r>
              <a:rPr lang="ru-RU" sz="2000" dirty="0" err="1"/>
              <a:t>Мамеда</a:t>
            </a:r>
            <a:r>
              <a:rPr lang="ru-RU" sz="2000" dirty="0"/>
              <a:t> было десять овец. Все, кроме девяти, околели. Сколько овец осталось у </a:t>
            </a:r>
            <a:r>
              <a:rPr lang="ru-RU" sz="2000" dirty="0" err="1"/>
              <a:t>Мамеда</a:t>
            </a:r>
            <a:r>
              <a:rPr lang="ru-RU" sz="2000" dirty="0"/>
              <a:t>?</a:t>
            </a:r>
          </a:p>
          <a:p>
            <a:pPr marL="342900" indent="-342900" algn="ctr"/>
            <a:endParaRPr lang="ru-RU" sz="2000" dirty="0"/>
          </a:p>
          <a:p>
            <a:pPr marL="342900" indent="-342900" algn="ctr"/>
            <a:r>
              <a:rPr lang="ru-RU" sz="2000" dirty="0"/>
              <a:t>4. Палку распилили на 12 частей. Сколько сделали распилов?</a:t>
            </a:r>
          </a:p>
          <a:p>
            <a:pPr marL="342900" indent="-342900" algn="ctr"/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00"/>
          <p:cNvPicPr>
            <a:picLocks noChangeAspect="1" noChangeArrowheads="1"/>
          </p:cNvPicPr>
          <p:nvPr/>
        </p:nvPicPr>
        <p:blipFill>
          <a:blip r:embed="rId3"/>
          <a:srcRect b="3474"/>
          <a:stretch>
            <a:fillRect/>
          </a:stretch>
        </p:blipFill>
        <p:spPr bwMode="auto">
          <a:xfrm>
            <a:off x="6815138" y="4581525"/>
            <a:ext cx="2328862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 descr="MCj0370140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9863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2085975" y="549275"/>
            <a:ext cx="7058025" cy="314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2000" b="1" dirty="0">
                <a:solidFill>
                  <a:srgbClr val="003300"/>
                </a:solidFill>
                <a:latin typeface="Times New Roman" pitchFamily="18" charset="0"/>
              </a:rPr>
              <a:t>Какие дроби называются правильными, а какие неправильными?</a:t>
            </a:r>
          </a:p>
          <a:p>
            <a:pPr marL="342900" indent="-342900">
              <a:buFontTx/>
              <a:buAutoNum type="arabicParenR"/>
            </a:pPr>
            <a:r>
              <a:rPr lang="ru-RU" sz="2000" b="1" dirty="0">
                <a:solidFill>
                  <a:srgbClr val="003300"/>
                </a:solidFill>
                <a:latin typeface="Times New Roman" pitchFamily="18" charset="0"/>
              </a:rPr>
              <a:t>Какие из данных  дробей  являются правильными? Какие неправильными?</a:t>
            </a:r>
          </a:p>
          <a:p>
            <a:pPr marL="342900" indent="-342900">
              <a:buFontTx/>
              <a:buAutoNum type="arabicParenR"/>
            </a:pPr>
            <a:endParaRPr lang="ru-RU" sz="2000" b="1" dirty="0">
              <a:solidFill>
                <a:srgbClr val="003300"/>
              </a:solidFill>
              <a:latin typeface="Times New Roman" pitchFamily="18" charset="0"/>
            </a:endParaRPr>
          </a:p>
          <a:p>
            <a:pPr marL="342900" indent="-342900">
              <a:buFontTx/>
              <a:buAutoNum type="arabicParenR"/>
            </a:pPr>
            <a:endParaRPr lang="ru-RU" sz="2000" b="1" dirty="0">
              <a:solidFill>
                <a:srgbClr val="003300"/>
              </a:solidFill>
              <a:latin typeface="Times New Roman" pitchFamily="18" charset="0"/>
            </a:endParaRPr>
          </a:p>
          <a:p>
            <a:pPr marL="342900" indent="-342900">
              <a:buFontTx/>
              <a:buAutoNum type="arabicParenR"/>
            </a:pPr>
            <a:endParaRPr lang="ru-RU" sz="2000" b="1" dirty="0">
              <a:solidFill>
                <a:srgbClr val="003300"/>
              </a:solidFill>
              <a:latin typeface="Times New Roman" pitchFamily="18" charset="0"/>
            </a:endParaRPr>
          </a:p>
          <a:p>
            <a:pPr marL="342900" indent="-342900">
              <a:buFontTx/>
              <a:buAutoNum type="arabicParenR"/>
            </a:pPr>
            <a:endParaRPr lang="ru-RU" sz="2000" b="1" dirty="0">
              <a:solidFill>
                <a:srgbClr val="003300"/>
              </a:solidFill>
              <a:latin typeface="Times New Roman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ru-RU" sz="2000" b="1" dirty="0">
                <a:solidFill>
                  <a:srgbClr val="003300"/>
                </a:solidFill>
                <a:latin typeface="Times New Roman" pitchFamily="18" charset="0"/>
              </a:rPr>
              <a:t>Расположите  дроби в порядке возрастания:</a:t>
            </a:r>
          </a:p>
          <a:p>
            <a:pPr marL="342900" indent="-342900"/>
            <a:endParaRPr lang="ru-RU" sz="20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grpSp>
        <p:nvGrpSpPr>
          <p:cNvPr id="204805" name="Group 5"/>
          <p:cNvGrpSpPr>
            <a:grpSpLocks/>
          </p:cNvGrpSpPr>
          <p:nvPr/>
        </p:nvGrpSpPr>
        <p:grpSpPr bwMode="auto">
          <a:xfrm>
            <a:off x="1547813" y="3357563"/>
            <a:ext cx="5186362" cy="996950"/>
            <a:chOff x="1338" y="210"/>
            <a:chExt cx="2677" cy="503"/>
          </a:xfrm>
        </p:grpSpPr>
        <p:grpSp>
          <p:nvGrpSpPr>
            <p:cNvPr id="17455" name="Group 6"/>
            <p:cNvGrpSpPr>
              <a:grpSpLocks/>
            </p:cNvGrpSpPr>
            <p:nvPr/>
          </p:nvGrpSpPr>
          <p:grpSpPr bwMode="auto">
            <a:xfrm>
              <a:off x="1791" y="210"/>
              <a:ext cx="681" cy="503"/>
              <a:chOff x="1837" y="1026"/>
              <a:chExt cx="681" cy="503"/>
            </a:xfrm>
          </p:grpSpPr>
          <p:sp>
            <p:nvSpPr>
              <p:cNvPr id="17472" name="Text Box 7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9</a:t>
                </a:r>
              </a:p>
            </p:txBody>
          </p:sp>
          <p:sp>
            <p:nvSpPr>
              <p:cNvPr id="17473" name="Text Box 8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17474" name="Line 9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56" name="Group 10"/>
            <p:cNvGrpSpPr>
              <a:grpSpLocks/>
            </p:cNvGrpSpPr>
            <p:nvPr/>
          </p:nvGrpSpPr>
          <p:grpSpPr bwMode="auto">
            <a:xfrm>
              <a:off x="2290" y="210"/>
              <a:ext cx="681" cy="503"/>
              <a:chOff x="1837" y="1026"/>
              <a:chExt cx="681" cy="503"/>
            </a:xfrm>
          </p:grpSpPr>
          <p:sp>
            <p:nvSpPr>
              <p:cNvPr id="17469" name="Text Box 11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17470" name="Text Box 12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17471" name="Line 13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57" name="Group 14"/>
            <p:cNvGrpSpPr>
              <a:grpSpLocks/>
            </p:cNvGrpSpPr>
            <p:nvPr/>
          </p:nvGrpSpPr>
          <p:grpSpPr bwMode="auto">
            <a:xfrm>
              <a:off x="2835" y="210"/>
              <a:ext cx="681" cy="503"/>
              <a:chOff x="1837" y="1026"/>
              <a:chExt cx="681" cy="503"/>
            </a:xfrm>
          </p:grpSpPr>
          <p:sp>
            <p:nvSpPr>
              <p:cNvPr id="17466" name="Text Box 15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17467" name="Text Box 16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17468" name="Line 17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58" name="Group 18"/>
            <p:cNvGrpSpPr>
              <a:grpSpLocks/>
            </p:cNvGrpSpPr>
            <p:nvPr/>
          </p:nvGrpSpPr>
          <p:grpSpPr bwMode="auto">
            <a:xfrm>
              <a:off x="1338" y="210"/>
              <a:ext cx="681" cy="503"/>
              <a:chOff x="1837" y="1026"/>
              <a:chExt cx="681" cy="503"/>
            </a:xfrm>
          </p:grpSpPr>
          <p:sp>
            <p:nvSpPr>
              <p:cNvPr id="17463" name="Text Box 19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3</a:t>
                </a:r>
              </a:p>
            </p:txBody>
          </p:sp>
          <p:sp>
            <p:nvSpPr>
              <p:cNvPr id="17464" name="Text Box 20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17465" name="Line 21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59" name="Group 22"/>
            <p:cNvGrpSpPr>
              <a:grpSpLocks/>
            </p:cNvGrpSpPr>
            <p:nvPr/>
          </p:nvGrpSpPr>
          <p:grpSpPr bwMode="auto">
            <a:xfrm>
              <a:off x="3334" y="210"/>
              <a:ext cx="681" cy="503"/>
              <a:chOff x="1837" y="1026"/>
              <a:chExt cx="681" cy="503"/>
            </a:xfrm>
          </p:grpSpPr>
          <p:sp>
            <p:nvSpPr>
              <p:cNvPr id="17460" name="Text Box 23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11</a:t>
                </a:r>
              </a:p>
            </p:txBody>
          </p:sp>
          <p:sp>
            <p:nvSpPr>
              <p:cNvPr id="17461" name="Text Box 24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17462" name="Line 25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4826" name="Group 26"/>
          <p:cNvGrpSpPr>
            <a:grpSpLocks/>
          </p:cNvGrpSpPr>
          <p:nvPr/>
        </p:nvGrpSpPr>
        <p:grpSpPr bwMode="auto">
          <a:xfrm>
            <a:off x="3059113" y="1700213"/>
            <a:ext cx="4249737" cy="889000"/>
            <a:chOff x="1338" y="210"/>
            <a:chExt cx="2677" cy="560"/>
          </a:xfrm>
        </p:grpSpPr>
        <p:grpSp>
          <p:nvGrpSpPr>
            <p:cNvPr id="17435" name="Group 27"/>
            <p:cNvGrpSpPr>
              <a:grpSpLocks/>
            </p:cNvGrpSpPr>
            <p:nvPr/>
          </p:nvGrpSpPr>
          <p:grpSpPr bwMode="auto">
            <a:xfrm>
              <a:off x="1791" y="210"/>
              <a:ext cx="681" cy="560"/>
              <a:chOff x="1837" y="1026"/>
              <a:chExt cx="681" cy="560"/>
            </a:xfrm>
          </p:grpSpPr>
          <p:sp>
            <p:nvSpPr>
              <p:cNvPr id="17452" name="Text Box 28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9</a:t>
                </a:r>
              </a:p>
            </p:txBody>
          </p:sp>
          <p:sp>
            <p:nvSpPr>
              <p:cNvPr id="17453" name="Text Box 29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2</a:t>
                </a:r>
              </a:p>
            </p:txBody>
          </p:sp>
          <p:sp>
            <p:nvSpPr>
              <p:cNvPr id="17454" name="Line 30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36" name="Group 31"/>
            <p:cNvGrpSpPr>
              <a:grpSpLocks/>
            </p:cNvGrpSpPr>
            <p:nvPr/>
          </p:nvGrpSpPr>
          <p:grpSpPr bwMode="auto">
            <a:xfrm>
              <a:off x="2290" y="210"/>
              <a:ext cx="681" cy="560"/>
              <a:chOff x="1837" y="1026"/>
              <a:chExt cx="681" cy="560"/>
            </a:xfrm>
          </p:grpSpPr>
          <p:sp>
            <p:nvSpPr>
              <p:cNvPr id="17449" name="Text Box 32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33</a:t>
                </a:r>
              </a:p>
            </p:txBody>
          </p:sp>
          <p:sp>
            <p:nvSpPr>
              <p:cNvPr id="17450" name="Text Box 33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149</a:t>
                </a:r>
              </a:p>
            </p:txBody>
          </p:sp>
          <p:sp>
            <p:nvSpPr>
              <p:cNvPr id="17451" name="Line 34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37" name="Group 35"/>
            <p:cNvGrpSpPr>
              <a:grpSpLocks/>
            </p:cNvGrpSpPr>
            <p:nvPr/>
          </p:nvGrpSpPr>
          <p:grpSpPr bwMode="auto">
            <a:xfrm>
              <a:off x="2835" y="210"/>
              <a:ext cx="681" cy="560"/>
              <a:chOff x="1837" y="1026"/>
              <a:chExt cx="681" cy="560"/>
            </a:xfrm>
          </p:grpSpPr>
          <p:sp>
            <p:nvSpPr>
              <p:cNvPr id="17446" name="Text Box 36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15</a:t>
                </a:r>
              </a:p>
            </p:txBody>
          </p:sp>
          <p:sp>
            <p:nvSpPr>
              <p:cNvPr id="17447" name="Text Box 37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15</a:t>
                </a:r>
              </a:p>
            </p:txBody>
          </p:sp>
          <p:sp>
            <p:nvSpPr>
              <p:cNvPr id="17448" name="Line 38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38" name="Group 39"/>
            <p:cNvGrpSpPr>
              <a:grpSpLocks/>
            </p:cNvGrpSpPr>
            <p:nvPr/>
          </p:nvGrpSpPr>
          <p:grpSpPr bwMode="auto">
            <a:xfrm>
              <a:off x="1338" y="210"/>
              <a:ext cx="681" cy="560"/>
              <a:chOff x="1837" y="1026"/>
              <a:chExt cx="681" cy="560"/>
            </a:xfrm>
          </p:grpSpPr>
          <p:sp>
            <p:nvSpPr>
              <p:cNvPr id="17443" name="Text Box 40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17444" name="Text Box 41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7</a:t>
                </a:r>
              </a:p>
            </p:txBody>
          </p:sp>
          <p:sp>
            <p:nvSpPr>
              <p:cNvPr id="17445" name="Line 42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39" name="Group 43"/>
            <p:cNvGrpSpPr>
              <a:grpSpLocks/>
            </p:cNvGrpSpPr>
            <p:nvPr/>
          </p:nvGrpSpPr>
          <p:grpSpPr bwMode="auto">
            <a:xfrm>
              <a:off x="3334" y="210"/>
              <a:ext cx="681" cy="560"/>
              <a:chOff x="1837" y="1026"/>
              <a:chExt cx="681" cy="560"/>
            </a:xfrm>
          </p:grpSpPr>
          <p:sp>
            <p:nvSpPr>
              <p:cNvPr id="17440" name="Text Box 44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7</a:t>
                </a:r>
              </a:p>
            </p:txBody>
          </p:sp>
          <p:sp>
            <p:nvSpPr>
              <p:cNvPr id="17441" name="Text Box 45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18</a:t>
                </a:r>
              </a:p>
            </p:txBody>
          </p:sp>
          <p:sp>
            <p:nvSpPr>
              <p:cNvPr id="17442" name="Line 46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4847" name="Group 47"/>
          <p:cNvGrpSpPr>
            <a:grpSpLocks/>
          </p:cNvGrpSpPr>
          <p:nvPr/>
        </p:nvGrpSpPr>
        <p:grpSpPr bwMode="auto">
          <a:xfrm>
            <a:off x="2700338" y="5157788"/>
            <a:ext cx="1155700" cy="1014412"/>
            <a:chOff x="1837" y="1026"/>
            <a:chExt cx="681" cy="495"/>
          </a:xfrm>
        </p:grpSpPr>
        <p:sp>
          <p:nvSpPr>
            <p:cNvPr id="17432" name="Text Box 48"/>
            <p:cNvSpPr txBox="1">
              <a:spLocks noChangeArrowheads="1"/>
            </p:cNvSpPr>
            <p:nvPr/>
          </p:nvSpPr>
          <p:spPr bwMode="auto">
            <a:xfrm>
              <a:off x="1927" y="1026"/>
              <a:ext cx="480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3</a:t>
              </a:r>
            </a:p>
          </p:txBody>
        </p:sp>
        <p:sp>
          <p:nvSpPr>
            <p:cNvPr id="17433" name="Text Box 49"/>
            <p:cNvSpPr txBox="1">
              <a:spLocks noChangeArrowheads="1"/>
            </p:cNvSpPr>
            <p:nvPr/>
          </p:nvSpPr>
          <p:spPr bwMode="auto">
            <a:xfrm>
              <a:off x="1837" y="1298"/>
              <a:ext cx="681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17434" name="Line 50"/>
            <p:cNvSpPr>
              <a:spLocks noChangeShapeType="1"/>
            </p:cNvSpPr>
            <p:nvPr/>
          </p:nvSpPr>
          <p:spPr bwMode="auto">
            <a:xfrm>
              <a:off x="2018" y="1298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851" name="Group 51"/>
          <p:cNvGrpSpPr>
            <a:grpSpLocks/>
          </p:cNvGrpSpPr>
          <p:nvPr/>
        </p:nvGrpSpPr>
        <p:grpSpPr bwMode="auto">
          <a:xfrm>
            <a:off x="3779838" y="5229225"/>
            <a:ext cx="1223962" cy="930275"/>
            <a:chOff x="1837" y="1026"/>
            <a:chExt cx="681" cy="534"/>
          </a:xfrm>
        </p:grpSpPr>
        <p:sp>
          <p:nvSpPr>
            <p:cNvPr id="17429" name="Text Box 52"/>
            <p:cNvSpPr txBox="1">
              <a:spLocks noChangeArrowheads="1"/>
            </p:cNvSpPr>
            <p:nvPr/>
          </p:nvSpPr>
          <p:spPr bwMode="auto">
            <a:xfrm>
              <a:off x="1927" y="1026"/>
              <a:ext cx="480" cy="2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9</a:t>
              </a:r>
            </a:p>
          </p:txBody>
        </p:sp>
        <p:sp>
          <p:nvSpPr>
            <p:cNvPr id="17430" name="Text Box 53"/>
            <p:cNvSpPr txBox="1">
              <a:spLocks noChangeArrowheads="1"/>
            </p:cNvSpPr>
            <p:nvPr/>
          </p:nvSpPr>
          <p:spPr bwMode="auto">
            <a:xfrm>
              <a:off x="1837" y="1298"/>
              <a:ext cx="681" cy="2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17431" name="Line 54"/>
            <p:cNvSpPr>
              <a:spLocks noChangeShapeType="1"/>
            </p:cNvSpPr>
            <p:nvPr/>
          </p:nvSpPr>
          <p:spPr bwMode="auto">
            <a:xfrm>
              <a:off x="2018" y="1298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855" name="Group 55"/>
          <p:cNvGrpSpPr>
            <a:grpSpLocks/>
          </p:cNvGrpSpPr>
          <p:nvPr/>
        </p:nvGrpSpPr>
        <p:grpSpPr bwMode="auto">
          <a:xfrm>
            <a:off x="4787900" y="5229225"/>
            <a:ext cx="1258888" cy="973138"/>
            <a:chOff x="1837" y="1026"/>
            <a:chExt cx="681" cy="514"/>
          </a:xfrm>
        </p:grpSpPr>
        <p:sp>
          <p:nvSpPr>
            <p:cNvPr id="17426" name="Text Box 56"/>
            <p:cNvSpPr txBox="1">
              <a:spLocks noChangeArrowheads="1"/>
            </p:cNvSpPr>
            <p:nvPr/>
          </p:nvSpPr>
          <p:spPr bwMode="auto">
            <a:xfrm>
              <a:off x="1927" y="1026"/>
              <a:ext cx="480" cy="2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11</a:t>
              </a:r>
            </a:p>
          </p:txBody>
        </p:sp>
        <p:sp>
          <p:nvSpPr>
            <p:cNvPr id="17427" name="Text Box 57"/>
            <p:cNvSpPr txBox="1">
              <a:spLocks noChangeArrowheads="1"/>
            </p:cNvSpPr>
            <p:nvPr/>
          </p:nvSpPr>
          <p:spPr bwMode="auto">
            <a:xfrm>
              <a:off x="1837" y="1298"/>
              <a:ext cx="681" cy="2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17428" name="Line 58"/>
            <p:cNvSpPr>
              <a:spLocks noChangeShapeType="1"/>
            </p:cNvSpPr>
            <p:nvPr/>
          </p:nvSpPr>
          <p:spPr bwMode="auto">
            <a:xfrm>
              <a:off x="2018" y="1298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859" name="Group 59"/>
          <p:cNvGrpSpPr>
            <a:grpSpLocks/>
          </p:cNvGrpSpPr>
          <p:nvPr/>
        </p:nvGrpSpPr>
        <p:grpSpPr bwMode="auto">
          <a:xfrm>
            <a:off x="1763713" y="5157788"/>
            <a:ext cx="1141412" cy="1014412"/>
            <a:chOff x="1837" y="1026"/>
            <a:chExt cx="681" cy="495"/>
          </a:xfrm>
        </p:grpSpPr>
        <p:sp>
          <p:nvSpPr>
            <p:cNvPr id="17423" name="Text Box 60"/>
            <p:cNvSpPr txBox="1">
              <a:spLocks noChangeArrowheads="1"/>
            </p:cNvSpPr>
            <p:nvPr/>
          </p:nvSpPr>
          <p:spPr bwMode="auto">
            <a:xfrm>
              <a:off x="1927" y="1026"/>
              <a:ext cx="480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</a:t>
              </a:r>
            </a:p>
          </p:txBody>
        </p:sp>
        <p:sp>
          <p:nvSpPr>
            <p:cNvPr id="17424" name="Text Box 61"/>
            <p:cNvSpPr txBox="1">
              <a:spLocks noChangeArrowheads="1"/>
            </p:cNvSpPr>
            <p:nvPr/>
          </p:nvSpPr>
          <p:spPr bwMode="auto">
            <a:xfrm>
              <a:off x="1837" y="1298"/>
              <a:ext cx="681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17425" name="Line 62"/>
            <p:cNvSpPr>
              <a:spLocks noChangeShapeType="1"/>
            </p:cNvSpPr>
            <p:nvPr/>
          </p:nvSpPr>
          <p:spPr bwMode="auto">
            <a:xfrm>
              <a:off x="2018" y="1298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863" name="Group 63"/>
          <p:cNvGrpSpPr>
            <a:grpSpLocks/>
          </p:cNvGrpSpPr>
          <p:nvPr/>
        </p:nvGrpSpPr>
        <p:grpSpPr bwMode="auto">
          <a:xfrm>
            <a:off x="5724525" y="5229225"/>
            <a:ext cx="1296988" cy="1012825"/>
            <a:chOff x="1837" y="1026"/>
            <a:chExt cx="681" cy="495"/>
          </a:xfrm>
        </p:grpSpPr>
        <p:sp>
          <p:nvSpPr>
            <p:cNvPr id="17420" name="Text Box 64"/>
            <p:cNvSpPr txBox="1">
              <a:spLocks noChangeArrowheads="1"/>
            </p:cNvSpPr>
            <p:nvPr/>
          </p:nvSpPr>
          <p:spPr bwMode="auto">
            <a:xfrm>
              <a:off x="1927" y="1026"/>
              <a:ext cx="480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17421" name="Text Box 65"/>
            <p:cNvSpPr txBox="1">
              <a:spLocks noChangeArrowheads="1"/>
            </p:cNvSpPr>
            <p:nvPr/>
          </p:nvSpPr>
          <p:spPr bwMode="auto">
            <a:xfrm>
              <a:off x="1837" y="1298"/>
              <a:ext cx="681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CC3300"/>
                  </a:solidFill>
                  <a:latin typeface="Comic Sans MS" pitchFamily="66" charset="0"/>
                </a:rPr>
                <a:t>14</a:t>
              </a:r>
            </a:p>
          </p:txBody>
        </p:sp>
        <p:sp>
          <p:nvSpPr>
            <p:cNvPr id="17422" name="Line 66"/>
            <p:cNvSpPr>
              <a:spLocks noChangeShapeType="1"/>
            </p:cNvSpPr>
            <p:nvPr/>
          </p:nvSpPr>
          <p:spPr bwMode="auto">
            <a:xfrm>
              <a:off x="2018" y="1298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9" name="Прямоугольник 4"/>
          <p:cNvSpPr>
            <a:spLocks noChangeArrowheads="1"/>
          </p:cNvSpPr>
          <p:nvPr/>
        </p:nvSpPr>
        <p:spPr bwMode="auto">
          <a:xfrm>
            <a:off x="1857375" y="0"/>
            <a:ext cx="7286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dirty="0"/>
              <a:t> </a:t>
            </a:r>
            <a:r>
              <a:rPr lang="ru-RU" altLang="ru-RU" sz="3600" b="1" dirty="0" smtClean="0">
                <a:solidFill>
                  <a:srgbClr val="FF5050"/>
                </a:solidFill>
              </a:rPr>
              <a:t>ГОРОД    «ТЕОРИЯ»</a:t>
            </a:r>
            <a:endParaRPr lang="ru-RU" altLang="ru-RU" sz="3600" b="1" i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4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4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4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48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6"/>
          <p:cNvSpPr>
            <a:spLocks noChangeArrowheads="1"/>
          </p:cNvSpPr>
          <p:nvPr/>
        </p:nvSpPr>
        <p:spPr bwMode="auto">
          <a:xfrm>
            <a:off x="2020888" y="209545"/>
            <a:ext cx="723163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altLang="ru-RU" sz="4400" b="1" dirty="0" smtClean="0">
                <a:solidFill>
                  <a:srgbClr val="00B050"/>
                </a:solidFill>
              </a:rPr>
              <a:t>ГОРОД  «БРИГАДА-УХ»</a:t>
            </a:r>
          </a:p>
          <a:p>
            <a:pPr eaLnBrk="0" hangingPunct="0"/>
            <a:r>
              <a:rPr lang="ru-RU" alt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      (работа   в   группах</a:t>
            </a:r>
            <a:r>
              <a:rPr lang="ru-RU" alt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82946" name="Rectangle 7"/>
          <p:cNvSpPr>
            <a:spLocks noChangeArrowheads="1"/>
          </p:cNvSpPr>
          <p:nvPr/>
        </p:nvSpPr>
        <p:spPr bwMode="auto">
          <a:xfrm>
            <a:off x="1043608" y="4402173"/>
            <a:ext cx="72739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3600" b="1" i="1" dirty="0">
                <a:solidFill>
                  <a:srgbClr val="CC3300"/>
                </a:solidFill>
              </a:rPr>
              <a:t>I-группа  </a:t>
            </a:r>
            <a:r>
              <a:rPr lang="ru-RU" altLang="ru-RU" sz="3600" b="1" i="1" dirty="0" smtClean="0">
                <a:solidFill>
                  <a:srgbClr val="CC3300"/>
                </a:solidFill>
              </a:rPr>
              <a:t>            </a:t>
            </a:r>
            <a:r>
              <a:rPr lang="en-US" altLang="ru-RU" sz="3600" b="1" i="1" dirty="0" smtClean="0">
                <a:solidFill>
                  <a:srgbClr val="CC3300"/>
                </a:solidFill>
              </a:rPr>
              <a:t>         </a:t>
            </a:r>
            <a:r>
              <a:rPr lang="ru-RU" altLang="ru-RU" sz="3600" b="1" i="1" dirty="0">
                <a:solidFill>
                  <a:srgbClr val="CC3300"/>
                </a:solidFill>
              </a:rPr>
              <a:t>I</a:t>
            </a:r>
            <a:r>
              <a:rPr lang="en-US" altLang="ru-RU" sz="3600" b="1" i="1" dirty="0">
                <a:solidFill>
                  <a:srgbClr val="CC3300"/>
                </a:solidFill>
              </a:rPr>
              <a:t>I-</a:t>
            </a:r>
            <a:r>
              <a:rPr lang="ru-RU" altLang="ru-RU" sz="3600" b="1" i="1" dirty="0" smtClean="0">
                <a:solidFill>
                  <a:srgbClr val="CC3300"/>
                </a:solidFill>
              </a:rPr>
              <a:t>группа</a:t>
            </a:r>
          </a:p>
          <a:p>
            <a:pPr marL="457200" indent="-457200" eaLnBrk="0" hangingPunct="0">
              <a:buAutoNum type="arabicParenR"/>
            </a:pPr>
            <a:r>
              <a:rPr lang="ru-RU" altLang="ru-RU" sz="2000" b="1" i="1" dirty="0" smtClean="0">
                <a:solidFill>
                  <a:schemeClr val="accent2"/>
                </a:solidFill>
              </a:rPr>
              <a:t>Решить примеры                         1)Решить примеры</a:t>
            </a:r>
          </a:p>
          <a:p>
            <a:pPr eaLnBrk="0" hangingPunct="0"/>
            <a:endParaRPr lang="ru-RU" altLang="ru-RU" sz="2000" b="1" dirty="0" smtClean="0"/>
          </a:p>
          <a:p>
            <a:pPr eaLnBrk="0" hangingPunct="0"/>
            <a:r>
              <a:rPr lang="ru-RU" altLang="ru-RU" sz="2000" b="1" dirty="0" smtClean="0"/>
              <a:t>2)№</a:t>
            </a:r>
            <a:r>
              <a:rPr lang="ru-RU" altLang="ru-RU" sz="2000" b="1" dirty="0"/>
              <a:t>840                       </a:t>
            </a:r>
            <a:r>
              <a:rPr lang="ru-RU" altLang="ru-RU" sz="2000" b="1" dirty="0" smtClean="0"/>
              <a:t>                             2)№ 841(а</a:t>
            </a:r>
            <a:r>
              <a:rPr lang="ru-RU" altLang="ru-RU" sz="2000" b="1" dirty="0"/>
              <a:t>)</a:t>
            </a:r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484313"/>
            <a:ext cx="525780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857250" y="2109788"/>
            <a:ext cx="75311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altLang="ru-RU" sz="2800" b="1"/>
              <a:t>Сформулируйте, правило сложения дробей с одинаковыми знаменателями.</a:t>
            </a:r>
          </a:p>
          <a:p>
            <a:pPr>
              <a:buFont typeface="Wingdings" pitchFamily="2" charset="2"/>
              <a:buChar char="§"/>
            </a:pPr>
            <a:endParaRPr lang="ru-RU" altLang="ru-RU" sz="2800" b="1"/>
          </a:p>
          <a:p>
            <a:pPr>
              <a:buFont typeface="Wingdings" pitchFamily="2" charset="2"/>
              <a:buChar char="§"/>
            </a:pPr>
            <a:r>
              <a:rPr lang="ru-RU" altLang="ru-RU" sz="2800" b="1"/>
              <a:t>Сформулируйте, правило</a:t>
            </a:r>
            <a:r>
              <a:rPr lang="ru-RU" altLang="ru-RU" sz="2800"/>
              <a:t> </a:t>
            </a:r>
            <a:r>
              <a:rPr lang="ru-RU" altLang="ru-RU" sz="2800" b="1"/>
              <a:t>вычитания дробей с одинаковыми знаменателями.</a:t>
            </a:r>
          </a:p>
          <a:p>
            <a:pPr algn="ctr"/>
            <a:endParaRPr lang="ru-RU" altLang="ru-RU" sz="2800" b="1"/>
          </a:p>
        </p:txBody>
      </p:sp>
      <p:pic>
        <p:nvPicPr>
          <p:cNvPr id="83970" name="TextBox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76250"/>
            <a:ext cx="443706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13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6088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Заголовок 1"/>
          <p:cNvSpPr>
            <a:spLocks noGrp="1"/>
          </p:cNvSpPr>
          <p:nvPr>
            <p:ph type="title"/>
          </p:nvPr>
        </p:nvSpPr>
        <p:spPr>
          <a:xfrm>
            <a:off x="3635375" y="836613"/>
            <a:ext cx="5072063" cy="1143000"/>
          </a:xfrm>
        </p:spPr>
        <p:txBody>
          <a:bodyPr/>
          <a:lstStyle/>
          <a:p>
            <a:r>
              <a:rPr lang="ru-RU" sz="4000" b="1" smtClean="0">
                <a:solidFill>
                  <a:srgbClr val="CC0000"/>
                </a:solidFill>
              </a:rPr>
              <a:t>Рефлексия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и  оценка  деятельности</a:t>
            </a:r>
            <a:endParaRPr lang="ru-RU" sz="4000" smtClean="0"/>
          </a:p>
        </p:txBody>
      </p:sp>
      <p:pic>
        <p:nvPicPr>
          <p:cNvPr id="849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32378" b="9679"/>
          <a:stretch>
            <a:fillRect/>
          </a:stretch>
        </p:blipFill>
        <p:spPr>
          <a:xfrm>
            <a:off x="1116013" y="2997200"/>
            <a:ext cx="7607300" cy="2844800"/>
          </a:xfrm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6700" y="260350"/>
            <a:ext cx="1852613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WordArt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27168">
            <a:off x="852488" y="857250"/>
            <a:ext cx="654208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 rot="21288017">
            <a:off x="1408113" y="2706688"/>
            <a:ext cx="51831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Пункт 4.6 стр184</a:t>
            </a:r>
          </a:p>
          <a:p>
            <a:pPr algn="ctr">
              <a:defRPr/>
            </a:pPr>
            <a:r>
              <a:rPr lang="ru-RU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№ 825</a:t>
            </a:r>
          </a:p>
        </p:txBody>
      </p:sp>
      <p:pic>
        <p:nvPicPr>
          <p:cNvPr id="86019" name="Picture 13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3406775"/>
            <a:ext cx="2268537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>
              <a:defRPr/>
            </a:pPr>
            <a:r>
              <a:rPr lang="ru-RU" sz="3200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Расположи дроби в порядке убывания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31800" y="1952625"/>
            <a:ext cx="720725" cy="1552575"/>
            <a:chOff x="317" y="913"/>
            <a:chExt cx="454" cy="978"/>
          </a:xfrm>
        </p:grpSpPr>
        <p:sp>
          <p:nvSpPr>
            <p:cNvPr id="19477" name="Text Box 5"/>
            <p:cNvSpPr txBox="1">
              <a:spLocks noChangeArrowheads="1"/>
            </p:cNvSpPr>
            <p:nvPr/>
          </p:nvSpPr>
          <p:spPr bwMode="auto">
            <a:xfrm>
              <a:off x="317" y="913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 </a:t>
              </a:r>
              <a:r>
                <a:rPr lang="ru-RU" sz="2400"/>
                <a:t>59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78" name="Line 6"/>
            <p:cNvSpPr>
              <a:spLocks noChangeShapeType="1"/>
            </p:cNvSpPr>
            <p:nvPr/>
          </p:nvSpPr>
          <p:spPr bwMode="auto">
            <a:xfrm>
              <a:off x="408" y="1230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655763" y="1989138"/>
            <a:ext cx="720725" cy="1552575"/>
            <a:chOff x="1202" y="1003"/>
            <a:chExt cx="454" cy="978"/>
          </a:xfrm>
        </p:grpSpPr>
        <p:sp>
          <p:nvSpPr>
            <p:cNvPr id="19475" name="Text Box 7"/>
            <p:cNvSpPr txBox="1">
              <a:spLocks noChangeArrowheads="1"/>
            </p:cNvSpPr>
            <p:nvPr/>
          </p:nvSpPr>
          <p:spPr bwMode="auto">
            <a:xfrm>
              <a:off x="1202" y="1003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</a:t>
              </a:r>
              <a:r>
                <a:rPr lang="ru-RU" sz="2400"/>
                <a:t>14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76" name="Line 13"/>
            <p:cNvSpPr>
              <a:spLocks noChangeShapeType="1"/>
            </p:cNvSpPr>
            <p:nvPr/>
          </p:nvSpPr>
          <p:spPr bwMode="auto">
            <a:xfrm>
              <a:off x="1292" y="1321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2771775" y="1989138"/>
            <a:ext cx="720725" cy="1552575"/>
            <a:chOff x="1769" y="1026"/>
            <a:chExt cx="454" cy="978"/>
          </a:xfrm>
        </p:grpSpPr>
        <p:sp>
          <p:nvSpPr>
            <p:cNvPr id="19473" name="Text Box 8"/>
            <p:cNvSpPr txBox="1">
              <a:spLocks noChangeArrowheads="1"/>
            </p:cNvSpPr>
            <p:nvPr/>
          </p:nvSpPr>
          <p:spPr bwMode="auto">
            <a:xfrm>
              <a:off x="1769" y="1026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</a:t>
              </a:r>
              <a:r>
                <a:rPr lang="ru-RU" sz="2400"/>
                <a:t>36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74" name="Line 14"/>
            <p:cNvSpPr>
              <a:spLocks noChangeShapeType="1"/>
            </p:cNvSpPr>
            <p:nvPr/>
          </p:nvSpPr>
          <p:spPr bwMode="auto">
            <a:xfrm>
              <a:off x="1859" y="1344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3887788" y="1989138"/>
            <a:ext cx="720725" cy="1552575"/>
            <a:chOff x="2358" y="1049"/>
            <a:chExt cx="454" cy="978"/>
          </a:xfrm>
        </p:grpSpPr>
        <p:sp>
          <p:nvSpPr>
            <p:cNvPr id="19471" name="Text Box 9"/>
            <p:cNvSpPr txBox="1">
              <a:spLocks noChangeArrowheads="1"/>
            </p:cNvSpPr>
            <p:nvPr/>
          </p:nvSpPr>
          <p:spPr bwMode="auto">
            <a:xfrm>
              <a:off x="2358" y="1049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</a:t>
              </a:r>
              <a:r>
                <a:rPr lang="ru-RU" sz="2400"/>
                <a:t>53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72" name="Line 15"/>
            <p:cNvSpPr>
              <a:spLocks noChangeShapeType="1"/>
            </p:cNvSpPr>
            <p:nvPr/>
          </p:nvSpPr>
          <p:spPr bwMode="auto">
            <a:xfrm>
              <a:off x="2449" y="1366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5076825" y="1989138"/>
            <a:ext cx="720725" cy="1552575"/>
            <a:chOff x="2925" y="981"/>
            <a:chExt cx="454" cy="978"/>
          </a:xfrm>
        </p:grpSpPr>
        <p:sp>
          <p:nvSpPr>
            <p:cNvPr id="19469" name="Text Box 10"/>
            <p:cNvSpPr txBox="1">
              <a:spLocks noChangeArrowheads="1"/>
            </p:cNvSpPr>
            <p:nvPr/>
          </p:nvSpPr>
          <p:spPr bwMode="auto">
            <a:xfrm>
              <a:off x="2925" y="981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  </a:t>
              </a:r>
              <a:r>
                <a:rPr lang="ru-RU" sz="2400"/>
                <a:t>3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70" name="Line 16"/>
            <p:cNvSpPr>
              <a:spLocks noChangeShapeType="1"/>
            </p:cNvSpPr>
            <p:nvPr/>
          </p:nvSpPr>
          <p:spPr bwMode="auto">
            <a:xfrm>
              <a:off x="3016" y="1298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6300788" y="1989138"/>
            <a:ext cx="720725" cy="1552575"/>
            <a:chOff x="3356" y="1026"/>
            <a:chExt cx="454" cy="978"/>
          </a:xfrm>
        </p:grpSpPr>
        <p:sp>
          <p:nvSpPr>
            <p:cNvPr id="19467" name="Text Box 11"/>
            <p:cNvSpPr txBox="1">
              <a:spLocks noChangeArrowheads="1"/>
            </p:cNvSpPr>
            <p:nvPr/>
          </p:nvSpPr>
          <p:spPr bwMode="auto">
            <a:xfrm>
              <a:off x="3356" y="1026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</a:t>
              </a:r>
              <a:r>
                <a:rPr lang="ru-RU" sz="2400"/>
                <a:t>87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68" name="Line 17"/>
            <p:cNvSpPr>
              <a:spLocks noChangeShapeType="1"/>
            </p:cNvSpPr>
            <p:nvPr/>
          </p:nvSpPr>
          <p:spPr bwMode="auto">
            <a:xfrm>
              <a:off x="3447" y="1344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7488238" y="1989138"/>
            <a:ext cx="720725" cy="1552575"/>
            <a:chOff x="3923" y="1026"/>
            <a:chExt cx="454" cy="978"/>
          </a:xfrm>
        </p:grpSpPr>
        <p:sp>
          <p:nvSpPr>
            <p:cNvPr id="19465" name="Text Box 12"/>
            <p:cNvSpPr txBox="1">
              <a:spLocks noChangeArrowheads="1"/>
            </p:cNvSpPr>
            <p:nvPr/>
          </p:nvSpPr>
          <p:spPr bwMode="auto">
            <a:xfrm>
              <a:off x="3923" y="1026"/>
              <a:ext cx="454" cy="9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 </a:t>
              </a:r>
              <a:r>
                <a:rPr lang="ru-RU" sz="2400"/>
                <a:t>76</a:t>
              </a:r>
            </a:p>
            <a:p>
              <a:pPr>
                <a:spcBef>
                  <a:spcPct val="50000"/>
                </a:spcBef>
              </a:pPr>
              <a:r>
                <a:rPr lang="ru-RU" sz="2400"/>
                <a:t>100</a:t>
              </a:r>
            </a:p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CC00"/>
                  </a:solidFill>
                </a:rPr>
                <a:t> </a:t>
              </a:r>
            </a:p>
          </p:txBody>
        </p:sp>
        <p:sp>
          <p:nvSpPr>
            <p:cNvPr id="19466" name="Line 18"/>
            <p:cNvSpPr>
              <a:spLocks noChangeShapeType="1"/>
            </p:cNvSpPr>
            <p:nvPr/>
          </p:nvSpPr>
          <p:spPr bwMode="auto">
            <a:xfrm>
              <a:off x="4014" y="1344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364 0.3331 L -2.22222E-6 -7.40741E-7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364 0.32778 L -3.33333E-6 -7.40741E-7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0" y="-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2559 0.3384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3331 L -3.33333E-6 -7.40741E-7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0.25191 0.333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0.50399 0.3331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0.26771 0.3331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4" name="Object 42"/>
          <p:cNvGraphicFramePr>
            <a:graphicFrameLocks noGrp="1" noChangeAspect="1"/>
          </p:cNvGraphicFramePr>
          <p:nvPr>
            <p:ph sz="half" idx="1"/>
          </p:nvPr>
        </p:nvGraphicFramePr>
        <p:xfrm>
          <a:off x="2413000" y="2276475"/>
          <a:ext cx="2084388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Точечный рисунок" r:id="rId3" imgW="1238423" imgH="781159" progId="PBrush">
                  <p:embed/>
                </p:oleObj>
              </mc:Choice>
              <mc:Fallback>
                <p:oleObj name="Точечный рисунок" r:id="rId3" imgW="1238423" imgH="781159" progId="PBrush">
                  <p:embed/>
                  <p:pic>
                    <p:nvPicPr>
                      <p:cNvPr id="0" name="Picture 4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2276475"/>
                        <a:ext cx="2084388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5" name="Object 43"/>
          <p:cNvGraphicFramePr>
            <a:graphicFrameLocks noGrp="1" noChangeAspect="1"/>
          </p:cNvGraphicFramePr>
          <p:nvPr>
            <p:ph sz="half" idx="2"/>
          </p:nvPr>
        </p:nvGraphicFramePr>
        <p:xfrm>
          <a:off x="593725" y="4508500"/>
          <a:ext cx="1485900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Точечный рисунок" r:id="rId5" imgW="1076475" imgH="1200318" progId="PBrush">
                  <p:embed/>
                </p:oleObj>
              </mc:Choice>
              <mc:Fallback>
                <p:oleObj name="Точечный рисунок" r:id="rId5" imgW="1076475" imgH="1200318" progId="PBrush">
                  <p:embed/>
                  <p:pic>
                    <p:nvPicPr>
                      <p:cNvPr id="0" name="Picture 4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4508500"/>
                        <a:ext cx="1485900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2" name="Text Box 21"/>
          <p:cNvSpPr txBox="1">
            <a:spLocks noChangeArrowheads="1"/>
          </p:cNvSpPr>
          <p:nvPr/>
        </p:nvSpPr>
        <p:spPr bwMode="auto">
          <a:xfrm>
            <a:off x="684213" y="3789363"/>
            <a:ext cx="365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Verdana" pitchFamily="34" charset="0"/>
              </a:rPr>
              <a:t>1</a:t>
            </a:r>
          </a:p>
        </p:txBody>
      </p:sp>
      <p:sp>
        <p:nvSpPr>
          <p:cNvPr id="3123" name="Text Box 29"/>
          <p:cNvSpPr txBox="1">
            <a:spLocks noChangeArrowheads="1"/>
          </p:cNvSpPr>
          <p:nvPr/>
        </p:nvSpPr>
        <p:spPr bwMode="auto">
          <a:xfrm>
            <a:off x="2843213" y="3716338"/>
            <a:ext cx="346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Verdana" pitchFamily="34" charset="0"/>
              </a:rPr>
              <a:t>2</a:t>
            </a:r>
          </a:p>
        </p:txBody>
      </p:sp>
      <p:sp>
        <p:nvSpPr>
          <p:cNvPr id="3124" name="Text Box 47"/>
          <p:cNvSpPr txBox="1">
            <a:spLocks noChangeArrowheads="1"/>
          </p:cNvSpPr>
          <p:nvPr/>
        </p:nvSpPr>
        <p:spPr bwMode="auto">
          <a:xfrm>
            <a:off x="5940425" y="3860800"/>
            <a:ext cx="34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Verdana" pitchFamily="34" charset="0"/>
              </a:rPr>
              <a:t>3</a:t>
            </a:r>
          </a:p>
        </p:txBody>
      </p:sp>
      <p:sp>
        <p:nvSpPr>
          <p:cNvPr id="3125" name="Line 54"/>
          <p:cNvSpPr>
            <a:spLocks noChangeShapeType="1"/>
          </p:cNvSpPr>
          <p:nvPr/>
        </p:nvSpPr>
        <p:spPr bwMode="auto">
          <a:xfrm>
            <a:off x="1258888" y="48688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26" name="Text Box 79"/>
          <p:cNvSpPr txBox="1">
            <a:spLocks noChangeArrowheads="1"/>
          </p:cNvSpPr>
          <p:nvPr/>
        </p:nvSpPr>
        <p:spPr bwMode="auto">
          <a:xfrm>
            <a:off x="827088" y="6237288"/>
            <a:ext cx="379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Verdana" pitchFamily="34" charset="0"/>
              </a:rPr>
              <a:t>4</a:t>
            </a:r>
          </a:p>
        </p:txBody>
      </p:sp>
      <p:sp>
        <p:nvSpPr>
          <p:cNvPr id="3127" name="Rectangle 81"/>
          <p:cNvSpPr>
            <a:spLocks noChangeArrowheads="1"/>
          </p:cNvSpPr>
          <p:nvPr/>
        </p:nvSpPr>
        <p:spPr bwMode="auto">
          <a:xfrm>
            <a:off x="2771775" y="4724400"/>
            <a:ext cx="2160588" cy="1441450"/>
          </a:xfrm>
          <a:prstGeom prst="rect">
            <a:avLst/>
          </a:prstGeom>
          <a:solidFill>
            <a:srgbClr val="FF33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28" name="Rectangle 82"/>
          <p:cNvSpPr>
            <a:spLocks noChangeArrowheads="1"/>
          </p:cNvSpPr>
          <p:nvPr/>
        </p:nvSpPr>
        <p:spPr bwMode="auto">
          <a:xfrm>
            <a:off x="4932363" y="4724400"/>
            <a:ext cx="935037" cy="14414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29" name="Line 83"/>
          <p:cNvSpPr>
            <a:spLocks noChangeShapeType="1"/>
          </p:cNvSpPr>
          <p:nvPr/>
        </p:nvSpPr>
        <p:spPr bwMode="auto">
          <a:xfrm>
            <a:off x="3779838" y="4724400"/>
            <a:ext cx="0" cy="1441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0" name="Rectangle 84"/>
          <p:cNvSpPr>
            <a:spLocks noChangeArrowheads="1"/>
          </p:cNvSpPr>
          <p:nvPr/>
        </p:nvSpPr>
        <p:spPr bwMode="auto">
          <a:xfrm>
            <a:off x="5867400" y="4724400"/>
            <a:ext cx="1009650" cy="14414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1" name="Rectangle 85"/>
          <p:cNvSpPr>
            <a:spLocks noChangeArrowheads="1"/>
          </p:cNvSpPr>
          <p:nvPr/>
        </p:nvSpPr>
        <p:spPr bwMode="auto">
          <a:xfrm>
            <a:off x="6877050" y="4724400"/>
            <a:ext cx="935038" cy="14414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Text Box 86"/>
          <p:cNvSpPr txBox="1">
            <a:spLocks noChangeArrowheads="1"/>
          </p:cNvSpPr>
          <p:nvPr/>
        </p:nvSpPr>
        <p:spPr bwMode="auto">
          <a:xfrm>
            <a:off x="5416550" y="6226175"/>
            <a:ext cx="365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Verdana" pitchFamily="34" charset="0"/>
              </a:rPr>
              <a:t>5</a:t>
            </a:r>
          </a:p>
        </p:txBody>
      </p:sp>
      <p:sp>
        <p:nvSpPr>
          <p:cNvPr id="3133" name="Rectangle 87"/>
          <p:cNvSpPr>
            <a:spLocks noChangeArrowheads="1"/>
          </p:cNvSpPr>
          <p:nvPr/>
        </p:nvSpPr>
        <p:spPr bwMode="auto">
          <a:xfrm>
            <a:off x="5580063" y="2420938"/>
            <a:ext cx="576262" cy="647700"/>
          </a:xfrm>
          <a:prstGeom prst="rect">
            <a:avLst/>
          </a:prstGeom>
          <a:solidFill>
            <a:srgbClr val="FF00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89"/>
          <p:cNvSpPr>
            <a:spLocks noChangeArrowheads="1"/>
          </p:cNvSpPr>
          <p:nvPr/>
        </p:nvSpPr>
        <p:spPr bwMode="auto">
          <a:xfrm>
            <a:off x="5580063" y="3068638"/>
            <a:ext cx="576262" cy="576262"/>
          </a:xfrm>
          <a:prstGeom prst="rect">
            <a:avLst/>
          </a:prstGeom>
          <a:solidFill>
            <a:srgbClr val="FF00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5" name="Rectangle 90"/>
          <p:cNvSpPr>
            <a:spLocks noChangeArrowheads="1"/>
          </p:cNvSpPr>
          <p:nvPr/>
        </p:nvSpPr>
        <p:spPr bwMode="auto">
          <a:xfrm>
            <a:off x="6156325" y="2420938"/>
            <a:ext cx="576263" cy="647700"/>
          </a:xfrm>
          <a:prstGeom prst="rect">
            <a:avLst/>
          </a:prstGeom>
          <a:solidFill>
            <a:srgbClr val="FF00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Rectangle 91"/>
          <p:cNvSpPr>
            <a:spLocks noChangeArrowheads="1"/>
          </p:cNvSpPr>
          <p:nvPr/>
        </p:nvSpPr>
        <p:spPr bwMode="auto">
          <a:xfrm>
            <a:off x="6156325" y="3068638"/>
            <a:ext cx="576263" cy="576262"/>
          </a:xfrm>
          <a:prstGeom prst="rect">
            <a:avLst/>
          </a:prstGeom>
          <a:solidFill>
            <a:srgbClr val="FF00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7" name="Rectangle 92"/>
          <p:cNvSpPr>
            <a:spLocks noChangeArrowheads="1"/>
          </p:cNvSpPr>
          <p:nvPr/>
        </p:nvSpPr>
        <p:spPr bwMode="auto">
          <a:xfrm>
            <a:off x="6732588" y="2420938"/>
            <a:ext cx="576262" cy="647700"/>
          </a:xfrm>
          <a:prstGeom prst="rect">
            <a:avLst/>
          </a:prstGeom>
          <a:solidFill>
            <a:srgbClr val="FF00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8" name="Rectangle 93"/>
          <p:cNvSpPr>
            <a:spLocks noChangeArrowheads="1"/>
          </p:cNvSpPr>
          <p:nvPr/>
        </p:nvSpPr>
        <p:spPr bwMode="auto">
          <a:xfrm>
            <a:off x="6732588" y="3068638"/>
            <a:ext cx="576262" cy="57626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9" name="Rectangle 94"/>
          <p:cNvSpPr>
            <a:spLocks noChangeArrowheads="1"/>
          </p:cNvSpPr>
          <p:nvPr/>
        </p:nvSpPr>
        <p:spPr bwMode="auto">
          <a:xfrm>
            <a:off x="395288" y="2205038"/>
            <a:ext cx="288925" cy="1511300"/>
          </a:xfrm>
          <a:prstGeom prst="rect">
            <a:avLst/>
          </a:prstGeom>
          <a:solidFill>
            <a:srgbClr val="66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40" name="Rectangle 95"/>
          <p:cNvSpPr>
            <a:spLocks noChangeArrowheads="1"/>
          </p:cNvSpPr>
          <p:nvPr/>
        </p:nvSpPr>
        <p:spPr bwMode="auto">
          <a:xfrm>
            <a:off x="684213" y="2205038"/>
            <a:ext cx="287337" cy="1511300"/>
          </a:xfrm>
          <a:prstGeom prst="rect">
            <a:avLst/>
          </a:prstGeom>
          <a:solidFill>
            <a:srgbClr val="66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41" name="Rectangle 96"/>
          <p:cNvSpPr>
            <a:spLocks noChangeArrowheads="1"/>
          </p:cNvSpPr>
          <p:nvPr/>
        </p:nvSpPr>
        <p:spPr bwMode="auto">
          <a:xfrm>
            <a:off x="971550" y="2205038"/>
            <a:ext cx="287338" cy="1511300"/>
          </a:xfrm>
          <a:prstGeom prst="rect">
            <a:avLst/>
          </a:prstGeom>
          <a:solidFill>
            <a:srgbClr val="66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42" name="Rectangle 97"/>
          <p:cNvSpPr>
            <a:spLocks noChangeArrowheads="1"/>
          </p:cNvSpPr>
          <p:nvPr/>
        </p:nvSpPr>
        <p:spPr bwMode="auto">
          <a:xfrm>
            <a:off x="1258888" y="2205038"/>
            <a:ext cx="288925" cy="15113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63" name="Object 44"/>
          <p:cNvGraphicFramePr>
            <a:graphicFrameLocks noChangeAspect="1"/>
          </p:cNvGraphicFramePr>
          <p:nvPr/>
        </p:nvGraphicFramePr>
        <p:xfrm>
          <a:off x="1619250" y="3284538"/>
          <a:ext cx="649288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Формула" r:id="rId7" imgW="4865040" imgH="12588840" progId="Equation.3">
                  <p:embed/>
                </p:oleObj>
              </mc:Choice>
              <mc:Fallback>
                <p:oleObj name="Формула" r:id="rId7" imgW="4865040" imgH="12588840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284538"/>
                        <a:ext cx="649288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7" name="Object 45"/>
          <p:cNvGraphicFramePr>
            <a:graphicFrameLocks noChangeAspect="1"/>
          </p:cNvGraphicFramePr>
          <p:nvPr/>
        </p:nvGraphicFramePr>
        <p:xfrm>
          <a:off x="2268538" y="1844675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Формула" r:id="rId9" imgW="114151" imgH="215619" progId="Equation.3">
                  <p:embed/>
                </p:oleObj>
              </mc:Choice>
              <mc:Fallback>
                <p:oleObj name="Формула" r:id="rId9" imgW="114151" imgH="215619" progId="Equation.3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1844675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9" name="Object 46"/>
          <p:cNvGraphicFramePr>
            <a:graphicFrameLocks noChangeAspect="1"/>
          </p:cNvGraphicFramePr>
          <p:nvPr/>
        </p:nvGraphicFramePr>
        <p:xfrm>
          <a:off x="3635375" y="3573463"/>
          <a:ext cx="5762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Формула" r:id="rId11" imgW="4865040" imgH="12588840" progId="Equation.3">
                  <p:embed/>
                </p:oleObj>
              </mc:Choice>
              <mc:Fallback>
                <p:oleObj name="Формула" r:id="rId11" imgW="4865040" imgH="12588840" progId="Equation.3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573463"/>
                        <a:ext cx="576263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2" name="Object 47"/>
          <p:cNvGraphicFramePr>
            <a:graphicFrameLocks noChangeAspect="1"/>
          </p:cNvGraphicFramePr>
          <p:nvPr/>
        </p:nvGraphicFramePr>
        <p:xfrm>
          <a:off x="7524750" y="3068638"/>
          <a:ext cx="576263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Формула" r:id="rId13" imgW="4865040" imgH="12588840" progId="Equation.3">
                  <p:embed/>
                </p:oleObj>
              </mc:Choice>
              <mc:Fallback>
                <p:oleObj name="Формула" r:id="rId13" imgW="4865040" imgH="1258884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0" y="3068638"/>
                        <a:ext cx="576263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5" name="Object 48"/>
          <p:cNvGraphicFramePr>
            <a:graphicFrameLocks noChangeAspect="1"/>
          </p:cNvGraphicFramePr>
          <p:nvPr/>
        </p:nvGraphicFramePr>
        <p:xfrm>
          <a:off x="2124075" y="5734050"/>
          <a:ext cx="50323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Формула" r:id="rId15" imgW="4865040" imgH="12588840" progId="Equation.3">
                  <p:embed/>
                </p:oleObj>
              </mc:Choice>
              <mc:Fallback>
                <p:oleObj name="Формула" r:id="rId15" imgW="4865040" imgH="12588840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5734050"/>
                        <a:ext cx="503238" cy="86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8" name="Object 49"/>
          <p:cNvGraphicFramePr>
            <a:graphicFrameLocks noChangeAspect="1"/>
          </p:cNvGraphicFramePr>
          <p:nvPr/>
        </p:nvGraphicFramePr>
        <p:xfrm>
          <a:off x="8027988" y="4868863"/>
          <a:ext cx="79057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Формула" r:id="rId17" imgW="4865040" imgH="12588840" progId="Equation.3">
                  <p:embed/>
                </p:oleObj>
              </mc:Choice>
              <mc:Fallback>
                <p:oleObj name="Формула" r:id="rId17" imgW="4865040" imgH="12588840" progId="Equation.3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7988" y="4868863"/>
                        <a:ext cx="790575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762214" y="214290"/>
            <a:ext cx="716991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Какая часть фигуры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 закрашена?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7" name="Object 17"/>
          <p:cNvGraphicFramePr>
            <a:graphicFrameLocks noGrp="1" noChangeAspect="1"/>
          </p:cNvGraphicFramePr>
          <p:nvPr>
            <p:ph sz="half" idx="1"/>
          </p:nvPr>
        </p:nvGraphicFramePr>
        <p:xfrm>
          <a:off x="900113" y="1773238"/>
          <a:ext cx="3455987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Формула" r:id="rId3" imgW="19498680" imgH="12588840" progId="Equation.3">
                  <p:embed/>
                </p:oleObj>
              </mc:Choice>
              <mc:Fallback>
                <p:oleObj name="Формула" r:id="rId3" imgW="19498680" imgH="12588840" progId="Equation.3">
                  <p:embed/>
                  <p:pic>
                    <p:nvPicPr>
                      <p:cNvPr id="0" name="Picture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773238"/>
                        <a:ext cx="3455987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1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643438" y="2500313"/>
          <a:ext cx="78898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Формула" r:id="rId5" imgW="4865040" imgH="6491160" progId="Equation.3">
                  <p:embed/>
                </p:oleObj>
              </mc:Choice>
              <mc:Fallback>
                <p:oleObj name="Формула" r:id="rId5" imgW="4865040" imgH="6491160" progId="Equation.3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500313"/>
                        <a:ext cx="788987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7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643563" y="2071688"/>
          <a:ext cx="1147762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Формула" r:id="rId7" imgW="7710480" imgH="12588840" progId="Equation.3">
                  <p:embed/>
                </p:oleObj>
              </mc:Choice>
              <mc:Fallback>
                <p:oleObj name="Формула" r:id="rId7" imgW="7710480" imgH="12588840" progId="Equation.3">
                  <p:embed/>
                  <p:pic>
                    <p:nvPicPr>
                      <p:cNvPr id="0" name="Picture 1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3" y="2071688"/>
                        <a:ext cx="1147762" cy="1871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68890" y="571480"/>
            <a:ext cx="51844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Найди лишнее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2.59259E-6 L -0.07465 2.59259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MCj0370140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33375"/>
            <a:ext cx="25923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3563938" y="931863"/>
            <a:ext cx="5400675" cy="946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dirty="0" smtClean="0">
                <a:solidFill>
                  <a:srgbClr val="FF0000"/>
                </a:solidFill>
              </a:rPr>
              <a:t>ГОРОД: </a:t>
            </a:r>
            <a:endParaRPr lang="ru-RU" sz="2800" b="1" dirty="0">
              <a:solidFill>
                <a:srgbClr val="FF0000"/>
              </a:solidFill>
            </a:endParaRPr>
          </a:p>
          <a:p>
            <a:pPr eaLnBrk="0" hangingPunct="0"/>
            <a:r>
              <a:rPr lang="ru-RU" sz="2800" b="1" dirty="0">
                <a:solidFill>
                  <a:srgbClr val="FF0000"/>
                </a:solidFill>
              </a:rPr>
              <a:t> «</a:t>
            </a:r>
            <a:r>
              <a:rPr lang="ru-RU" sz="2800" b="1" dirty="0">
                <a:solidFill>
                  <a:srgbClr val="FF0000"/>
                </a:solidFill>
                <a:latin typeface="Helvetica Neue"/>
              </a:rPr>
              <a:t>Истина </a:t>
            </a:r>
            <a:r>
              <a:rPr lang="ru-RU" sz="2800" b="1" dirty="0">
                <a:solidFill>
                  <a:srgbClr val="FF0000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  <a:latin typeface="Helvetica Neue"/>
              </a:rPr>
              <a:t>где </a:t>
            </a:r>
            <a:r>
              <a:rPr lang="ru-RU" sz="2800" b="1" dirty="0">
                <a:solidFill>
                  <a:srgbClr val="FF0000"/>
                </a:solidFill>
              </a:rPr>
              <a:t>–</a:t>
            </a:r>
            <a:r>
              <a:rPr lang="ru-RU" sz="2800" b="1" dirty="0">
                <a:solidFill>
                  <a:srgbClr val="FF0000"/>
                </a:solidFill>
                <a:latin typeface="Helvetica Neue"/>
              </a:rPr>
              <a:t> то</a:t>
            </a:r>
            <a:r>
              <a:rPr lang="ru-RU" sz="2800" b="1" dirty="0">
                <a:solidFill>
                  <a:srgbClr val="FF0000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  <a:latin typeface="Helvetica Neue"/>
              </a:rPr>
              <a:t>рядом</a:t>
            </a:r>
            <a:r>
              <a:rPr lang="ru-RU" sz="2800" b="1" dirty="0">
                <a:solidFill>
                  <a:srgbClr val="FF0000"/>
                </a:solidFill>
              </a:rPr>
              <a:t>…»</a:t>
            </a:r>
            <a:r>
              <a:rPr lang="ru-RU" sz="2800" b="1" dirty="0">
                <a:solidFill>
                  <a:srgbClr val="FF0000"/>
                </a:solidFill>
                <a:latin typeface="Helvetica Neue"/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80900" name="Group 4"/>
          <p:cNvGraphicFramePr>
            <a:graphicFrameLocks noGrp="1"/>
          </p:cNvGraphicFramePr>
          <p:nvPr/>
        </p:nvGraphicFramePr>
        <p:xfrm>
          <a:off x="1116013" y="3357563"/>
          <a:ext cx="7848600" cy="2160588"/>
        </p:xfrm>
        <a:graphic>
          <a:graphicData uri="http://schemas.openxmlformats.org/drawingml/2006/table">
            <a:tbl>
              <a:tblPr/>
              <a:tblGrid>
                <a:gridCol w="511175"/>
                <a:gridCol w="73374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Составить правильные дроби со знаменателем 34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Составить неправильные дроби со знаменателем 69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Составить правильные дроби с числителем 69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Составить неправильные дроби с числителем 2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Helvetica Neue"/>
                          <a:cs typeface="Arial" charset="0"/>
                        </a:rPr>
                        <a:t>Составить правильные дроби со знаменателем 2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4599" name="Rectangle 24"/>
          <p:cNvSpPr>
            <a:spLocks noChangeArrowheads="1"/>
          </p:cNvSpPr>
          <p:nvPr/>
        </p:nvSpPr>
        <p:spPr bwMode="auto">
          <a:xfrm>
            <a:off x="-252413" y="4462463"/>
            <a:ext cx="18415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600"/>
              <a:t/>
            </a:r>
            <a:br>
              <a:rPr lang="ru-RU" sz="600"/>
            </a:b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MCj0370140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357188"/>
            <a:ext cx="25923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1196975"/>
            <a:ext cx="5292725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mtClean="0"/>
              <a:t>Разгадайте   ребусы</a:t>
            </a:r>
          </a:p>
        </p:txBody>
      </p:sp>
      <p:pic>
        <p:nvPicPr>
          <p:cNvPr id="26626" name="Picture 5" descr="kirlson-big-1"/>
          <p:cNvPicPr>
            <a:picLocks noChangeAspect="1" noChangeArrowheads="1"/>
          </p:cNvPicPr>
          <p:nvPr/>
        </p:nvPicPr>
        <p:blipFill>
          <a:blip r:embed="rId2"/>
          <a:srcRect t="68329" r="69557"/>
          <a:stretch>
            <a:fillRect/>
          </a:stretch>
        </p:blipFill>
        <p:spPr bwMode="auto">
          <a:xfrm>
            <a:off x="827088" y="2492375"/>
            <a:ext cx="1584325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196975"/>
            <a:ext cx="309562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412875"/>
            <a:ext cx="3240088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4005263"/>
            <a:ext cx="40322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4375150" y="2925763"/>
            <a:ext cx="395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700213"/>
            <a:ext cx="7772400" cy="2808287"/>
          </a:xfrm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5400" dirty="0" smtClean="0">
                <a:solidFill>
                  <a:srgbClr val="CC0000"/>
                </a:solidFill>
              </a:rPr>
              <a:t>Сложение и вычитание дробей с одинаковыми знаменателями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6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404</Words>
  <Application>Microsoft Office PowerPoint</Application>
  <PresentationFormat>Экран (4:3)</PresentationFormat>
  <Paragraphs>145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Comic Sans MS</vt:lpstr>
      <vt:lpstr>Helvetica Neue</vt:lpstr>
      <vt:lpstr>Times New Roman</vt:lpstr>
      <vt:lpstr>Verdana</vt:lpstr>
      <vt:lpstr>Wingdings</vt:lpstr>
      <vt:lpstr>006</vt:lpstr>
      <vt:lpstr>Точечный рисунок</vt:lpstr>
      <vt:lpstr>Формула</vt:lpstr>
      <vt:lpstr>Презентация PowerPoint</vt:lpstr>
      <vt:lpstr>Презентация PowerPoint</vt:lpstr>
      <vt:lpstr>Расположи дроби в порядке убывания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Разгадайте   ребусы</vt:lpstr>
      <vt:lpstr>Сложение и вычитание дробей с одинаковыми знаменателями</vt:lpstr>
      <vt:lpstr>Задача</vt:lpstr>
      <vt:lpstr>Презентация PowerPoint</vt:lpstr>
      <vt:lpstr>Презентация PowerPoint</vt:lpstr>
      <vt:lpstr>Презентация PowerPoint</vt:lpstr>
      <vt:lpstr>Выполните действия</vt:lpstr>
      <vt:lpstr>Презентация PowerPoint</vt:lpstr>
      <vt:lpstr>Решение   у   доски</vt:lpstr>
      <vt:lpstr>Презентация PowerPoint</vt:lpstr>
      <vt:lpstr>Работа с учебником (взаимопроверка)    Вариант-1         Вариант-2  № 826                № 826  (а,б,в,г)             (д,е,ж,з)  </vt:lpstr>
      <vt:lpstr>Презентация PowerPoint</vt:lpstr>
      <vt:lpstr>Презентация PowerPoint</vt:lpstr>
      <vt:lpstr>Презентация PowerPoint</vt:lpstr>
      <vt:lpstr>Рефлексия и  оценка  деятельности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Математика №1</cp:lastModifiedBy>
  <cp:revision>42</cp:revision>
  <dcterms:created xsi:type="dcterms:W3CDTF">2014-03-18T15:30:24Z</dcterms:created>
  <dcterms:modified xsi:type="dcterms:W3CDTF">2017-12-09T19:03:22Z</dcterms:modified>
</cp:coreProperties>
</file>