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9" r:id="rId3"/>
    <p:sldId id="270" r:id="rId4"/>
    <p:sldId id="256" r:id="rId5"/>
    <p:sldId id="257" r:id="rId6"/>
    <p:sldId id="258" r:id="rId7"/>
    <p:sldId id="259" r:id="rId8"/>
    <p:sldId id="272" r:id="rId9"/>
    <p:sldId id="260" r:id="rId10"/>
    <p:sldId id="261" r:id="rId11"/>
    <p:sldId id="264" r:id="rId12"/>
    <p:sldId id="262" r:id="rId13"/>
    <p:sldId id="263" r:id="rId14"/>
    <p:sldId id="266" r:id="rId15"/>
    <p:sldId id="267" r:id="rId16"/>
    <p:sldId id="271" r:id="rId17"/>
    <p:sldId id="268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6600"/>
    <a:srgbClr val="003399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5" d="100"/>
          <a:sy n="105" d="100"/>
        </p:scale>
        <p:origin x="-1044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19173-D41F-4B5C-83BD-47BA33056C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4D90B-6BA7-4A3F-91E6-CCE90FABEF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00C03-CA80-41F3-B215-F0E9782D7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1F146-AD27-46D7-8DCF-5BC282CDC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669FC-5E01-4A4A-AE49-436745ED7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59E5C-44AB-41D5-ABEE-687EE3B5C9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D4B3F-B0AD-46C3-A0F5-3C874CF16F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F07D8E-60C5-4292-BD1D-BD5A305E89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45D6CA-995A-4B12-A1F6-1E88A160F3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2AFF0-FB4A-4B19-93D5-0DA0351D1B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BEFCD4-965E-4955-8682-8A6B39131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DDD9156-E33F-4010-82DC-DB58A1FB0D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.gif"/><Relationship Id="rId7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Relationship Id="rId9" Type="http://schemas.openxmlformats.org/officeDocument/2006/relationships/hyperlink" Target="http://learningapps.org/view1406863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.gif"/><Relationship Id="rId7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Relationship Id="rId9" Type="http://schemas.openxmlformats.org/officeDocument/2006/relationships/hyperlink" Target="http://learningapps.org/view1393736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learningapps.org/view1421059" TargetMode="External"/><Relationship Id="rId3" Type="http://schemas.openxmlformats.org/officeDocument/2006/relationships/image" Target="../media/image3.gif"/><Relationship Id="rId7" Type="http://schemas.openxmlformats.org/officeDocument/2006/relationships/image" Target="../media/image28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learningapps.org/view1420992" TargetMode="External"/><Relationship Id="rId3" Type="http://schemas.openxmlformats.org/officeDocument/2006/relationships/image" Target="../media/image3.gif"/><Relationship Id="rId7" Type="http://schemas.openxmlformats.org/officeDocument/2006/relationships/image" Target="../media/image30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learningapps.org/view1392799" TargetMode="External"/><Relationship Id="rId3" Type="http://schemas.openxmlformats.org/officeDocument/2006/relationships/image" Target="../media/image3.gif"/><Relationship Id="rId7" Type="http://schemas.openxmlformats.org/officeDocument/2006/relationships/image" Target="../media/image32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5.gif"/><Relationship Id="rId4" Type="http://schemas.openxmlformats.org/officeDocument/2006/relationships/image" Target="../media/image4.gif"/><Relationship Id="rId9" Type="http://schemas.openxmlformats.org/officeDocument/2006/relationships/hyperlink" Target="http://learningapps.org/view1419591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learningapps.org/watch?v=pf9k4ezva01" TargetMode="External"/><Relationship Id="rId3" Type="http://schemas.openxmlformats.org/officeDocument/2006/relationships/image" Target="../media/image2.gif"/><Relationship Id="rId7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learningapps.org/display?v=pazgtyn8t01" TargetMode="External"/><Relationship Id="rId13" Type="http://schemas.openxmlformats.org/officeDocument/2006/relationships/hyperlink" Target="http://learningapps.org/display?v=pt4inq95c01" TargetMode="External"/><Relationship Id="rId18" Type="http://schemas.openxmlformats.org/officeDocument/2006/relationships/image" Target="../media/image5.gif"/><Relationship Id="rId3" Type="http://schemas.openxmlformats.org/officeDocument/2006/relationships/hyperlink" Target="http://learningapps.org/display?v=pajc0zxbt01" TargetMode="External"/><Relationship Id="rId7" Type="http://schemas.openxmlformats.org/officeDocument/2006/relationships/hyperlink" Target="http://learningapps.org/display?v=pcy2o7ghn01" TargetMode="External"/><Relationship Id="rId12" Type="http://schemas.openxmlformats.org/officeDocument/2006/relationships/hyperlink" Target="http://learningapps.org/display?v=pmtojep6c01" TargetMode="External"/><Relationship Id="rId17" Type="http://schemas.openxmlformats.org/officeDocument/2006/relationships/image" Target="../media/image4.gif"/><Relationship Id="rId2" Type="http://schemas.openxmlformats.org/officeDocument/2006/relationships/hyperlink" Target="http://learningapps.org/display?v=pf9k4ezva01" TargetMode="External"/><Relationship Id="rId16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earningapps.org/display?v=p9hbvapwc01" TargetMode="External"/><Relationship Id="rId11" Type="http://schemas.openxmlformats.org/officeDocument/2006/relationships/hyperlink" Target="http://learningapps.org/display?v=pqzvvcrm501" TargetMode="External"/><Relationship Id="rId5" Type="http://schemas.openxmlformats.org/officeDocument/2006/relationships/hyperlink" Target="http://learningapps.org/display?v=p7u4ep1r201" TargetMode="External"/><Relationship Id="rId15" Type="http://schemas.openxmlformats.org/officeDocument/2006/relationships/hyperlink" Target="mailto:lka.77@mail.ru" TargetMode="External"/><Relationship Id="rId10" Type="http://schemas.openxmlformats.org/officeDocument/2006/relationships/hyperlink" Target="http://learningapps.org/display?v=p85w3oxs501" TargetMode="External"/><Relationship Id="rId4" Type="http://schemas.openxmlformats.org/officeDocument/2006/relationships/hyperlink" Target="http://learningapps.org/display?v=paxoy7x7201" TargetMode="External"/><Relationship Id="rId9" Type="http://schemas.openxmlformats.org/officeDocument/2006/relationships/hyperlink" Target="http://learningapps.org/display?v=ptgzza5ka01" TargetMode="External"/><Relationship Id="rId1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viperson.ru/wind.php?ID=644391" TargetMode="External"/><Relationship Id="rId13" Type="http://schemas.openxmlformats.org/officeDocument/2006/relationships/hyperlink" Target="http://ok.ya1.ru/uploads/posts/2009-11/1259547937_4.jpg" TargetMode="External"/><Relationship Id="rId18" Type="http://schemas.openxmlformats.org/officeDocument/2006/relationships/hyperlink" Target="http://video.sibnet.ru/upload/cover/video_687340_0.jpg" TargetMode="External"/><Relationship Id="rId26" Type="http://schemas.openxmlformats.org/officeDocument/2006/relationships/hyperlink" Target="https://www.youtube.com/watch?v=i7rvNgMdVgc&amp;t=37" TargetMode="External"/><Relationship Id="rId39" Type="http://schemas.openxmlformats.org/officeDocument/2006/relationships/hyperlink" Target="http://ukrainepress.ru/wp-content/uploads/2012/09/Inoplanetane.jpg" TargetMode="External"/><Relationship Id="rId3" Type="http://schemas.openxmlformats.org/officeDocument/2006/relationships/image" Target="../media/image3.gif"/><Relationship Id="rId21" Type="http://schemas.openxmlformats.org/officeDocument/2006/relationships/hyperlink" Target="http://s019.radikal.ru/i641/1203/90/45be77dcc551.jpg" TargetMode="External"/><Relationship Id="rId34" Type="http://schemas.openxmlformats.org/officeDocument/2006/relationships/hyperlink" Target="https://www.youtube.com/watch?v=fO8EB8mVN3E&amp;t=60" TargetMode="External"/><Relationship Id="rId7" Type="http://schemas.openxmlformats.org/officeDocument/2006/relationships/hyperlink" Target="http://hi-news.ru/technology/foto-dnya-kosmicheskij-skafandr-pod-rentgenovskimi-luchami.html" TargetMode="External"/><Relationship Id="rId12" Type="http://schemas.openxmlformats.org/officeDocument/2006/relationships/hyperlink" Target="http://gmsn.su/file/pic/photo/2013/02/0d0480f33f80d5f57717facfbecf39e0_1024.jpg" TargetMode="External"/><Relationship Id="rId17" Type="http://schemas.openxmlformats.org/officeDocument/2006/relationships/hyperlink" Target="http://i008.radikal.ru/1112/d7/16c008a8bb8d.png" TargetMode="External"/><Relationship Id="rId25" Type="http://schemas.openxmlformats.org/officeDocument/2006/relationships/hyperlink" Target="https://www.youtube.com/watch?v=Z6hH0OtymPY&amp;t=75" TargetMode="External"/><Relationship Id="rId33" Type="http://schemas.openxmlformats.org/officeDocument/2006/relationships/hyperlink" Target="https://www.youtube.com/watch?v=RJRgZH8VNm8&amp;t=138" TargetMode="External"/><Relationship Id="rId38" Type="http://schemas.openxmlformats.org/officeDocument/2006/relationships/hyperlink" Target="http://relax.dviger.com/public/user_files/blog/users/2278/1(1).jpg" TargetMode="External"/><Relationship Id="rId2" Type="http://schemas.openxmlformats.org/officeDocument/2006/relationships/image" Target="../media/image2.gif"/><Relationship Id="rId16" Type="http://schemas.openxmlformats.org/officeDocument/2006/relationships/hyperlink" Target="http://images.clipartlogo.com/files/images/40/401401/cartoon-style-rocket_f.jpg" TargetMode="External"/><Relationship Id="rId20" Type="http://schemas.openxmlformats.org/officeDocument/2006/relationships/hyperlink" Target="http://images.proboardshop.com/sal-divine10-boot-08-zoom.jpg" TargetMode="External"/><Relationship Id="rId29" Type="http://schemas.openxmlformats.org/officeDocument/2006/relationships/hyperlink" Target="https://www.youtube.com/watch?v=Pf8uUYxSwXM&amp;t=108" TargetMode="External"/><Relationship Id="rId41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lib.ru/NOSOW/nezn2.txt" TargetMode="External"/><Relationship Id="rId11" Type="http://schemas.openxmlformats.org/officeDocument/2006/relationships/hyperlink" Target="http://cs417628.vk.me/v417628806/18ce/7hlayQCeJDI.jpg" TargetMode="External"/><Relationship Id="rId24" Type="http://schemas.openxmlformats.org/officeDocument/2006/relationships/hyperlink" Target="http://img.1tvrus.com/2007-06-18/fmt_73_prik.neznajki.02.muzykant.avi.image4.png" TargetMode="External"/><Relationship Id="rId32" Type="http://schemas.openxmlformats.org/officeDocument/2006/relationships/hyperlink" Target="https://www.youtube.com/watch?v=9LfGGsMYh64&amp;t=47" TargetMode="External"/><Relationship Id="rId37" Type="http://schemas.openxmlformats.org/officeDocument/2006/relationships/hyperlink" Target="http://img.rufox.ru/files/big2/696948.jpg" TargetMode="External"/><Relationship Id="rId40" Type="http://schemas.openxmlformats.org/officeDocument/2006/relationships/hyperlink" Target="http://static.diary.ru/userdir/2/2/5/9/2259925/79603491.jpg" TargetMode="External"/><Relationship Id="rId5" Type="http://schemas.openxmlformats.org/officeDocument/2006/relationships/image" Target="../media/image5.gif"/><Relationship Id="rId15" Type="http://schemas.openxmlformats.org/officeDocument/2006/relationships/hyperlink" Target="http://vashabnp.info/_ld/23/21160444.jpg" TargetMode="External"/><Relationship Id="rId23" Type="http://schemas.openxmlformats.org/officeDocument/2006/relationships/hyperlink" Target="http://multiki.arjlover.net/ap/prik.neznajki.04.poet.avi/prik.neznajki.04.poet.avi.image3.jpg" TargetMode="External"/><Relationship Id="rId28" Type="http://schemas.openxmlformats.org/officeDocument/2006/relationships/hyperlink" Target="https://www.youtube.com/watch?v=17Xlz61rEbg&amp;t=105" TargetMode="External"/><Relationship Id="rId36" Type="http://schemas.openxmlformats.org/officeDocument/2006/relationships/hyperlink" Target="http://www.rustorrents.org/images/screens/29320-scr3.jpg" TargetMode="External"/><Relationship Id="rId10" Type="http://schemas.openxmlformats.org/officeDocument/2006/relationships/hyperlink" Target="http://ten2x5.narod.ru/sunduk/neznaika.jpg" TargetMode="External"/><Relationship Id="rId19" Type="http://schemas.openxmlformats.org/officeDocument/2006/relationships/hyperlink" Target="http://images.china.cn/attachement/jpg/site1005/20080926/00016c8b53ff0a46951f04.jpg" TargetMode="External"/><Relationship Id="rId31" Type="http://schemas.openxmlformats.org/officeDocument/2006/relationships/hyperlink" Target="https://www.youtube.com/watch?v=feCZ1prcxWw&amp;t=25" TargetMode="External"/><Relationship Id="rId4" Type="http://schemas.openxmlformats.org/officeDocument/2006/relationships/image" Target="../media/image4.gif"/><Relationship Id="rId9" Type="http://schemas.openxmlformats.org/officeDocument/2006/relationships/hyperlink" Target="http://nattik.ru/wp-content/uploads/2012/08/neznayka_v_letaushey_tarelke.jpg" TargetMode="External"/><Relationship Id="rId14" Type="http://schemas.openxmlformats.org/officeDocument/2006/relationships/hyperlink" Target="http://1001facts.info/interesnye-fakty-o-lune/" TargetMode="External"/><Relationship Id="rId22" Type="http://schemas.openxmlformats.org/officeDocument/2006/relationships/hyperlink" Target="http://www.severinform.ru/media/img/13/419/800x600_09978_glonass.jpg" TargetMode="External"/><Relationship Id="rId27" Type="http://schemas.openxmlformats.org/officeDocument/2006/relationships/hyperlink" Target="https://www.youtube.com/watch?v=qoqbn4MxbSs&amp;t=61" TargetMode="External"/><Relationship Id="rId30" Type="http://schemas.openxmlformats.org/officeDocument/2006/relationships/hyperlink" Target="https://www.youtube.com/watch?v=efmHIDapHIw&amp;t=20" TargetMode="External"/><Relationship Id="rId35" Type="http://schemas.openxmlformats.org/officeDocument/2006/relationships/hyperlink" Target="https://www.youtube.com/watch?v=6PokBv9F-tQ&amp;t=8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gif"/><Relationship Id="rId7" Type="http://schemas.openxmlformats.org/officeDocument/2006/relationships/image" Target="../media/image5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10" Type="http://schemas.openxmlformats.org/officeDocument/2006/relationships/hyperlink" Target="http://learningapps.org/view1422011" TargetMode="External"/><Relationship Id="rId4" Type="http://schemas.openxmlformats.org/officeDocument/2006/relationships/image" Target="../media/image2.gif"/><Relationship Id="rId9" Type="http://schemas.openxmlformats.org/officeDocument/2006/relationships/hyperlink" Target="http://learningapps.org/view1422021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learningapps.org/view1403093" TargetMode="External"/><Relationship Id="rId3" Type="http://schemas.openxmlformats.org/officeDocument/2006/relationships/image" Target="../media/image2.gif"/><Relationship Id="rId7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5.gif"/><Relationship Id="rId7" Type="http://schemas.openxmlformats.org/officeDocument/2006/relationships/image" Target="../media/image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10" Type="http://schemas.openxmlformats.org/officeDocument/2006/relationships/hyperlink" Target="http://learningapps.org/watch?v=p7u4ep1r201" TargetMode="External"/><Relationship Id="rId4" Type="http://schemas.openxmlformats.org/officeDocument/2006/relationships/image" Target="../media/image2.gif"/><Relationship Id="rId9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9.gif"/><Relationship Id="rId7" Type="http://schemas.openxmlformats.org/officeDocument/2006/relationships/image" Target="../media/image5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Relationship Id="rId9" Type="http://schemas.openxmlformats.org/officeDocument/2006/relationships/hyperlink" Target="http://learningapps.org/view141842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42" name="Picture 18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333375"/>
            <a:ext cx="304800" cy="304800"/>
          </a:xfrm>
          <a:prstGeom prst="rect">
            <a:avLst/>
          </a:prstGeom>
          <a:noFill/>
        </p:spPr>
      </p:pic>
      <p:pic>
        <p:nvPicPr>
          <p:cNvPr id="26643" name="Picture 19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0"/>
            <a:ext cx="520700" cy="520700"/>
          </a:xfrm>
          <a:prstGeom prst="rect">
            <a:avLst/>
          </a:prstGeom>
          <a:noFill/>
        </p:spPr>
      </p:pic>
      <p:pic>
        <p:nvPicPr>
          <p:cNvPr id="26644" name="Picture 20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260350"/>
            <a:ext cx="287337" cy="287338"/>
          </a:xfrm>
          <a:prstGeom prst="rect">
            <a:avLst/>
          </a:prstGeom>
          <a:noFill/>
        </p:spPr>
      </p:pic>
      <p:pic>
        <p:nvPicPr>
          <p:cNvPr id="26645" name="Picture 21" descr="346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765175"/>
            <a:ext cx="279400" cy="247650"/>
          </a:xfrm>
          <a:prstGeom prst="rect">
            <a:avLst/>
          </a:prstGeom>
          <a:noFill/>
        </p:spPr>
      </p:pic>
      <p:pic>
        <p:nvPicPr>
          <p:cNvPr id="26646" name="Picture 22" descr="349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260350"/>
            <a:ext cx="200025" cy="200025"/>
          </a:xfrm>
          <a:prstGeom prst="rect">
            <a:avLst/>
          </a:prstGeom>
          <a:noFill/>
        </p:spPr>
      </p:pic>
      <p:pic>
        <p:nvPicPr>
          <p:cNvPr id="26647" name="Picture 23" descr="351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765175"/>
            <a:ext cx="217487" cy="192088"/>
          </a:xfrm>
          <a:prstGeom prst="rect">
            <a:avLst/>
          </a:prstGeom>
          <a:noFill/>
        </p:spPr>
      </p:pic>
      <p:sp>
        <p:nvSpPr>
          <p:cNvPr id="26655" name="Rectangle 31"/>
          <p:cNvSpPr>
            <a:spLocks noGrp="1" noChangeArrowheads="1"/>
          </p:cNvSpPr>
          <p:nvPr>
            <p:ph type="ctrTitle"/>
          </p:nvPr>
        </p:nvSpPr>
        <p:spPr>
          <a:xfrm>
            <a:off x="2916238" y="1412875"/>
            <a:ext cx="5470525" cy="2232025"/>
          </a:xfrm>
        </p:spPr>
        <p:txBody>
          <a:bodyPr/>
          <a:lstStyle/>
          <a:p>
            <a:r>
              <a:rPr lang="ru-RU" sz="2800" b="1" dirty="0" err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Internet</a:t>
            </a:r>
            <a:r>
              <a:rPr lang="ru-RU" sz="28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-игра по русскому языку </a:t>
            </a:r>
            <a:br>
              <a:rPr lang="ru-RU" sz="28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"</a:t>
            </a:r>
            <a:r>
              <a:rPr lang="ru-RU" sz="2800" b="1" dirty="0" err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Коротышкины</a:t>
            </a:r>
            <a:r>
              <a:rPr lang="ru-RU" sz="28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задачи" </a:t>
            </a:r>
            <a:br>
              <a:rPr lang="ru-RU" sz="28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для 6 класса с</a:t>
            </a:r>
            <a:br>
              <a:rPr lang="ru-RU" sz="28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использованием </a:t>
            </a:r>
            <a:r>
              <a:rPr lang="ru-RU" sz="2800" b="1" dirty="0" err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web</a:t>
            </a:r>
            <a:r>
              <a:rPr lang="ru-RU" sz="28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сервиса LearningApps.org</a:t>
            </a:r>
          </a:p>
        </p:txBody>
      </p:sp>
      <p:sp>
        <p:nvSpPr>
          <p:cNvPr id="26658" name="Text Box 34"/>
          <p:cNvSpPr txBox="1">
            <a:spLocks noChangeArrowheads="1"/>
          </p:cNvSpPr>
          <p:nvPr/>
        </p:nvSpPr>
        <p:spPr bwMode="auto">
          <a:xfrm>
            <a:off x="250825" y="4365625"/>
            <a:ext cx="2160588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>
                <a:solidFill>
                  <a:schemeClr val="folHlink"/>
                </a:solidFill>
              </a:rPr>
              <a:t>Автор ресурса – Лизунова Юлия Владимировна, учитель русского языка и литературы </a:t>
            </a:r>
          </a:p>
          <a:p>
            <a:pPr algn="ctr">
              <a:spcBef>
                <a:spcPct val="50000"/>
              </a:spcBef>
            </a:pPr>
            <a:r>
              <a:rPr lang="ru-RU" sz="1200" b="1" smtClean="0">
                <a:solidFill>
                  <a:schemeClr val="folHlink"/>
                </a:solidFill>
              </a:rPr>
              <a:t>ГОУ РК  </a:t>
            </a:r>
            <a:r>
              <a:rPr lang="ru-RU" sz="1200" b="1" dirty="0" smtClean="0">
                <a:solidFill>
                  <a:schemeClr val="folHlink"/>
                </a:solidFill>
              </a:rPr>
              <a:t>«Республиканский </a:t>
            </a:r>
            <a:r>
              <a:rPr lang="ru-RU" sz="1200" b="1" dirty="0">
                <a:solidFill>
                  <a:schemeClr val="folHlink"/>
                </a:solidFill>
              </a:rPr>
              <a:t>центр образования»</a:t>
            </a:r>
          </a:p>
          <a:p>
            <a:pPr algn="ctr">
              <a:spcBef>
                <a:spcPct val="50000"/>
              </a:spcBef>
            </a:pPr>
            <a:r>
              <a:rPr lang="ru-RU" sz="1200" b="1" dirty="0" err="1" smtClean="0">
                <a:solidFill>
                  <a:schemeClr val="folHlink"/>
                </a:solidFill>
              </a:rPr>
              <a:t>г.Сыктывкар</a:t>
            </a:r>
            <a:endParaRPr lang="ru-RU" sz="1200" b="1" dirty="0">
              <a:solidFill>
                <a:schemeClr val="folHlink"/>
              </a:solidFill>
            </a:endParaRPr>
          </a:p>
        </p:txBody>
      </p:sp>
      <p:pic>
        <p:nvPicPr>
          <p:cNvPr id="26659" name="Picture 35" descr="IMG_1639"/>
          <p:cNvPicPr>
            <a:picLocks noChangeAspect="1" noChangeArrowheads="1"/>
          </p:cNvPicPr>
          <p:nvPr/>
        </p:nvPicPr>
        <p:blipFill>
          <a:blip r:embed="rId6"/>
          <a:srcRect b="-5"/>
          <a:stretch>
            <a:fillRect/>
          </a:stretch>
        </p:blipFill>
        <p:spPr bwMode="auto">
          <a:xfrm>
            <a:off x="250825" y="1557338"/>
            <a:ext cx="2160588" cy="2808287"/>
          </a:xfrm>
          <a:prstGeom prst="rect">
            <a:avLst/>
          </a:prstGeom>
          <a:noFill/>
        </p:spPr>
      </p:pic>
      <p:pic>
        <p:nvPicPr>
          <p:cNvPr id="26662" name="Picture 3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76600" y="3895725"/>
            <a:ext cx="520858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93" name="Picture 25" descr="1908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979613" cy="984250"/>
          </a:xfrm>
          <a:prstGeom prst="rect">
            <a:avLst/>
          </a:prstGeom>
          <a:noFill/>
        </p:spPr>
      </p:pic>
      <p:pic>
        <p:nvPicPr>
          <p:cNvPr id="7194" name="Picture 26" descr="34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404813"/>
            <a:ext cx="304800" cy="304800"/>
          </a:xfrm>
          <a:prstGeom prst="rect">
            <a:avLst/>
          </a:prstGeom>
          <a:noFill/>
        </p:spPr>
      </p:pic>
      <p:pic>
        <p:nvPicPr>
          <p:cNvPr id="7195" name="Picture 27" descr="34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0"/>
            <a:ext cx="520700" cy="520700"/>
          </a:xfrm>
          <a:prstGeom prst="rect">
            <a:avLst/>
          </a:prstGeom>
          <a:noFill/>
        </p:spPr>
      </p:pic>
      <p:pic>
        <p:nvPicPr>
          <p:cNvPr id="7196" name="Picture 28" descr="34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260350"/>
            <a:ext cx="287337" cy="287338"/>
          </a:xfrm>
          <a:prstGeom prst="rect">
            <a:avLst/>
          </a:prstGeom>
          <a:noFill/>
        </p:spPr>
      </p:pic>
      <p:pic>
        <p:nvPicPr>
          <p:cNvPr id="7197" name="Picture 29" descr="346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765175"/>
            <a:ext cx="279400" cy="247650"/>
          </a:xfrm>
          <a:prstGeom prst="rect">
            <a:avLst/>
          </a:prstGeom>
          <a:noFill/>
        </p:spPr>
      </p:pic>
      <p:pic>
        <p:nvPicPr>
          <p:cNvPr id="7198" name="Picture 30" descr="349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260350"/>
            <a:ext cx="200025" cy="200025"/>
          </a:xfrm>
          <a:prstGeom prst="rect">
            <a:avLst/>
          </a:prstGeom>
          <a:noFill/>
        </p:spPr>
      </p:pic>
      <p:pic>
        <p:nvPicPr>
          <p:cNvPr id="7199" name="Picture 31" descr="3515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42988" y="765175"/>
            <a:ext cx="217487" cy="192088"/>
          </a:xfrm>
          <a:prstGeom prst="rect">
            <a:avLst/>
          </a:prstGeom>
          <a:noFill/>
        </p:spPr>
      </p:pic>
      <p:pic>
        <p:nvPicPr>
          <p:cNvPr id="7240" name="Picture 7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3284538"/>
            <a:ext cx="2219325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кругленный прямоугольник 10"/>
          <p:cNvSpPr/>
          <p:nvPr/>
        </p:nvSpPr>
        <p:spPr>
          <a:xfrm>
            <a:off x="285720" y="27379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</a:t>
            </a:r>
          </a:p>
        </p:txBody>
      </p:sp>
      <p:sp>
        <p:nvSpPr>
          <p:cNvPr id="2" name="Скругленный прямоугольник 10"/>
          <p:cNvSpPr/>
          <p:nvPr/>
        </p:nvSpPr>
        <p:spPr>
          <a:xfrm>
            <a:off x="285720" y="32427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4</a:t>
            </a:r>
          </a:p>
        </p:txBody>
      </p:sp>
      <p:sp>
        <p:nvSpPr>
          <p:cNvPr id="3" name="Скругленный прямоугольник 10"/>
          <p:cNvSpPr/>
          <p:nvPr/>
        </p:nvSpPr>
        <p:spPr>
          <a:xfrm>
            <a:off x="285720" y="42507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6</a:t>
            </a:r>
          </a:p>
        </p:txBody>
      </p:sp>
      <p:sp>
        <p:nvSpPr>
          <p:cNvPr id="4" name="Скругленный прямоугольник 10"/>
          <p:cNvSpPr/>
          <p:nvPr/>
        </p:nvSpPr>
        <p:spPr>
          <a:xfrm>
            <a:off x="285720" y="47540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7</a:t>
            </a:r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285720" y="525885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8</a:t>
            </a:r>
          </a:p>
        </p:txBody>
      </p:sp>
      <p:sp>
        <p:nvSpPr>
          <p:cNvPr id="6" name="Скругленный прямоугольник 10"/>
          <p:cNvSpPr/>
          <p:nvPr/>
        </p:nvSpPr>
        <p:spPr>
          <a:xfrm>
            <a:off x="285720" y="57620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9</a:t>
            </a:r>
          </a:p>
        </p:txBody>
      </p:sp>
      <p:sp>
        <p:nvSpPr>
          <p:cNvPr id="7" name="Скругленный прямоугольник 10"/>
          <p:cNvSpPr/>
          <p:nvPr/>
        </p:nvSpPr>
        <p:spPr>
          <a:xfrm>
            <a:off x="285720" y="626691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Итоги</a:t>
            </a:r>
          </a:p>
        </p:txBody>
      </p:sp>
      <p:sp>
        <p:nvSpPr>
          <p:cNvPr id="8" name="Скругленный прямоугольник 10"/>
          <p:cNvSpPr/>
          <p:nvPr/>
        </p:nvSpPr>
        <p:spPr>
          <a:xfrm>
            <a:off x="285720" y="172984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1</a:t>
            </a:r>
          </a:p>
        </p:txBody>
      </p:sp>
      <p:sp>
        <p:nvSpPr>
          <p:cNvPr id="9" name="Скругленный прямоугольник 10"/>
          <p:cNvSpPr/>
          <p:nvPr/>
        </p:nvSpPr>
        <p:spPr>
          <a:xfrm>
            <a:off x="285720" y="22346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2</a:t>
            </a:r>
          </a:p>
        </p:txBody>
      </p:sp>
      <p:sp>
        <p:nvSpPr>
          <p:cNvPr id="10" name="Скругленный прямоугольник 10"/>
          <p:cNvSpPr/>
          <p:nvPr/>
        </p:nvSpPr>
        <p:spPr>
          <a:xfrm>
            <a:off x="285720" y="12266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Главная</a:t>
            </a:r>
          </a:p>
        </p:txBody>
      </p:sp>
      <p:sp>
        <p:nvSpPr>
          <p:cNvPr id="7275" name="Text Box 107"/>
          <p:cNvSpPr txBox="1">
            <a:spLocks noChangeArrowheads="1"/>
          </p:cNvSpPr>
          <p:nvPr/>
        </p:nvSpPr>
        <p:spPr bwMode="auto">
          <a:xfrm>
            <a:off x="2555875" y="1844675"/>
            <a:ext cx="6337300" cy="1778000"/>
          </a:xfrm>
          <a:prstGeom prst="rect">
            <a:avLst/>
          </a:prstGeom>
          <a:noFill/>
          <a:ln w="38100">
            <a:solidFill>
              <a:schemeClr val="hlink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«Стекляшкин был знаменитый астроном. Он умел делать из осколков битых бутылок увеличительные стекла ..Из нескольких таких увеличительных стекол Стекляшкин сделал большую подзорную трубу,в которую можно было смотреть на Луну и на звезды. Таким образом он сделался астрономом»</a:t>
            </a:r>
          </a:p>
        </p:txBody>
      </p:sp>
      <p:sp>
        <p:nvSpPr>
          <p:cNvPr id="7277" name="Text Box 109"/>
          <p:cNvSpPr txBox="1">
            <a:spLocks noChangeArrowheads="1"/>
          </p:cNvSpPr>
          <p:nvPr/>
        </p:nvSpPr>
        <p:spPr bwMode="auto">
          <a:xfrm>
            <a:off x="2195513" y="188913"/>
            <a:ext cx="4967287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Задача №5 затрагивает область  лексики. Виды деятельности ученика - определение лексического значения слова, соотнесение изображения с толкованием слова</a:t>
            </a:r>
            <a:r>
              <a:rPr lang="ru-RU" sz="140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7279" name="Picture 111" descr="45be77dcc55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27763" y="3933825"/>
            <a:ext cx="2479675" cy="2470150"/>
          </a:xfrm>
          <a:prstGeom prst="rect">
            <a:avLst/>
          </a:prstGeom>
          <a:noFill/>
        </p:spPr>
      </p:pic>
      <p:sp>
        <p:nvSpPr>
          <p:cNvPr id="7281" name="Text Box 113"/>
          <p:cNvSpPr txBox="1">
            <a:spLocks noChangeArrowheads="1"/>
          </p:cNvSpPr>
          <p:nvPr/>
        </p:nvSpPr>
        <p:spPr bwMode="auto">
          <a:xfrm>
            <a:off x="3059113" y="1268413"/>
            <a:ext cx="48974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№ 5. Словарь от Стекляшкина</a:t>
            </a:r>
          </a:p>
        </p:txBody>
      </p:sp>
      <p:sp>
        <p:nvSpPr>
          <p:cNvPr id="7282" name="Text Box 114"/>
          <p:cNvSpPr txBox="1">
            <a:spLocks noChangeArrowheads="1"/>
          </p:cNvSpPr>
          <p:nvPr/>
        </p:nvSpPr>
        <p:spPr bwMode="auto">
          <a:xfrm>
            <a:off x="2843213" y="4292600"/>
            <a:ext cx="338455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Задание №5</a:t>
            </a:r>
            <a:r>
              <a:rPr lang="ru-RU"/>
              <a:t>  </a:t>
            </a:r>
            <a:r>
              <a:rPr lang="ru-RU">
                <a:solidFill>
                  <a:srgbClr val="000000"/>
                </a:solidFill>
              </a:rPr>
              <a:t>Помоги астроному Стекляшкину создать межгаллактический словарь для Незнайки.</a:t>
            </a:r>
          </a:p>
          <a:p>
            <a:pPr>
              <a:spcBef>
                <a:spcPct val="50000"/>
              </a:spcBef>
            </a:pPr>
            <a:r>
              <a:rPr lang="ru-RU" b="1">
                <a:hlinkClick r:id="rId9"/>
              </a:rPr>
              <a:t>Интернет-задача №5.</a:t>
            </a:r>
            <a:endParaRPr lang="ru-RU" b="1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700338" y="1196975"/>
            <a:ext cx="489585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1515" name="Picture 11" descr="1745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44575" y="260350"/>
            <a:ext cx="792162" cy="792163"/>
          </a:xfrm>
          <a:prstGeom prst="rect">
            <a:avLst/>
          </a:prstGeom>
          <a:noFill/>
        </p:spPr>
      </p:pic>
      <p:pic>
        <p:nvPicPr>
          <p:cNvPr id="21523" name="Picture 19" descr="34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333375"/>
            <a:ext cx="304800" cy="304800"/>
          </a:xfrm>
          <a:prstGeom prst="rect">
            <a:avLst/>
          </a:prstGeom>
          <a:noFill/>
        </p:spPr>
      </p:pic>
      <p:pic>
        <p:nvPicPr>
          <p:cNvPr id="21524" name="Picture 20" descr="34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0"/>
            <a:ext cx="520700" cy="520700"/>
          </a:xfrm>
          <a:prstGeom prst="rect">
            <a:avLst/>
          </a:prstGeom>
          <a:noFill/>
        </p:spPr>
      </p:pic>
      <p:pic>
        <p:nvPicPr>
          <p:cNvPr id="21525" name="Picture 21" descr="34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260350"/>
            <a:ext cx="287337" cy="287338"/>
          </a:xfrm>
          <a:prstGeom prst="rect">
            <a:avLst/>
          </a:prstGeom>
          <a:noFill/>
        </p:spPr>
      </p:pic>
      <p:pic>
        <p:nvPicPr>
          <p:cNvPr id="21526" name="Picture 22" descr="346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765175"/>
            <a:ext cx="279400" cy="247650"/>
          </a:xfrm>
          <a:prstGeom prst="rect">
            <a:avLst/>
          </a:prstGeom>
          <a:noFill/>
        </p:spPr>
      </p:pic>
      <p:pic>
        <p:nvPicPr>
          <p:cNvPr id="21527" name="Picture 23" descr="349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260350"/>
            <a:ext cx="200025" cy="200025"/>
          </a:xfrm>
          <a:prstGeom prst="rect">
            <a:avLst/>
          </a:prstGeom>
          <a:noFill/>
        </p:spPr>
      </p:pic>
      <p:pic>
        <p:nvPicPr>
          <p:cNvPr id="21528" name="Picture 24" descr="3515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42988" y="765175"/>
            <a:ext cx="217487" cy="192088"/>
          </a:xfrm>
          <a:prstGeom prst="rect">
            <a:avLst/>
          </a:prstGeom>
          <a:noFill/>
        </p:spPr>
      </p:pic>
      <p:pic>
        <p:nvPicPr>
          <p:cNvPr id="21587" name="Picture 8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3789363"/>
            <a:ext cx="2219325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кругленный прямоугольник 10"/>
          <p:cNvSpPr/>
          <p:nvPr/>
        </p:nvSpPr>
        <p:spPr>
          <a:xfrm>
            <a:off x="285720" y="27379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</a:t>
            </a:r>
          </a:p>
        </p:txBody>
      </p:sp>
      <p:sp>
        <p:nvSpPr>
          <p:cNvPr id="2" name="Скругленный прямоугольник 10"/>
          <p:cNvSpPr/>
          <p:nvPr/>
        </p:nvSpPr>
        <p:spPr>
          <a:xfrm>
            <a:off x="285720" y="32427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4</a:t>
            </a:r>
          </a:p>
        </p:txBody>
      </p:sp>
      <p:sp>
        <p:nvSpPr>
          <p:cNvPr id="3" name="Скругленный прямоугольник 10"/>
          <p:cNvSpPr/>
          <p:nvPr/>
        </p:nvSpPr>
        <p:spPr>
          <a:xfrm>
            <a:off x="285720" y="37459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5</a:t>
            </a:r>
          </a:p>
        </p:txBody>
      </p:sp>
      <p:sp>
        <p:nvSpPr>
          <p:cNvPr id="4" name="Скругленный прямоугольник 10"/>
          <p:cNvSpPr/>
          <p:nvPr/>
        </p:nvSpPr>
        <p:spPr>
          <a:xfrm>
            <a:off x="285720" y="47540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7</a:t>
            </a:r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285720" y="525885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8</a:t>
            </a:r>
          </a:p>
        </p:txBody>
      </p:sp>
      <p:sp>
        <p:nvSpPr>
          <p:cNvPr id="6" name="Скругленный прямоугольник 10"/>
          <p:cNvSpPr/>
          <p:nvPr/>
        </p:nvSpPr>
        <p:spPr>
          <a:xfrm>
            <a:off x="285720" y="57620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9</a:t>
            </a:r>
          </a:p>
        </p:txBody>
      </p:sp>
      <p:sp>
        <p:nvSpPr>
          <p:cNvPr id="7" name="Скругленный прямоугольник 10"/>
          <p:cNvSpPr/>
          <p:nvPr/>
        </p:nvSpPr>
        <p:spPr>
          <a:xfrm>
            <a:off x="285720" y="626691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Итоги</a:t>
            </a:r>
          </a:p>
        </p:txBody>
      </p:sp>
      <p:sp>
        <p:nvSpPr>
          <p:cNvPr id="8" name="Скругленный прямоугольник 10"/>
          <p:cNvSpPr/>
          <p:nvPr/>
        </p:nvSpPr>
        <p:spPr>
          <a:xfrm>
            <a:off x="285720" y="172984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1</a:t>
            </a:r>
          </a:p>
        </p:txBody>
      </p:sp>
      <p:sp>
        <p:nvSpPr>
          <p:cNvPr id="9" name="Скругленный прямоугольник 10"/>
          <p:cNvSpPr/>
          <p:nvPr/>
        </p:nvSpPr>
        <p:spPr>
          <a:xfrm>
            <a:off x="285720" y="22346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2</a:t>
            </a:r>
          </a:p>
        </p:txBody>
      </p:sp>
      <p:sp>
        <p:nvSpPr>
          <p:cNvPr id="10" name="Скругленный прямоугольник 10"/>
          <p:cNvSpPr/>
          <p:nvPr/>
        </p:nvSpPr>
        <p:spPr>
          <a:xfrm>
            <a:off x="285720" y="12266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Главная</a:t>
            </a:r>
          </a:p>
        </p:txBody>
      </p:sp>
      <p:sp>
        <p:nvSpPr>
          <p:cNvPr id="21626" name="Text Box 122"/>
          <p:cNvSpPr txBox="1">
            <a:spLocks noChangeArrowheads="1"/>
          </p:cNvSpPr>
          <p:nvPr/>
        </p:nvSpPr>
        <p:spPr bwMode="auto">
          <a:xfrm>
            <a:off x="2627313" y="1822450"/>
            <a:ext cx="6516687" cy="954088"/>
          </a:xfrm>
          <a:prstGeom prst="rect">
            <a:avLst/>
          </a:prstGeom>
          <a:noFill/>
          <a:ln w="38100">
            <a:solidFill>
              <a:srgbClr val="003399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«..Гусля был замечательный музыкант. У него были разные музыкальные инструменты, и он часто играл на них. Все слушали музыку и очень хвалили.»</a:t>
            </a:r>
            <a:endParaRPr lang="ru-RU"/>
          </a:p>
        </p:txBody>
      </p:sp>
      <p:pic>
        <p:nvPicPr>
          <p:cNvPr id="21628" name="Picture 124" descr="fmt_73_prik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59563" y="2852738"/>
            <a:ext cx="2235200" cy="2520950"/>
          </a:xfrm>
          <a:prstGeom prst="rect">
            <a:avLst/>
          </a:prstGeom>
          <a:noFill/>
        </p:spPr>
      </p:pic>
      <p:sp>
        <p:nvSpPr>
          <p:cNvPr id="21629" name="Text Box 125"/>
          <p:cNvSpPr txBox="1">
            <a:spLocks noChangeArrowheads="1"/>
          </p:cNvSpPr>
          <p:nvPr/>
        </p:nvSpPr>
        <p:spPr bwMode="auto">
          <a:xfrm>
            <a:off x="1979613" y="188913"/>
            <a:ext cx="54721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Задача №6 затрагивает область орфоэпии . Виды деятельности ученика –  прослушивание песенного отрывка, нахождение слова (на слух) с неправильным ударением, исправление ошибки в ударении.</a:t>
            </a:r>
          </a:p>
        </p:txBody>
      </p:sp>
      <p:sp>
        <p:nvSpPr>
          <p:cNvPr id="21630" name="Text Box 126"/>
          <p:cNvSpPr txBox="1">
            <a:spLocks noChangeArrowheads="1"/>
          </p:cNvSpPr>
          <p:nvPr/>
        </p:nvSpPr>
        <p:spPr bwMode="auto">
          <a:xfrm>
            <a:off x="3348038" y="1341438"/>
            <a:ext cx="36718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6. Песни от Гусли.</a:t>
            </a:r>
          </a:p>
        </p:txBody>
      </p:sp>
      <p:sp>
        <p:nvSpPr>
          <p:cNvPr id="21631" name="Text Box 127"/>
          <p:cNvSpPr txBox="1">
            <a:spLocks noChangeArrowheads="1"/>
          </p:cNvSpPr>
          <p:nvPr/>
        </p:nvSpPr>
        <p:spPr bwMode="auto">
          <a:xfrm>
            <a:off x="2627313" y="2781300"/>
            <a:ext cx="3960812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Гусля решил создать подборку музыкальных клипов для межгалактического путешествия, чтобы Незнайка в пути не скучал. Гусля выбрал самые любимые песни Незнайки, но, к сожалению, они оказались с орфоэпическими ошибками. </a:t>
            </a:r>
            <a:br>
              <a:rPr lang="ru-RU" b="1"/>
            </a:br>
            <a:endParaRPr lang="ru-RU" b="1"/>
          </a:p>
        </p:txBody>
      </p:sp>
      <p:sp>
        <p:nvSpPr>
          <p:cNvPr id="21632" name="Text Box 128"/>
          <p:cNvSpPr txBox="1">
            <a:spLocks noChangeArrowheads="1"/>
          </p:cNvSpPr>
          <p:nvPr/>
        </p:nvSpPr>
        <p:spPr bwMode="auto">
          <a:xfrm>
            <a:off x="2627313" y="5459413"/>
            <a:ext cx="6337300" cy="1209675"/>
          </a:xfrm>
          <a:prstGeom prst="rect">
            <a:avLst/>
          </a:prstGeom>
          <a:noFill/>
          <a:ln w="19050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Задание №6</a:t>
            </a:r>
            <a:r>
              <a:rPr lang="ru-RU"/>
              <a:t>. Помоги Гусле исправить ошибки в песнях. Посмотри клип, найди слово с ошибкой в ударении и запиши его с правильным произношением (выдели ударный звук заглавной буквой) </a:t>
            </a:r>
            <a:r>
              <a:rPr lang="ru-RU" b="1">
                <a:hlinkClick r:id="rId9"/>
              </a:rPr>
              <a:t>Интернет-задача №6. </a:t>
            </a:r>
            <a:endParaRPr lang="ru-RU" b="1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41351E-6 L 1.07083 -0.1415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500" y="-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5" name="Picture 23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333375"/>
            <a:ext cx="304800" cy="304800"/>
          </a:xfrm>
          <a:prstGeom prst="rect">
            <a:avLst/>
          </a:prstGeom>
          <a:noFill/>
        </p:spPr>
      </p:pic>
      <p:pic>
        <p:nvPicPr>
          <p:cNvPr id="8216" name="Picture 24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0"/>
            <a:ext cx="520700" cy="520700"/>
          </a:xfrm>
          <a:prstGeom prst="rect">
            <a:avLst/>
          </a:prstGeom>
          <a:noFill/>
        </p:spPr>
      </p:pic>
      <p:pic>
        <p:nvPicPr>
          <p:cNvPr id="8217" name="Picture 25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260350"/>
            <a:ext cx="287337" cy="287338"/>
          </a:xfrm>
          <a:prstGeom prst="rect">
            <a:avLst/>
          </a:prstGeom>
          <a:noFill/>
        </p:spPr>
      </p:pic>
      <p:pic>
        <p:nvPicPr>
          <p:cNvPr id="8218" name="Picture 26" descr="346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765175"/>
            <a:ext cx="279400" cy="247650"/>
          </a:xfrm>
          <a:prstGeom prst="rect">
            <a:avLst/>
          </a:prstGeom>
          <a:noFill/>
        </p:spPr>
      </p:pic>
      <p:pic>
        <p:nvPicPr>
          <p:cNvPr id="8219" name="Picture 27" descr="349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260350"/>
            <a:ext cx="200025" cy="200025"/>
          </a:xfrm>
          <a:prstGeom prst="rect">
            <a:avLst/>
          </a:prstGeom>
          <a:noFill/>
        </p:spPr>
      </p:pic>
      <p:pic>
        <p:nvPicPr>
          <p:cNvPr id="8220" name="Picture 28" descr="351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765175"/>
            <a:ext cx="217487" cy="192088"/>
          </a:xfrm>
          <a:prstGeom prst="rect">
            <a:avLst/>
          </a:prstGeom>
          <a:noFill/>
        </p:spPr>
      </p:pic>
      <p:pic>
        <p:nvPicPr>
          <p:cNvPr id="8259" name="Picture 6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4292600"/>
            <a:ext cx="2219325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кругленный прямоугольник 10"/>
          <p:cNvSpPr/>
          <p:nvPr/>
        </p:nvSpPr>
        <p:spPr>
          <a:xfrm>
            <a:off x="285720" y="27379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</a:t>
            </a:r>
          </a:p>
        </p:txBody>
      </p:sp>
      <p:sp>
        <p:nvSpPr>
          <p:cNvPr id="2" name="Скругленный прямоугольник 10"/>
          <p:cNvSpPr/>
          <p:nvPr/>
        </p:nvSpPr>
        <p:spPr>
          <a:xfrm>
            <a:off x="285720" y="32427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4</a:t>
            </a:r>
          </a:p>
        </p:txBody>
      </p:sp>
      <p:sp>
        <p:nvSpPr>
          <p:cNvPr id="3" name="Скругленный прямоугольник 10"/>
          <p:cNvSpPr/>
          <p:nvPr/>
        </p:nvSpPr>
        <p:spPr>
          <a:xfrm>
            <a:off x="285720" y="37459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5</a:t>
            </a:r>
          </a:p>
        </p:txBody>
      </p:sp>
      <p:sp>
        <p:nvSpPr>
          <p:cNvPr id="4" name="Скругленный прямоугольник 10"/>
          <p:cNvSpPr/>
          <p:nvPr/>
        </p:nvSpPr>
        <p:spPr>
          <a:xfrm>
            <a:off x="285720" y="42507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6</a:t>
            </a:r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285720" y="525885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8</a:t>
            </a:r>
          </a:p>
        </p:txBody>
      </p:sp>
      <p:sp>
        <p:nvSpPr>
          <p:cNvPr id="6" name="Скругленный прямоугольник 10"/>
          <p:cNvSpPr/>
          <p:nvPr/>
        </p:nvSpPr>
        <p:spPr>
          <a:xfrm>
            <a:off x="285720" y="57620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9</a:t>
            </a:r>
          </a:p>
        </p:txBody>
      </p:sp>
      <p:sp>
        <p:nvSpPr>
          <p:cNvPr id="7" name="Скругленный прямоугольник 10"/>
          <p:cNvSpPr/>
          <p:nvPr/>
        </p:nvSpPr>
        <p:spPr>
          <a:xfrm>
            <a:off x="285720" y="626691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Итоги</a:t>
            </a:r>
          </a:p>
        </p:txBody>
      </p:sp>
      <p:sp>
        <p:nvSpPr>
          <p:cNvPr id="8" name="Скругленный прямоугольник 10"/>
          <p:cNvSpPr/>
          <p:nvPr/>
        </p:nvSpPr>
        <p:spPr>
          <a:xfrm>
            <a:off x="285720" y="172984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1</a:t>
            </a:r>
          </a:p>
        </p:txBody>
      </p:sp>
      <p:sp>
        <p:nvSpPr>
          <p:cNvPr id="9" name="Скругленный прямоугольник 10"/>
          <p:cNvSpPr/>
          <p:nvPr/>
        </p:nvSpPr>
        <p:spPr>
          <a:xfrm>
            <a:off x="285720" y="22346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2</a:t>
            </a:r>
          </a:p>
        </p:txBody>
      </p:sp>
      <p:sp>
        <p:nvSpPr>
          <p:cNvPr id="10" name="Скругленный прямоугольник 10"/>
          <p:cNvSpPr/>
          <p:nvPr/>
        </p:nvSpPr>
        <p:spPr>
          <a:xfrm>
            <a:off x="285720" y="12266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Главная</a:t>
            </a:r>
          </a:p>
        </p:txBody>
      </p:sp>
      <p:sp>
        <p:nvSpPr>
          <p:cNvPr id="8298" name="Text Box 106"/>
          <p:cNvSpPr txBox="1">
            <a:spLocks noChangeArrowheads="1"/>
          </p:cNvSpPr>
          <p:nvPr/>
        </p:nvSpPr>
        <p:spPr bwMode="auto">
          <a:xfrm>
            <a:off x="2627313" y="2636838"/>
            <a:ext cx="3889375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Командира</a:t>
            </a:r>
            <a:r>
              <a:rPr lang="ru-RU" sz="1600" b="1"/>
              <a:t> экипажа;</a:t>
            </a:r>
          </a:p>
          <a:p>
            <a:r>
              <a:rPr lang="ru-RU" sz="1600" b="1"/>
              <a:t>2. </a:t>
            </a:r>
            <a:r>
              <a:rPr lang="ru-RU" sz="16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Бортинженеров</a:t>
            </a:r>
            <a:r>
              <a:rPr lang="ru-RU" sz="1600" b="1"/>
              <a:t>, которые  отвечают за работу бортовых систем;</a:t>
            </a:r>
          </a:p>
          <a:p>
            <a:r>
              <a:rPr lang="ru-RU" sz="1600" b="1"/>
              <a:t>3. </a:t>
            </a:r>
            <a:r>
              <a:rPr lang="ru-RU" sz="16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Космонавтов-исследователей</a:t>
            </a:r>
            <a:r>
              <a:rPr lang="ru-RU" sz="1600" b="1"/>
              <a:t>, которые  отвечают за выполнение научной программы.</a:t>
            </a:r>
          </a:p>
        </p:txBody>
      </p:sp>
      <p:pic>
        <p:nvPicPr>
          <p:cNvPr id="8300" name="Picture 108" descr="nez_13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27763" y="2420938"/>
            <a:ext cx="2916237" cy="2033587"/>
          </a:xfrm>
          <a:prstGeom prst="rect">
            <a:avLst/>
          </a:prstGeom>
          <a:noFill/>
        </p:spPr>
      </p:pic>
      <p:sp>
        <p:nvSpPr>
          <p:cNvPr id="8301" name="Text Box 109"/>
          <p:cNvSpPr txBox="1">
            <a:spLocks noChangeArrowheads="1"/>
          </p:cNvSpPr>
          <p:nvPr/>
        </p:nvSpPr>
        <p:spPr bwMode="auto">
          <a:xfrm>
            <a:off x="2195513" y="188913"/>
            <a:ext cx="47529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Задача №7 затрагивает область морфемики и словообразования. Виды деятельности ученика - выделение морфем, распределение слов в три группы, соответствующие определенным морфемным схемам.</a:t>
            </a:r>
          </a:p>
        </p:txBody>
      </p:sp>
      <p:sp>
        <p:nvSpPr>
          <p:cNvPr id="8302" name="Text Box 110"/>
          <p:cNvSpPr txBox="1">
            <a:spLocks noChangeArrowheads="1"/>
          </p:cNvSpPr>
          <p:nvPr/>
        </p:nvSpPr>
        <p:spPr bwMode="auto">
          <a:xfrm>
            <a:off x="3203575" y="1341438"/>
            <a:ext cx="43926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№ 7. Космический экипаж.</a:t>
            </a:r>
            <a:endParaRPr lang="ru-RU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303" name="Text Box 111"/>
          <p:cNvSpPr txBox="1">
            <a:spLocks noChangeArrowheads="1"/>
          </p:cNvSpPr>
          <p:nvPr/>
        </p:nvSpPr>
        <p:spPr bwMode="auto">
          <a:xfrm>
            <a:off x="2627313" y="4581525"/>
            <a:ext cx="6516687" cy="2033588"/>
          </a:xfrm>
          <a:prstGeom prst="rect">
            <a:avLst/>
          </a:prstGeom>
          <a:noFill/>
          <a:ln w="19050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Задание №7</a:t>
            </a:r>
            <a:r>
              <a:rPr lang="ru-RU"/>
              <a:t>. Коротышки никак не могут определиться, кто кем будет на борту. Помоги им избежать драки. Распредели  членов экипажа  на три группы: командир, бортинженер, космонавт-исследователь. При распределении учитывай морфемный состав имени , который должен соответствовать предложенной схеме 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hlinkClick r:id="rId8"/>
              </a:rPr>
              <a:t>Интернет-задача №7.</a:t>
            </a:r>
            <a:endParaRPr lang="ru-RU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304" name="Text Box 112"/>
          <p:cNvSpPr txBox="1">
            <a:spLocks noChangeArrowheads="1"/>
          </p:cNvSpPr>
          <p:nvPr/>
        </p:nvSpPr>
        <p:spPr bwMode="auto">
          <a:xfrm>
            <a:off x="2555875" y="1773238"/>
            <a:ext cx="6443663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Подготовка к полету идет полным ходом. Осталось сформировать космический экипаж , который должен состоять из :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0" name="Picture 24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333375"/>
            <a:ext cx="304800" cy="304800"/>
          </a:xfrm>
          <a:prstGeom prst="rect">
            <a:avLst/>
          </a:prstGeom>
          <a:noFill/>
        </p:spPr>
      </p:pic>
      <p:pic>
        <p:nvPicPr>
          <p:cNvPr id="9241" name="Picture 25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0"/>
            <a:ext cx="520700" cy="520700"/>
          </a:xfrm>
          <a:prstGeom prst="rect">
            <a:avLst/>
          </a:prstGeom>
          <a:noFill/>
        </p:spPr>
      </p:pic>
      <p:pic>
        <p:nvPicPr>
          <p:cNvPr id="9242" name="Picture 26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260350"/>
            <a:ext cx="287337" cy="287338"/>
          </a:xfrm>
          <a:prstGeom prst="rect">
            <a:avLst/>
          </a:prstGeom>
          <a:noFill/>
        </p:spPr>
      </p:pic>
      <p:pic>
        <p:nvPicPr>
          <p:cNvPr id="9243" name="Picture 27" descr="346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765175"/>
            <a:ext cx="279400" cy="247650"/>
          </a:xfrm>
          <a:prstGeom prst="rect">
            <a:avLst/>
          </a:prstGeom>
          <a:noFill/>
        </p:spPr>
      </p:pic>
      <p:pic>
        <p:nvPicPr>
          <p:cNvPr id="9244" name="Picture 28" descr="349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260350"/>
            <a:ext cx="200025" cy="200025"/>
          </a:xfrm>
          <a:prstGeom prst="rect">
            <a:avLst/>
          </a:prstGeom>
          <a:noFill/>
        </p:spPr>
      </p:pic>
      <p:pic>
        <p:nvPicPr>
          <p:cNvPr id="9245" name="Picture 29" descr="351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765175"/>
            <a:ext cx="217487" cy="192088"/>
          </a:xfrm>
          <a:prstGeom prst="rect">
            <a:avLst/>
          </a:prstGeom>
          <a:noFill/>
        </p:spPr>
      </p:pic>
      <p:pic>
        <p:nvPicPr>
          <p:cNvPr id="9284" name="Picture 6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4797425"/>
            <a:ext cx="2219325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кругленный прямоугольник 10"/>
          <p:cNvSpPr/>
          <p:nvPr/>
        </p:nvSpPr>
        <p:spPr>
          <a:xfrm>
            <a:off x="285720" y="27379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</a:t>
            </a:r>
          </a:p>
        </p:txBody>
      </p:sp>
      <p:sp>
        <p:nvSpPr>
          <p:cNvPr id="2" name="Скругленный прямоугольник 10"/>
          <p:cNvSpPr/>
          <p:nvPr/>
        </p:nvSpPr>
        <p:spPr>
          <a:xfrm>
            <a:off x="285720" y="32427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4</a:t>
            </a:r>
          </a:p>
        </p:txBody>
      </p:sp>
      <p:sp>
        <p:nvSpPr>
          <p:cNvPr id="3" name="Скругленный прямоугольник 10"/>
          <p:cNvSpPr/>
          <p:nvPr/>
        </p:nvSpPr>
        <p:spPr>
          <a:xfrm>
            <a:off x="285720" y="37459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5</a:t>
            </a:r>
          </a:p>
        </p:txBody>
      </p:sp>
      <p:sp>
        <p:nvSpPr>
          <p:cNvPr id="4" name="Скругленный прямоугольник 10"/>
          <p:cNvSpPr/>
          <p:nvPr/>
        </p:nvSpPr>
        <p:spPr>
          <a:xfrm>
            <a:off x="285720" y="42507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6</a:t>
            </a:r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285720" y="47540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7</a:t>
            </a:r>
          </a:p>
        </p:txBody>
      </p:sp>
      <p:sp>
        <p:nvSpPr>
          <p:cNvPr id="6" name="Скругленный прямоугольник 10"/>
          <p:cNvSpPr/>
          <p:nvPr/>
        </p:nvSpPr>
        <p:spPr>
          <a:xfrm>
            <a:off x="285720" y="57620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9</a:t>
            </a:r>
          </a:p>
        </p:txBody>
      </p:sp>
      <p:sp>
        <p:nvSpPr>
          <p:cNvPr id="7" name="Скругленный прямоугольник 10"/>
          <p:cNvSpPr/>
          <p:nvPr/>
        </p:nvSpPr>
        <p:spPr>
          <a:xfrm>
            <a:off x="285720" y="626691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Итоги</a:t>
            </a:r>
          </a:p>
        </p:txBody>
      </p:sp>
      <p:sp>
        <p:nvSpPr>
          <p:cNvPr id="8" name="Скругленный прямоугольник 10"/>
          <p:cNvSpPr/>
          <p:nvPr/>
        </p:nvSpPr>
        <p:spPr>
          <a:xfrm>
            <a:off x="285720" y="172984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1</a:t>
            </a:r>
          </a:p>
        </p:txBody>
      </p:sp>
      <p:sp>
        <p:nvSpPr>
          <p:cNvPr id="9" name="Скругленный прямоугольник 10"/>
          <p:cNvSpPr/>
          <p:nvPr/>
        </p:nvSpPr>
        <p:spPr>
          <a:xfrm>
            <a:off x="285720" y="22346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2</a:t>
            </a:r>
          </a:p>
        </p:txBody>
      </p:sp>
      <p:sp>
        <p:nvSpPr>
          <p:cNvPr id="10" name="Скругленный прямоугольник 10"/>
          <p:cNvSpPr/>
          <p:nvPr/>
        </p:nvSpPr>
        <p:spPr>
          <a:xfrm>
            <a:off x="285720" y="12266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Главная</a:t>
            </a:r>
          </a:p>
        </p:txBody>
      </p:sp>
      <p:sp>
        <p:nvSpPr>
          <p:cNvPr id="9319" name="Text Box 103"/>
          <p:cNvSpPr txBox="1">
            <a:spLocks noChangeArrowheads="1"/>
          </p:cNvSpPr>
          <p:nvPr/>
        </p:nvSpPr>
        <p:spPr bwMode="auto">
          <a:xfrm>
            <a:off x="4500563" y="1773238"/>
            <a:ext cx="4429125" cy="2327275"/>
          </a:xfrm>
          <a:prstGeom prst="rect">
            <a:avLst/>
          </a:prstGeom>
          <a:noFill/>
          <a:ln w="38100">
            <a:solidFill>
              <a:srgbClr val="003399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"Знайка, который очень любил читать, начитался в книжках о дальних странах и разных путешествиях. Часто, когда вечером нечего было делать, он рассказывал своим друзьям о том, что читал в книжках. Малыши очень любили эти рассказы". </a:t>
            </a:r>
          </a:p>
        </p:txBody>
      </p:sp>
      <p:pic>
        <p:nvPicPr>
          <p:cNvPr id="9321" name="Picture 105" descr="2oDTn0jMC7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03500" y="1844675"/>
            <a:ext cx="1824038" cy="2160588"/>
          </a:xfrm>
          <a:prstGeom prst="rect">
            <a:avLst/>
          </a:prstGeom>
          <a:noFill/>
        </p:spPr>
      </p:pic>
      <p:sp>
        <p:nvSpPr>
          <p:cNvPr id="9322" name="Text Box 106"/>
          <p:cNvSpPr txBox="1">
            <a:spLocks noChangeArrowheads="1"/>
          </p:cNvSpPr>
          <p:nvPr/>
        </p:nvSpPr>
        <p:spPr bwMode="auto">
          <a:xfrm>
            <a:off x="1835150" y="188913"/>
            <a:ext cx="5113338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Задача №8 затрагивает область орфографии, грамматики , морфологии (правописание,  склонение числительных). Виды деятельности ученика - выбор правильного написания из 4 вариантов</a:t>
            </a:r>
            <a:r>
              <a:rPr lang="ru-RU" sz="14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323" name="Text Box 107"/>
          <p:cNvSpPr txBox="1">
            <a:spLocks noChangeArrowheads="1"/>
          </p:cNvSpPr>
          <p:nvPr/>
        </p:nvSpPr>
        <p:spPr bwMode="auto">
          <a:xfrm>
            <a:off x="3276600" y="1258888"/>
            <a:ext cx="4464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8. Испытание от Знайки</a:t>
            </a:r>
          </a:p>
        </p:txBody>
      </p:sp>
      <p:sp>
        <p:nvSpPr>
          <p:cNvPr id="9324" name="Text Box 108"/>
          <p:cNvSpPr txBox="1">
            <a:spLocks noChangeArrowheads="1"/>
          </p:cNvSpPr>
          <p:nvPr/>
        </p:nvSpPr>
        <p:spPr bwMode="auto">
          <a:xfrm>
            <a:off x="2700338" y="4313238"/>
            <a:ext cx="644366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Знайка решил проэкзаменовать экипаж Незнайки на знание некоторых фактов о Луне, ведь именно туда предстояло коротышкам вскоре отправиться.</a:t>
            </a:r>
          </a:p>
        </p:txBody>
      </p:sp>
      <p:sp>
        <p:nvSpPr>
          <p:cNvPr id="9325" name="Text Box 109"/>
          <p:cNvSpPr txBox="1">
            <a:spLocks noChangeArrowheads="1"/>
          </p:cNvSpPr>
          <p:nvPr/>
        </p:nvSpPr>
        <p:spPr bwMode="auto">
          <a:xfrm>
            <a:off x="2700338" y="5314950"/>
            <a:ext cx="6192837" cy="1209675"/>
          </a:xfrm>
          <a:prstGeom prst="rect">
            <a:avLst/>
          </a:prstGeom>
          <a:noFill/>
          <a:ln w="19050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Задание№8.</a:t>
            </a:r>
            <a:r>
              <a:rPr lang="ru-RU"/>
              <a:t> Помоги Незнайке и его экипажу достойно пройти испытание, устроенное им Знайкой. Выбери правильный вариант ответа на предложенные вопросы.  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hlinkClick r:id="rId8"/>
              </a:rPr>
              <a:t>Интернет-задача №8.</a:t>
            </a:r>
            <a:endParaRPr lang="ru-RU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333375"/>
            <a:ext cx="304800" cy="304800"/>
          </a:xfrm>
          <a:prstGeom prst="rect">
            <a:avLst/>
          </a:prstGeom>
          <a:noFill/>
        </p:spPr>
      </p:pic>
      <p:pic>
        <p:nvPicPr>
          <p:cNvPr id="29700" name="Picture 4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0"/>
            <a:ext cx="520700" cy="520700"/>
          </a:xfrm>
          <a:prstGeom prst="rect">
            <a:avLst/>
          </a:prstGeom>
          <a:noFill/>
        </p:spPr>
      </p:pic>
      <p:pic>
        <p:nvPicPr>
          <p:cNvPr id="29701" name="Picture 5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260350"/>
            <a:ext cx="287337" cy="287338"/>
          </a:xfrm>
          <a:prstGeom prst="rect">
            <a:avLst/>
          </a:prstGeom>
          <a:noFill/>
        </p:spPr>
      </p:pic>
      <p:pic>
        <p:nvPicPr>
          <p:cNvPr id="29702" name="Picture 6" descr="346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765175"/>
            <a:ext cx="279400" cy="247650"/>
          </a:xfrm>
          <a:prstGeom prst="rect">
            <a:avLst/>
          </a:prstGeom>
          <a:noFill/>
        </p:spPr>
      </p:pic>
      <p:pic>
        <p:nvPicPr>
          <p:cNvPr id="29703" name="Picture 7" descr="349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260350"/>
            <a:ext cx="200025" cy="200025"/>
          </a:xfrm>
          <a:prstGeom prst="rect">
            <a:avLst/>
          </a:prstGeom>
          <a:noFill/>
        </p:spPr>
      </p:pic>
      <p:pic>
        <p:nvPicPr>
          <p:cNvPr id="29704" name="Picture 8" descr="351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765175"/>
            <a:ext cx="217487" cy="192088"/>
          </a:xfrm>
          <a:prstGeom prst="rect">
            <a:avLst/>
          </a:prstGeom>
          <a:noFill/>
        </p:spPr>
      </p:pic>
      <p:pic>
        <p:nvPicPr>
          <p:cNvPr id="29738" name="Picture 4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5300663"/>
            <a:ext cx="2219325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кругленный прямоугольник 10"/>
          <p:cNvSpPr/>
          <p:nvPr/>
        </p:nvSpPr>
        <p:spPr>
          <a:xfrm>
            <a:off x="285720" y="27379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</a:t>
            </a:r>
          </a:p>
        </p:txBody>
      </p:sp>
      <p:sp>
        <p:nvSpPr>
          <p:cNvPr id="2" name="Скругленный прямоугольник 10"/>
          <p:cNvSpPr/>
          <p:nvPr/>
        </p:nvSpPr>
        <p:spPr>
          <a:xfrm>
            <a:off x="285720" y="32427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4</a:t>
            </a:r>
          </a:p>
        </p:txBody>
      </p:sp>
      <p:sp>
        <p:nvSpPr>
          <p:cNvPr id="3" name="Скругленный прямоугольник 10"/>
          <p:cNvSpPr/>
          <p:nvPr/>
        </p:nvSpPr>
        <p:spPr>
          <a:xfrm>
            <a:off x="285720" y="37459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5</a:t>
            </a:r>
          </a:p>
        </p:txBody>
      </p:sp>
      <p:sp>
        <p:nvSpPr>
          <p:cNvPr id="4" name="Скругленный прямоугольник 10"/>
          <p:cNvSpPr/>
          <p:nvPr/>
        </p:nvSpPr>
        <p:spPr>
          <a:xfrm>
            <a:off x="285720" y="42507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6</a:t>
            </a:r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285720" y="47540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7</a:t>
            </a:r>
          </a:p>
        </p:txBody>
      </p:sp>
      <p:sp>
        <p:nvSpPr>
          <p:cNvPr id="6" name="Скругленный прямоугольник 10"/>
          <p:cNvSpPr/>
          <p:nvPr/>
        </p:nvSpPr>
        <p:spPr>
          <a:xfrm>
            <a:off x="285720" y="525885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8</a:t>
            </a:r>
          </a:p>
        </p:txBody>
      </p:sp>
      <p:sp>
        <p:nvSpPr>
          <p:cNvPr id="7" name="Скругленный прямоугольник 10"/>
          <p:cNvSpPr/>
          <p:nvPr/>
        </p:nvSpPr>
        <p:spPr>
          <a:xfrm>
            <a:off x="285720" y="626691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Итоги</a:t>
            </a:r>
          </a:p>
        </p:txBody>
      </p:sp>
      <p:sp>
        <p:nvSpPr>
          <p:cNvPr id="8" name="Скругленный прямоугольник 10"/>
          <p:cNvSpPr/>
          <p:nvPr/>
        </p:nvSpPr>
        <p:spPr>
          <a:xfrm>
            <a:off x="285720" y="172984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1</a:t>
            </a:r>
          </a:p>
        </p:txBody>
      </p:sp>
      <p:sp>
        <p:nvSpPr>
          <p:cNvPr id="9" name="Скругленный прямоугольник 10"/>
          <p:cNvSpPr/>
          <p:nvPr/>
        </p:nvSpPr>
        <p:spPr>
          <a:xfrm>
            <a:off x="285720" y="22346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2</a:t>
            </a:r>
          </a:p>
        </p:txBody>
      </p:sp>
      <p:sp>
        <p:nvSpPr>
          <p:cNvPr id="10" name="Скругленный прямоугольник 10"/>
          <p:cNvSpPr/>
          <p:nvPr/>
        </p:nvSpPr>
        <p:spPr>
          <a:xfrm>
            <a:off x="285720" y="12266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Главная</a:t>
            </a:r>
          </a:p>
        </p:txBody>
      </p:sp>
      <p:sp>
        <p:nvSpPr>
          <p:cNvPr id="29773" name="Text Box 77"/>
          <p:cNvSpPr txBox="1">
            <a:spLocks noChangeArrowheads="1"/>
          </p:cNvSpPr>
          <p:nvPr/>
        </p:nvSpPr>
        <p:spPr bwMode="auto">
          <a:xfrm>
            <a:off x="2771775" y="1844675"/>
            <a:ext cx="43211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Межгалактическая почта наконец-то доставила ответ  лунных жителей на письмо Незнайки. Ура!! Контакт налажен! Но никто не может  прочитать письмо, так как не знают инопланетного языка</a:t>
            </a:r>
            <a:r>
              <a:rPr lang="ru-RU"/>
              <a:t>. </a:t>
            </a:r>
          </a:p>
        </p:txBody>
      </p:sp>
      <p:pic>
        <p:nvPicPr>
          <p:cNvPr id="29775" name="Picture 79" descr="WDMGu4dCWG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92950" y="1341438"/>
            <a:ext cx="1789113" cy="2232025"/>
          </a:xfrm>
          <a:prstGeom prst="rect">
            <a:avLst/>
          </a:prstGeom>
          <a:noFill/>
        </p:spPr>
      </p:pic>
      <p:sp>
        <p:nvSpPr>
          <p:cNvPr id="29776" name="Text Box 80"/>
          <p:cNvSpPr txBox="1">
            <a:spLocks noChangeArrowheads="1"/>
          </p:cNvSpPr>
          <p:nvPr/>
        </p:nvSpPr>
        <p:spPr bwMode="auto">
          <a:xfrm>
            <a:off x="1763713" y="14288"/>
            <a:ext cx="5257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Задача №9 затрагивает область морфологии, синтаксиса. Виды деятельности ученика - определение части речи слова по морфологическим признакам; перевод текста на русский язык с учетом морфологических и грамматических особенностей слова</a:t>
            </a:r>
            <a:r>
              <a:rPr lang="ru-RU" sz="12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9777" name="Text Box 81"/>
          <p:cNvSpPr txBox="1">
            <a:spLocks noChangeArrowheads="1"/>
          </p:cNvSpPr>
          <p:nvPr/>
        </p:nvSpPr>
        <p:spPr bwMode="auto">
          <a:xfrm>
            <a:off x="2843213" y="1341438"/>
            <a:ext cx="46085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№ 9. Ответ от инопланетян</a:t>
            </a:r>
          </a:p>
        </p:txBody>
      </p:sp>
      <p:sp>
        <p:nvSpPr>
          <p:cNvPr id="29778" name="Text Box 82"/>
          <p:cNvSpPr txBox="1">
            <a:spLocks noChangeArrowheads="1"/>
          </p:cNvSpPr>
          <p:nvPr/>
        </p:nvSpPr>
        <p:spPr bwMode="auto">
          <a:xfrm>
            <a:off x="2843213" y="3725863"/>
            <a:ext cx="6049962" cy="2857500"/>
          </a:xfrm>
          <a:prstGeom prst="rect">
            <a:avLst/>
          </a:prstGeom>
          <a:noFill/>
          <a:ln w="19050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Задание №9.</a:t>
            </a:r>
            <a:r>
              <a:rPr lang="ru-RU"/>
              <a:t> Помоги расшифровать послание инопланетян для Незнайки, чтобы он мог быть уверен, что на Луне ему не угрожает опасность. </a:t>
            </a:r>
          </a:p>
          <a:p>
            <a:endParaRPr lang="ru-RU"/>
          </a:p>
          <a:p>
            <a:r>
              <a:rPr lang="ru-RU"/>
              <a:t>1. Сначала разберись, какими частями речи являются слова в послании инопланетян. </a:t>
            </a:r>
            <a:r>
              <a:rPr lang="ru-RU" b="1">
                <a:hlinkClick r:id="rId8"/>
              </a:rPr>
              <a:t>Интернет-задача № 9 (А)</a:t>
            </a:r>
            <a:endParaRPr lang="ru-RU" b="1"/>
          </a:p>
          <a:p>
            <a:r>
              <a:rPr lang="ru-RU"/>
              <a:t>2. А теперь попробуй перевести этот текст на русский язык, учитывая грамматические и морфологические особенности слов.  </a:t>
            </a:r>
            <a:r>
              <a:rPr lang="ru-RU" b="1">
                <a:hlinkClick r:id="rId9"/>
              </a:rPr>
              <a:t>Интернет-задача № 9 (В)</a:t>
            </a:r>
            <a:endParaRPr lang="ru-RU" b="1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2" name="Picture 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5734050"/>
            <a:ext cx="2219325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 descr="34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333375"/>
            <a:ext cx="304800" cy="304800"/>
          </a:xfrm>
          <a:prstGeom prst="rect">
            <a:avLst/>
          </a:prstGeom>
          <a:noFill/>
        </p:spPr>
      </p:pic>
      <p:pic>
        <p:nvPicPr>
          <p:cNvPr id="30724" name="Picture 4" descr="34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0"/>
            <a:ext cx="520700" cy="520700"/>
          </a:xfrm>
          <a:prstGeom prst="rect">
            <a:avLst/>
          </a:prstGeom>
          <a:noFill/>
        </p:spPr>
      </p:pic>
      <p:pic>
        <p:nvPicPr>
          <p:cNvPr id="30725" name="Picture 5" descr="34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260350"/>
            <a:ext cx="287337" cy="287338"/>
          </a:xfrm>
          <a:prstGeom prst="rect">
            <a:avLst/>
          </a:prstGeom>
          <a:noFill/>
        </p:spPr>
      </p:pic>
      <p:pic>
        <p:nvPicPr>
          <p:cNvPr id="30726" name="Picture 6" descr="346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765175"/>
            <a:ext cx="279400" cy="247650"/>
          </a:xfrm>
          <a:prstGeom prst="rect">
            <a:avLst/>
          </a:prstGeom>
          <a:noFill/>
        </p:spPr>
      </p:pic>
      <p:pic>
        <p:nvPicPr>
          <p:cNvPr id="30727" name="Picture 7" descr="349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260350"/>
            <a:ext cx="200025" cy="200025"/>
          </a:xfrm>
          <a:prstGeom prst="rect">
            <a:avLst/>
          </a:prstGeom>
          <a:noFill/>
        </p:spPr>
      </p:pic>
      <p:pic>
        <p:nvPicPr>
          <p:cNvPr id="30728" name="Picture 8" descr="3515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42988" y="765175"/>
            <a:ext cx="217487" cy="192088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285720" y="27379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</a:t>
            </a:r>
          </a:p>
        </p:txBody>
      </p:sp>
      <p:sp>
        <p:nvSpPr>
          <p:cNvPr id="2" name="Скругленный прямоугольник 10"/>
          <p:cNvSpPr/>
          <p:nvPr/>
        </p:nvSpPr>
        <p:spPr>
          <a:xfrm>
            <a:off x="285720" y="32427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4</a:t>
            </a:r>
          </a:p>
        </p:txBody>
      </p:sp>
      <p:sp>
        <p:nvSpPr>
          <p:cNvPr id="3" name="Скругленный прямоугольник 10"/>
          <p:cNvSpPr/>
          <p:nvPr/>
        </p:nvSpPr>
        <p:spPr>
          <a:xfrm>
            <a:off x="285720" y="37459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5</a:t>
            </a:r>
          </a:p>
        </p:txBody>
      </p:sp>
      <p:sp>
        <p:nvSpPr>
          <p:cNvPr id="4" name="Скругленный прямоугольник 10"/>
          <p:cNvSpPr/>
          <p:nvPr/>
        </p:nvSpPr>
        <p:spPr>
          <a:xfrm>
            <a:off x="285720" y="42507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6</a:t>
            </a:r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285720" y="47540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7</a:t>
            </a:r>
          </a:p>
        </p:txBody>
      </p:sp>
      <p:sp>
        <p:nvSpPr>
          <p:cNvPr id="6" name="Скругленный прямоугольник 10"/>
          <p:cNvSpPr/>
          <p:nvPr/>
        </p:nvSpPr>
        <p:spPr>
          <a:xfrm>
            <a:off x="285720" y="525885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8</a:t>
            </a:r>
          </a:p>
        </p:txBody>
      </p:sp>
      <p:sp>
        <p:nvSpPr>
          <p:cNvPr id="7" name="Скругленный прямоугольник 10"/>
          <p:cNvSpPr/>
          <p:nvPr/>
        </p:nvSpPr>
        <p:spPr>
          <a:xfrm>
            <a:off x="285720" y="57620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9</a:t>
            </a:r>
          </a:p>
        </p:txBody>
      </p:sp>
      <p:sp>
        <p:nvSpPr>
          <p:cNvPr id="8" name="Скругленный прямоугольник 10"/>
          <p:cNvSpPr/>
          <p:nvPr/>
        </p:nvSpPr>
        <p:spPr>
          <a:xfrm>
            <a:off x="285720" y="172984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1</a:t>
            </a:r>
          </a:p>
        </p:txBody>
      </p:sp>
      <p:sp>
        <p:nvSpPr>
          <p:cNvPr id="9" name="Скругленный прямоугольник 10"/>
          <p:cNvSpPr/>
          <p:nvPr/>
        </p:nvSpPr>
        <p:spPr>
          <a:xfrm>
            <a:off x="285720" y="22346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2</a:t>
            </a:r>
          </a:p>
        </p:txBody>
      </p:sp>
      <p:sp>
        <p:nvSpPr>
          <p:cNvPr id="10" name="Скругленный прямоугольник 10"/>
          <p:cNvSpPr/>
          <p:nvPr/>
        </p:nvSpPr>
        <p:spPr>
          <a:xfrm>
            <a:off x="285720" y="12266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Главная</a:t>
            </a:r>
          </a:p>
        </p:txBody>
      </p:sp>
      <p:sp>
        <p:nvSpPr>
          <p:cNvPr id="30809" name="Text Box 89"/>
          <p:cNvSpPr txBox="1">
            <a:spLocks noChangeArrowheads="1"/>
          </p:cNvSpPr>
          <p:nvPr/>
        </p:nvSpPr>
        <p:spPr bwMode="auto">
          <a:xfrm>
            <a:off x="2771775" y="1916113"/>
            <a:ext cx="6048375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	Ну что ж , дорогой друг!! Вот и подошла к концу наша игра, ты достойно подготовил Незнайку и его экипаж к полету: теперь они смогут беспрепятственно лететь на Луну и встретиться с инопланетными жителями. </a:t>
            </a:r>
          </a:p>
          <a:p>
            <a:r>
              <a:rPr lang="ru-RU" b="1"/>
              <a:t>	В конце игры подведем итоги.</a:t>
            </a:r>
            <a:r>
              <a:rPr lang="ru-RU"/>
              <a:t> </a:t>
            </a:r>
          </a:p>
          <a:p>
            <a:endParaRPr lang="ru-RU"/>
          </a:p>
        </p:txBody>
      </p:sp>
      <p:pic>
        <p:nvPicPr>
          <p:cNvPr id="30811" name="Picture 91" descr="27b2c5c590cc10df994e5192069"/>
          <p:cNvPicPr>
            <a:picLocks noChangeAspect="1" noChangeArrowheads="1"/>
          </p:cNvPicPr>
          <p:nvPr/>
        </p:nvPicPr>
        <p:blipFill>
          <a:blip r:embed="rId7"/>
          <a:srcRect r="67" b="-32"/>
          <a:stretch>
            <a:fillRect/>
          </a:stretch>
        </p:blipFill>
        <p:spPr bwMode="auto">
          <a:xfrm>
            <a:off x="2843213" y="3716338"/>
            <a:ext cx="3671887" cy="2562225"/>
          </a:xfrm>
          <a:prstGeom prst="rect">
            <a:avLst/>
          </a:prstGeom>
          <a:noFill/>
        </p:spPr>
      </p:pic>
      <p:sp>
        <p:nvSpPr>
          <p:cNvPr id="30814" name="Text Box 94"/>
          <p:cNvSpPr txBox="1">
            <a:spLocks noChangeArrowheads="1"/>
          </p:cNvSpPr>
          <p:nvPr/>
        </p:nvSpPr>
        <p:spPr bwMode="auto">
          <a:xfrm>
            <a:off x="4283075" y="1341438"/>
            <a:ext cx="295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Итоги игры</a:t>
            </a:r>
          </a:p>
        </p:txBody>
      </p:sp>
      <p:sp>
        <p:nvSpPr>
          <p:cNvPr id="30815" name="Text Box 95"/>
          <p:cNvSpPr txBox="1">
            <a:spLocks noChangeArrowheads="1"/>
          </p:cNvSpPr>
          <p:nvPr/>
        </p:nvSpPr>
        <p:spPr bwMode="auto">
          <a:xfrm>
            <a:off x="6732588" y="3667125"/>
            <a:ext cx="2016125" cy="2857500"/>
          </a:xfrm>
          <a:prstGeom prst="rect">
            <a:avLst/>
          </a:prstGeom>
          <a:noFill/>
          <a:ln w="19050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Задание №10</a:t>
            </a:r>
            <a:r>
              <a:rPr lang="ru-RU"/>
              <a:t>. Ответь на вопросы голосования, оценив свою работу на уроке. </a:t>
            </a:r>
            <a:r>
              <a:rPr lang="ru-RU" b="1"/>
              <a:t>Интернет-задача №10</a:t>
            </a:r>
            <a:r>
              <a:rPr lang="ru-RU"/>
              <a:t>. </a:t>
            </a:r>
            <a:r>
              <a:rPr lang="ru-RU" b="1">
                <a:hlinkClick r:id="rId8"/>
              </a:rPr>
              <a:t>Вопросы голосования</a:t>
            </a:r>
            <a:endParaRPr lang="ru-RU" b="1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35263" y="1196975"/>
            <a:ext cx="6408737" cy="542925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Интерактивные упражнения в LearningApps.org 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(Автор всех упражнений - Лизунова Ю.В.):</a:t>
            </a:r>
          </a:p>
          <a:p>
            <a:pPr algn="ctr">
              <a:lnSpc>
                <a:spcPct val="80000"/>
              </a:lnSpc>
            </a:pPr>
            <a:endParaRPr lang="ru-RU" sz="2000" b="1" smtClean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 smtClean="0"/>
              <a:t>1 Рефлексия </a:t>
            </a:r>
            <a:r>
              <a:rPr lang="ru-RU" sz="1400" b="1" smtClean="0">
                <a:hlinkClick r:id="rId2"/>
              </a:rPr>
              <a:t>http://LearningApps.org/display?v=pf9k4ezva01</a:t>
            </a:r>
            <a:endParaRPr lang="ru-RU" sz="1400" b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 smtClean="0"/>
              <a:t>2. Послание Незнайки инопланетным жителям 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 smtClean="0"/>
              <a:t>    </a:t>
            </a:r>
            <a:r>
              <a:rPr lang="ru-RU" sz="1400" b="1" smtClean="0">
                <a:hlinkClick r:id="rId3"/>
              </a:rPr>
              <a:t>http://LearningApps.org/display?v=pajc0zxbt01</a:t>
            </a:r>
            <a:endParaRPr lang="ru-RU" sz="1400" b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 smtClean="0"/>
              <a:t>3. Заполни пропуски </a:t>
            </a:r>
            <a:r>
              <a:rPr lang="ru-RU" sz="1400" b="1" smtClean="0">
                <a:hlinkClick r:id="rId4"/>
              </a:rPr>
              <a:t>http://learningapps.org/display?v=paxoy7x7201</a:t>
            </a:r>
            <a:endParaRPr lang="ru-RU" sz="1400" b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 smtClean="0"/>
              <a:t>4. Синквейн от Цветика </a:t>
            </a:r>
            <a:r>
              <a:rPr lang="ru-RU" sz="1400" b="1" smtClean="0">
                <a:hlinkClick r:id="rId5"/>
              </a:rPr>
              <a:t>http://learningapps.org/display?v=p7u4ep1r201</a:t>
            </a:r>
            <a:endParaRPr lang="ru-RU" sz="1400" b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 smtClean="0"/>
              <a:t>5. Космический экипаж</a:t>
            </a:r>
            <a:endParaRPr lang="en-US" sz="1400" b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b="1" smtClean="0"/>
              <a:t>   </a:t>
            </a:r>
            <a:r>
              <a:rPr lang="ru-RU" sz="1400" b="1" smtClean="0"/>
              <a:t> </a:t>
            </a:r>
            <a:r>
              <a:rPr lang="ru-RU" sz="1400" b="1" smtClean="0">
                <a:hlinkClick r:id="rId6"/>
              </a:rPr>
              <a:t>http://LearningApps.org/display?v=p9hbvapwc01</a:t>
            </a:r>
            <a:endParaRPr lang="ru-RU" sz="1400" b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 smtClean="0"/>
              <a:t>6. Испытание от Знайки </a:t>
            </a:r>
            <a:r>
              <a:rPr lang="ru-RU" sz="1400" b="1" smtClean="0">
                <a:hlinkClick r:id="rId7"/>
              </a:rPr>
              <a:t>http://learningapps.org/display?v=pcy2o7ghn01</a:t>
            </a:r>
            <a:endParaRPr lang="ru-RU" sz="1400" b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 smtClean="0"/>
              <a:t>7. Письмо инопланетянина</a:t>
            </a:r>
            <a:endParaRPr lang="en-US" sz="1400" b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b="1" smtClean="0"/>
              <a:t>   </a:t>
            </a:r>
            <a:r>
              <a:rPr lang="ru-RU" sz="1400" b="1" smtClean="0"/>
              <a:t> </a:t>
            </a:r>
            <a:r>
              <a:rPr lang="ru-RU" sz="1400" b="1" smtClean="0">
                <a:hlinkClick r:id="rId8"/>
              </a:rPr>
              <a:t>http://learningapps.org/display?v=pazgtyn8t01</a:t>
            </a:r>
            <a:endParaRPr lang="ru-RU" sz="1400" b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 smtClean="0"/>
              <a:t>8. Костюм для Незнайки </a:t>
            </a:r>
            <a:r>
              <a:rPr lang="ru-RU" sz="1400" b="1" smtClean="0">
                <a:hlinkClick r:id="rId9"/>
              </a:rPr>
              <a:t>http://learningapps.org/display?v=ptgzza5ka01</a:t>
            </a:r>
            <a:endParaRPr lang="ru-RU" sz="1400" b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 smtClean="0"/>
              <a:t>9. Межгалактический словарь 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 smtClean="0"/>
              <a:t>    </a:t>
            </a:r>
            <a:r>
              <a:rPr lang="ru-RU" sz="1400" b="1" smtClean="0">
                <a:hlinkClick r:id="rId10"/>
              </a:rPr>
              <a:t>http://learningapps.org/display?v=p85w3oxs501</a:t>
            </a:r>
            <a:endParaRPr lang="ru-RU" sz="1400" b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 smtClean="0"/>
              <a:t>10. Безударные гласные</a:t>
            </a:r>
            <a:endParaRPr lang="en-US" sz="1400" b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b="1" smtClean="0"/>
              <a:t>    </a:t>
            </a:r>
            <a:r>
              <a:rPr lang="ru-RU" sz="1400" b="1" smtClean="0"/>
              <a:t> </a:t>
            </a:r>
            <a:r>
              <a:rPr lang="ru-RU" sz="1400" b="1" smtClean="0">
                <a:hlinkClick r:id="rId11"/>
              </a:rPr>
              <a:t>http://learningapps.org/display?v=pqzvvcrm501</a:t>
            </a:r>
            <a:endParaRPr lang="ru-RU" sz="1400" b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 smtClean="0"/>
              <a:t>11. Орфоэпические ошибки в песнях 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 smtClean="0"/>
              <a:t>     </a:t>
            </a:r>
            <a:r>
              <a:rPr lang="ru-RU" sz="1400" b="1" smtClean="0">
                <a:hlinkClick r:id="rId12"/>
              </a:rPr>
              <a:t>http://learningapps.org/display?v=pmtojep6c01</a:t>
            </a:r>
            <a:endParaRPr lang="ru-RU" sz="1400" b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 smtClean="0"/>
              <a:t>12. Послание от инопланетянина 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 smtClean="0"/>
              <a:t>     </a:t>
            </a:r>
            <a:r>
              <a:rPr lang="ru-RU" sz="1400" b="1" smtClean="0">
                <a:hlinkClick r:id="rId13"/>
              </a:rPr>
              <a:t>http://learningapps.org/display?v=pt4inq95c01</a:t>
            </a:r>
            <a:endParaRPr lang="ru-RU" sz="1400" b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200" b="1" smtClean="0"/>
              <a:t/>
            </a:r>
            <a:br>
              <a:rPr lang="ru-RU" sz="1200" b="1" smtClean="0"/>
            </a:br>
            <a:endParaRPr lang="ru-RU" sz="1200" b="1" smtClean="0"/>
          </a:p>
        </p:txBody>
      </p:sp>
      <p:pic>
        <p:nvPicPr>
          <p:cNvPr id="36869" name="Picture 5" descr="image%20%281%29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95288" y="1916113"/>
            <a:ext cx="1919287" cy="2879725"/>
          </a:xfrm>
          <a:prstGeom prst="rect">
            <a:avLst/>
          </a:prstGeom>
          <a:noFill/>
        </p:spPr>
      </p:pic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323850" y="5084763"/>
            <a:ext cx="19446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y</a:t>
            </a: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hlinkClick r:id="rId15"/>
              </a:rPr>
              <a:t>lka.77@mail.ru</a:t>
            </a:r>
            <a:r>
              <a:rPr lang="en-US"/>
              <a:t> </a:t>
            </a:r>
            <a:endParaRPr lang="ru-RU"/>
          </a:p>
        </p:txBody>
      </p:sp>
      <p:pic>
        <p:nvPicPr>
          <p:cNvPr id="36871" name="Picture 7" descr="3445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932363" y="0"/>
            <a:ext cx="520700" cy="520700"/>
          </a:xfrm>
          <a:prstGeom prst="rect">
            <a:avLst/>
          </a:prstGeom>
          <a:noFill/>
        </p:spPr>
      </p:pic>
      <p:pic>
        <p:nvPicPr>
          <p:cNvPr id="36872" name="Picture 8" descr="3445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268538" y="260350"/>
            <a:ext cx="287337" cy="287338"/>
          </a:xfrm>
          <a:prstGeom prst="rect">
            <a:avLst/>
          </a:prstGeom>
          <a:noFill/>
        </p:spPr>
      </p:pic>
      <p:pic>
        <p:nvPicPr>
          <p:cNvPr id="36873" name="Picture 9" descr="3495"/>
          <p:cNvPicPr>
            <a:picLocks noChangeAspect="1" noChangeArrowheads="1" noCrop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39750" y="260350"/>
            <a:ext cx="200025" cy="200025"/>
          </a:xfrm>
          <a:prstGeom prst="rect">
            <a:avLst/>
          </a:prstGeom>
          <a:noFill/>
        </p:spPr>
      </p:pic>
      <p:pic>
        <p:nvPicPr>
          <p:cNvPr id="36874" name="Picture 10" descr="3515"/>
          <p:cNvPicPr>
            <a:picLocks noChangeAspect="1" noChangeArrowheads="1" noCrop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042988" y="765175"/>
            <a:ext cx="217487" cy="19208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333375"/>
            <a:ext cx="304800" cy="304800"/>
          </a:xfrm>
          <a:prstGeom prst="rect">
            <a:avLst/>
          </a:prstGeom>
          <a:noFill/>
        </p:spPr>
      </p:pic>
      <p:pic>
        <p:nvPicPr>
          <p:cNvPr id="32772" name="Picture 4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0"/>
            <a:ext cx="520700" cy="520700"/>
          </a:xfrm>
          <a:prstGeom prst="rect">
            <a:avLst/>
          </a:prstGeom>
          <a:noFill/>
        </p:spPr>
      </p:pic>
      <p:pic>
        <p:nvPicPr>
          <p:cNvPr id="32773" name="Picture 5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260350"/>
            <a:ext cx="287337" cy="287338"/>
          </a:xfrm>
          <a:prstGeom prst="rect">
            <a:avLst/>
          </a:prstGeom>
          <a:noFill/>
        </p:spPr>
      </p:pic>
      <p:pic>
        <p:nvPicPr>
          <p:cNvPr id="32774" name="Picture 6" descr="346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765175"/>
            <a:ext cx="279400" cy="247650"/>
          </a:xfrm>
          <a:prstGeom prst="rect">
            <a:avLst/>
          </a:prstGeom>
          <a:noFill/>
        </p:spPr>
      </p:pic>
      <p:pic>
        <p:nvPicPr>
          <p:cNvPr id="32775" name="Picture 7" descr="349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260350"/>
            <a:ext cx="200025" cy="200025"/>
          </a:xfrm>
          <a:prstGeom prst="rect">
            <a:avLst/>
          </a:prstGeom>
          <a:noFill/>
        </p:spPr>
      </p:pic>
      <p:pic>
        <p:nvPicPr>
          <p:cNvPr id="32776" name="Picture 8" descr="351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765175"/>
            <a:ext cx="217487" cy="192088"/>
          </a:xfrm>
          <a:prstGeom prst="rect">
            <a:avLst/>
          </a:prstGeom>
          <a:noFill/>
        </p:spPr>
      </p:pic>
      <p:sp>
        <p:nvSpPr>
          <p:cNvPr id="32807" name="Text Box 39"/>
          <p:cNvSpPr txBox="1">
            <a:spLocks noChangeArrowheads="1"/>
          </p:cNvSpPr>
          <p:nvPr/>
        </p:nvSpPr>
        <p:spPr bwMode="auto">
          <a:xfrm>
            <a:off x="1547813" y="188913"/>
            <a:ext cx="5759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Использованные ресурсы</a:t>
            </a:r>
            <a:endParaRPr lang="ru-RU" sz="2400">
              <a:solidFill>
                <a:schemeClr val="bg1"/>
              </a:solidFill>
            </a:endParaRPr>
          </a:p>
        </p:txBody>
      </p:sp>
      <p:sp>
        <p:nvSpPr>
          <p:cNvPr id="32810" name="Text Box 42"/>
          <p:cNvSpPr txBox="1">
            <a:spLocks noChangeArrowheads="1"/>
          </p:cNvSpPr>
          <p:nvPr/>
        </p:nvSpPr>
        <p:spPr bwMode="auto">
          <a:xfrm>
            <a:off x="2484438" y="1341438"/>
            <a:ext cx="6659562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900" b="1"/>
              <a:t>Н.Носов "Незнайка в Солнечном городе" текст  </a:t>
            </a:r>
            <a:r>
              <a:rPr lang="ru-RU" sz="900" b="1">
                <a:hlinkClick r:id="rId6"/>
              </a:rPr>
              <a:t>http://www.lib.ru/NOSOW/nezn2.txt</a:t>
            </a:r>
            <a:endParaRPr lang="ru-RU" sz="900" b="1"/>
          </a:p>
          <a:p>
            <a:r>
              <a:rPr lang="ru-RU" sz="900" b="1"/>
              <a:t> Фотографии космического скафандра  </a:t>
            </a:r>
            <a:r>
              <a:rPr lang="ru-RU" sz="900" b="1">
                <a:hlinkClick r:id="rId7"/>
              </a:rPr>
              <a:t>http://hi-news.ru/technology/foto-dnya-kosmicheskij-skafandr-pod-rentgenovskimi-luchami.html</a:t>
            </a:r>
            <a:endParaRPr lang="ru-RU" sz="900" b="1"/>
          </a:p>
          <a:p>
            <a:r>
              <a:rPr lang="ru-RU" sz="900" b="1"/>
              <a:t>Доспехи космонавта </a:t>
            </a:r>
            <a:r>
              <a:rPr lang="ru-RU" sz="900" b="1">
                <a:hlinkClick r:id="rId8"/>
              </a:rPr>
              <a:t>http://viperson.ru/wind.php?ID=644391</a:t>
            </a:r>
            <a:endParaRPr lang="ru-RU" sz="900" b="1"/>
          </a:p>
          <a:p>
            <a:r>
              <a:rPr lang="ru-RU" sz="900" b="1"/>
              <a:t>Незнайка в космическом корабле </a:t>
            </a:r>
            <a:r>
              <a:rPr lang="ru-RU" sz="900" b="1">
                <a:hlinkClick r:id="rId9"/>
              </a:rPr>
              <a:t>http://nattik.ru/wp-content/uploads/2012/08/neznayka_v_letaushey_tarelke.jpg</a:t>
            </a:r>
            <a:endParaRPr lang="ru-RU" sz="900" b="1"/>
          </a:p>
          <a:p>
            <a:r>
              <a:rPr lang="ru-RU" sz="900" b="1"/>
              <a:t>Иллюстрации к сказке Н.Носова "Незнайка в Цветочном городе" </a:t>
            </a:r>
            <a:r>
              <a:rPr lang="ru-RU" sz="900" b="1">
                <a:hlinkClick r:id="rId10"/>
              </a:rPr>
              <a:t>http://ten2x5.narod.ru/sunduk/neznaika.jpg</a:t>
            </a:r>
            <a:endParaRPr lang="ru-RU" sz="900" b="1"/>
          </a:p>
          <a:p>
            <a:r>
              <a:rPr lang="ru-RU" sz="900" b="1"/>
              <a:t>Запятая </a:t>
            </a:r>
            <a:r>
              <a:rPr lang="ru-RU" sz="900" b="1">
                <a:hlinkClick r:id="rId11"/>
              </a:rPr>
              <a:t>http://cs417628.vk.me/v417628806/18ce/7hlayQCeJDI.jpg</a:t>
            </a:r>
            <a:endParaRPr lang="ru-RU" sz="900" b="1"/>
          </a:p>
          <a:p>
            <a:r>
              <a:rPr lang="ru-RU" sz="900" b="1"/>
              <a:t>Инопланетянин </a:t>
            </a:r>
            <a:r>
              <a:rPr lang="ru-RU" sz="900" b="1">
                <a:hlinkClick r:id="rId12"/>
              </a:rPr>
              <a:t>http://gmsn.su/file/pic/photo/2013/02/0d0480f33f80d5f57717facfbecf39e0_1024.jpg</a:t>
            </a:r>
            <a:endParaRPr lang="ru-RU" sz="900" b="1"/>
          </a:p>
          <a:p>
            <a:r>
              <a:rPr lang="ru-RU" sz="900" b="1"/>
              <a:t>Незнайка </a:t>
            </a:r>
            <a:r>
              <a:rPr lang="ru-RU" sz="900" b="1">
                <a:hlinkClick r:id="rId13"/>
              </a:rPr>
              <a:t>http://ok.ya1.ru/uploads/posts/2009-11/1259547937_4.jpg</a:t>
            </a:r>
            <a:r>
              <a:rPr lang="ru-RU" sz="900" b="1"/>
              <a:t/>
            </a:r>
            <a:br>
              <a:rPr lang="ru-RU" sz="900" b="1"/>
            </a:br>
            <a:r>
              <a:rPr lang="ru-RU" sz="900" b="1"/>
              <a:t>Интересные факты о Луне </a:t>
            </a:r>
            <a:r>
              <a:rPr lang="ru-RU" sz="900" b="1">
                <a:hlinkClick r:id="rId14"/>
              </a:rPr>
              <a:t>http://1001facts.info/interesnye-fakty-o-lune/ </a:t>
            </a:r>
            <a:endParaRPr lang="ru-RU" sz="900" b="1"/>
          </a:p>
          <a:p>
            <a:r>
              <a:rPr lang="ru-RU" sz="900" b="1"/>
              <a:t>Незнайка в скафандре </a:t>
            </a:r>
            <a:r>
              <a:rPr lang="ru-RU" sz="900" b="1">
                <a:hlinkClick r:id="rId15"/>
              </a:rPr>
              <a:t>http://vashabnp.info/_ld/23/21160444.jpg</a:t>
            </a:r>
            <a:endParaRPr lang="ru-RU" sz="900" b="1"/>
          </a:p>
          <a:p>
            <a:r>
              <a:rPr lang="ru-RU" sz="900" b="1"/>
              <a:t>Ракета </a:t>
            </a:r>
            <a:r>
              <a:rPr lang="ru-RU" sz="900" b="1">
                <a:hlinkClick r:id="rId16"/>
              </a:rPr>
              <a:t>http://images.clipartlogo.com/files/images/40/401401/cartoon-style-rocket_f.jpg</a:t>
            </a:r>
            <a:endParaRPr lang="ru-RU" sz="900" b="1"/>
          </a:p>
          <a:p>
            <a:r>
              <a:rPr lang="ru-RU" sz="900" b="1"/>
              <a:t>Тюбик </a:t>
            </a:r>
            <a:r>
              <a:rPr lang="ru-RU" sz="900" b="1">
                <a:hlinkClick r:id="rId17"/>
              </a:rPr>
              <a:t>http://i008.radikal.ru/1112/d7/16c008a8bb8d.png</a:t>
            </a:r>
            <a:endParaRPr lang="ru-RU" sz="900" b="1"/>
          </a:p>
          <a:p>
            <a:r>
              <a:rPr lang="ru-RU" sz="900" b="1"/>
              <a:t>Винтик и Шпунтик </a:t>
            </a:r>
            <a:r>
              <a:rPr lang="ru-RU" sz="900" b="1">
                <a:hlinkClick r:id="rId18"/>
              </a:rPr>
              <a:t>http://video.sibnet.ru/upload/cover/video_687340_0.jpg</a:t>
            </a:r>
            <a:endParaRPr lang="ru-RU" sz="900" b="1"/>
          </a:p>
          <a:p>
            <a:r>
              <a:rPr lang="ru-RU" sz="900" b="1"/>
              <a:t>Ранец космонавта </a:t>
            </a:r>
            <a:r>
              <a:rPr lang="ru-RU" sz="900" b="1">
                <a:hlinkClick r:id="rId19"/>
              </a:rPr>
              <a:t>http://images.china.cn/attachement/jpg/site1005/20080926/00016c8b53ff0a46951f04.jpg</a:t>
            </a:r>
            <a:endParaRPr lang="ru-RU" sz="900" b="1"/>
          </a:p>
          <a:p>
            <a:r>
              <a:rPr lang="ru-RU" sz="900" b="1"/>
              <a:t>Ботинки космонавта </a:t>
            </a:r>
            <a:r>
              <a:rPr lang="ru-RU" sz="900" b="1">
                <a:hlinkClick r:id="rId20"/>
              </a:rPr>
              <a:t>http://images.proboardshop.com/sal-divine10-boot-08-zoom.jpg</a:t>
            </a:r>
            <a:endParaRPr lang="ru-RU" sz="900" b="1"/>
          </a:p>
          <a:p>
            <a:r>
              <a:rPr lang="ru-RU" sz="900" b="1"/>
              <a:t>Стекляшкин </a:t>
            </a:r>
            <a:r>
              <a:rPr lang="ru-RU" sz="900" b="1">
                <a:hlinkClick r:id="rId21"/>
              </a:rPr>
              <a:t>http://s019.radikal.ru/i641/1203/90/45be77dcc551.jpg</a:t>
            </a:r>
            <a:endParaRPr lang="ru-RU" sz="900" b="1"/>
          </a:p>
          <a:p>
            <a:r>
              <a:rPr lang="ru-RU" sz="900" b="1"/>
              <a:t>Спутник </a:t>
            </a:r>
            <a:r>
              <a:rPr lang="ru-RU" sz="900" b="1">
                <a:hlinkClick r:id="rId22"/>
              </a:rPr>
              <a:t>http://www.severinform.ru/media/img/13/419/800x600_09978_glonass.jpg</a:t>
            </a:r>
            <a:endParaRPr lang="ru-RU" sz="900" b="1"/>
          </a:p>
          <a:p>
            <a:r>
              <a:rPr lang="ru-RU" sz="900" b="1"/>
              <a:t>Невесомость </a:t>
            </a:r>
            <a:r>
              <a:rPr lang="ru-RU" sz="900" b="1">
                <a:hlinkClick r:id="rId22"/>
              </a:rPr>
              <a:t>http://www.severinform.ru/media/img/13/419/800x600_09978_glonass.jpg</a:t>
            </a:r>
            <a:endParaRPr lang="ru-RU" sz="900" b="1"/>
          </a:p>
          <a:p>
            <a:r>
              <a:rPr lang="ru-RU" sz="900" b="1"/>
              <a:t>Цветик </a:t>
            </a:r>
            <a:r>
              <a:rPr lang="ru-RU" sz="900" b="1">
                <a:hlinkClick r:id="rId23"/>
              </a:rPr>
              <a:t>http://multiki.arjlover.net/ap/prik.neznajki.04.poet.avi/prik.neznajki.04.poet.avi.image3.jpg</a:t>
            </a:r>
            <a:endParaRPr lang="ru-RU" sz="900" b="1"/>
          </a:p>
          <a:p>
            <a:r>
              <a:rPr lang="ru-RU" sz="900" b="1"/>
              <a:t>Гусля </a:t>
            </a:r>
            <a:r>
              <a:rPr lang="ru-RU" sz="900" b="1">
                <a:hlinkClick r:id="rId24"/>
              </a:rPr>
              <a:t>http://img.1tvrus.com/2007-06-18/fmt_73_prik.neznajki.02.muzykant.avi.image4.png</a:t>
            </a:r>
            <a:endParaRPr lang="ru-RU" sz="900" b="1"/>
          </a:p>
          <a:p>
            <a:r>
              <a:rPr lang="ru-RU" sz="900" b="1"/>
              <a:t>Клип на песню Л.Долиной "Погода в доме"</a:t>
            </a:r>
            <a:r>
              <a:rPr lang="ru-RU" sz="900" b="1">
                <a:hlinkClick r:id="rId25"/>
              </a:rPr>
              <a:t>https://www.youtube.com/watch?v=Z6hH0OtymPY&amp;t=75</a:t>
            </a:r>
            <a:endParaRPr lang="ru-RU" sz="900" b="1"/>
          </a:p>
          <a:p>
            <a:r>
              <a:rPr lang="ru-RU" sz="900" b="1"/>
              <a:t>Клип на песню Н.Королевой "Неужели это я"</a:t>
            </a:r>
            <a:r>
              <a:rPr lang="ru-RU" sz="900" b="1">
                <a:hlinkClick r:id="rId26"/>
              </a:rPr>
              <a:t>https://www.youtube.com/watch?v=i7rvNgMdVgc&amp;t=37</a:t>
            </a:r>
            <a:endParaRPr lang="ru-RU" sz="900" b="1"/>
          </a:p>
          <a:p>
            <a:r>
              <a:rPr lang="ru-RU" sz="900" b="1"/>
              <a:t>Клип на песню группы "Руки вверх" "Студент"</a:t>
            </a:r>
            <a:r>
              <a:rPr lang="ru-RU" sz="900" b="1">
                <a:hlinkClick r:id="rId27"/>
              </a:rPr>
              <a:t>https://www.youtube.com/watch?v=qoqbn4MxbSs&amp;t=61</a:t>
            </a:r>
            <a:endParaRPr lang="ru-RU" sz="900" b="1"/>
          </a:p>
          <a:p>
            <a:r>
              <a:rPr lang="ru-RU" sz="900" b="1"/>
              <a:t>Клип на песню И.Николаева "Такси"</a:t>
            </a:r>
            <a:r>
              <a:rPr lang="ru-RU" sz="900" b="1">
                <a:hlinkClick r:id="rId28"/>
              </a:rPr>
              <a:t>https://www.youtube.com/watch?v=17Xlz61rEbg&amp;t=105</a:t>
            </a:r>
            <a:endParaRPr lang="ru-RU" sz="900" b="1"/>
          </a:p>
          <a:p>
            <a:r>
              <a:rPr lang="ru-RU" sz="900" b="1"/>
              <a:t>Клип на песню группы "Фабрика" "Девушки фабричные" </a:t>
            </a:r>
            <a:r>
              <a:rPr lang="ru-RU" sz="900" b="1">
                <a:hlinkClick r:id="rId29"/>
              </a:rPr>
              <a:t>https://www.youtube.com/watch?v=Pf8uUYxSwXM&amp;t=108</a:t>
            </a:r>
            <a:endParaRPr lang="ru-RU" sz="900" b="1"/>
          </a:p>
          <a:p>
            <a:r>
              <a:rPr lang="ru-RU" sz="900" b="1"/>
              <a:t>Клип на песню группы "Би-2" "Волки" </a:t>
            </a:r>
            <a:r>
              <a:rPr lang="ru-RU" sz="900" b="1">
                <a:hlinkClick r:id="rId30"/>
              </a:rPr>
              <a:t>https://www.youtube.com/watch?v=efmHIDapHIw&amp;t=20</a:t>
            </a:r>
            <a:endParaRPr lang="ru-RU" sz="900" b="1"/>
          </a:p>
          <a:p>
            <a:r>
              <a:rPr lang="ru-RU" sz="900" b="1"/>
              <a:t>Клип на песню группы "Место встречи" "От заката до рассвета" </a:t>
            </a:r>
            <a:r>
              <a:rPr lang="ru-RU" sz="900" b="1">
                <a:hlinkClick r:id="rId31"/>
              </a:rPr>
              <a:t>https://www.youtube.com/watch?v=feCZ1prcxWw&amp;t=25</a:t>
            </a:r>
            <a:endParaRPr lang="ru-RU" sz="900" b="1"/>
          </a:p>
          <a:p>
            <a:r>
              <a:rPr lang="ru-RU" sz="900" b="1"/>
              <a:t>Клип на песню группы "Агата Кристи" "Триллер" </a:t>
            </a:r>
            <a:r>
              <a:rPr lang="ru-RU" sz="900" b="1">
                <a:hlinkClick r:id="rId32"/>
              </a:rPr>
              <a:t>https://www.youtube.com/watch?v=9LfGGsMYh64&amp;t=47</a:t>
            </a:r>
            <a:endParaRPr lang="ru-RU" sz="900" b="1"/>
          </a:p>
          <a:p>
            <a:r>
              <a:rPr lang="ru-RU" sz="900" b="1"/>
              <a:t>Клип на песню группы "Танцы минус" "Ночь"</a:t>
            </a:r>
            <a:r>
              <a:rPr lang="ru-RU" sz="900" b="1">
                <a:hlinkClick r:id="rId33"/>
              </a:rPr>
              <a:t>https://www.youtube.com/watch?v=RJRgZH8VNm8&amp;t=138</a:t>
            </a:r>
            <a:endParaRPr lang="ru-RU" sz="900" b="1"/>
          </a:p>
          <a:p>
            <a:r>
              <a:rPr lang="ru-RU" sz="900" b="1"/>
              <a:t>Клип на песню В.Преснякова "Незаконнорожденный мой сын" </a:t>
            </a:r>
            <a:r>
              <a:rPr lang="ru-RU" sz="900" b="1">
                <a:hlinkClick r:id="rId34"/>
              </a:rPr>
              <a:t>https://www.youtube.com/watch?v=fO8EB8mVN3E&amp;t=60</a:t>
            </a:r>
            <a:endParaRPr lang="ru-RU" sz="900" b="1"/>
          </a:p>
          <a:p>
            <a:r>
              <a:rPr lang="ru-RU" sz="900" b="1"/>
              <a:t>Клип на песню группы "Мираж" "Музыка нас связала" </a:t>
            </a:r>
            <a:r>
              <a:rPr lang="ru-RU" sz="900" b="1">
                <a:hlinkClick r:id="rId35"/>
              </a:rPr>
              <a:t>https://www.youtube.com/watch?v=6PokBv9F-tQ&amp;t=83</a:t>
            </a:r>
            <a:endParaRPr lang="ru-RU" sz="900" b="1"/>
          </a:p>
          <a:p>
            <a:r>
              <a:rPr lang="ru-RU" sz="900" b="1"/>
              <a:t>Синеглазка </a:t>
            </a:r>
            <a:r>
              <a:rPr lang="ru-RU" sz="900" b="1">
                <a:hlinkClick r:id="rId36"/>
              </a:rPr>
              <a:t>http://www.rustorrents.org/images/screens/29320-scr3.jpg</a:t>
            </a:r>
            <a:endParaRPr lang="ru-RU" sz="900" b="1"/>
          </a:p>
          <a:p>
            <a:r>
              <a:rPr lang="ru-RU" sz="900" b="1"/>
              <a:t>Знайка </a:t>
            </a:r>
            <a:r>
              <a:rPr lang="ru-RU" sz="900" b="1">
                <a:hlinkClick r:id="rId37"/>
              </a:rPr>
              <a:t>http://img.rufox.ru/files/big2/696948.jpg</a:t>
            </a:r>
            <a:endParaRPr lang="ru-RU" sz="900" b="1"/>
          </a:p>
          <a:p>
            <a:r>
              <a:rPr lang="ru-RU" sz="900" b="1"/>
              <a:t>Инопланетянин </a:t>
            </a:r>
            <a:r>
              <a:rPr lang="ru-RU" sz="900" b="1">
                <a:hlinkClick r:id="rId38"/>
              </a:rPr>
              <a:t>http://relax.dviger.com/public/user_files/blog/users/2278/1(1).jpg</a:t>
            </a:r>
            <a:endParaRPr lang="ru-RU" sz="900" b="1"/>
          </a:p>
          <a:p>
            <a:r>
              <a:rPr lang="ru-RU" sz="900" b="1"/>
              <a:t>Инопланетянин </a:t>
            </a:r>
            <a:r>
              <a:rPr lang="ru-RU" sz="900" b="1">
                <a:hlinkClick r:id="rId39"/>
              </a:rPr>
              <a:t>http://ukrainepress.ru/wp-content/uploads/2012/09/Inoplanetane.jpg</a:t>
            </a:r>
            <a:endParaRPr lang="ru-RU" sz="900" b="1"/>
          </a:p>
          <a:p>
            <a:r>
              <a:rPr lang="ru-RU" sz="900" b="1"/>
              <a:t>Контакт с инопланетянами </a:t>
            </a:r>
            <a:r>
              <a:rPr lang="ru-RU" sz="900" b="1">
                <a:hlinkClick r:id="rId40"/>
              </a:rPr>
              <a:t>http://static.diary.ru/userdir/2/2/5/9/2259925/79603491.jpg</a:t>
            </a:r>
            <a:endParaRPr lang="ru-RU" sz="900" b="1"/>
          </a:p>
        </p:txBody>
      </p:sp>
      <p:pic>
        <p:nvPicPr>
          <p:cNvPr id="32812" name="Picture 44" descr="1259547937_4"/>
          <p:cNvPicPr>
            <a:picLocks noChangeAspect="1"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323850" y="1916113"/>
            <a:ext cx="1965325" cy="2376487"/>
          </a:xfrm>
          <a:prstGeom prst="rect">
            <a:avLst/>
          </a:prstGeom>
          <a:noFill/>
        </p:spPr>
      </p:pic>
      <p:sp>
        <p:nvSpPr>
          <p:cNvPr id="32813" name="Text Box 45"/>
          <p:cNvSpPr txBox="1">
            <a:spLocks noChangeArrowheads="1"/>
          </p:cNvSpPr>
          <p:nvPr/>
        </p:nvSpPr>
        <p:spPr bwMode="auto">
          <a:xfrm>
            <a:off x="323850" y="4652963"/>
            <a:ext cx="18002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Всем спасибо за игру!!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975" y="1916113"/>
            <a:ext cx="6408738" cy="5905500"/>
          </a:xfrm>
        </p:spPr>
        <p:txBody>
          <a:bodyPr/>
          <a:lstStyle/>
          <a:p>
            <a:pPr indent="14288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Цель</a:t>
            </a:r>
            <a:r>
              <a:rPr lang="ru-RU" sz="1800" b="1" dirty="0" smtClean="0"/>
              <a:t>:</a:t>
            </a:r>
            <a:r>
              <a:rPr lang="ru-RU" sz="1800" dirty="0" smtClean="0"/>
              <a:t> </a:t>
            </a:r>
          </a:p>
          <a:p>
            <a:pPr indent="14288">
              <a:lnSpc>
                <a:spcPct val="80000"/>
              </a:lnSpc>
              <a:buFontTx/>
              <a:buNone/>
            </a:pPr>
            <a:r>
              <a:rPr lang="ru-RU" sz="1800" dirty="0" smtClean="0"/>
              <a:t>Создание условий для развития орфографической, пунктуационной зоркости , интереса к предмету и позитивного отношения к изучению русского языка через  работу с интернет ресурсами.</a:t>
            </a:r>
          </a:p>
          <a:p>
            <a:pPr indent="14288">
              <a:lnSpc>
                <a:spcPct val="80000"/>
              </a:lnSpc>
              <a:buFontTx/>
              <a:buNone/>
            </a:pPr>
            <a:endParaRPr lang="ru-RU" sz="1800" b="1" dirty="0" smtClean="0"/>
          </a:p>
          <a:p>
            <a:pPr indent="14288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Задачи</a:t>
            </a:r>
            <a:r>
              <a:rPr lang="ru-RU" sz="1800" b="1" dirty="0" smtClean="0"/>
              <a:t>:</a:t>
            </a:r>
            <a:endParaRPr lang="ru-RU" sz="1800" dirty="0" smtClean="0"/>
          </a:p>
          <a:p>
            <a:pPr indent="14288">
              <a:lnSpc>
                <a:spcPct val="80000"/>
              </a:lnSpc>
            </a:pPr>
            <a:r>
              <a:rPr lang="ru-RU" sz="1800" b="1" dirty="0" smtClean="0"/>
              <a:t>Развивающая</a:t>
            </a:r>
            <a:r>
              <a:rPr lang="ru-RU" sz="1800" dirty="0" smtClean="0"/>
              <a:t>: создание условий для развития универсальных учебных действий учащихся через организацию индивидуальной формы работы в Интернете при выполнении интерактивных заданий, предложенных по разным разделам русского языка.</a:t>
            </a:r>
          </a:p>
          <a:p>
            <a:pPr indent="14288">
              <a:lnSpc>
                <a:spcPct val="80000"/>
              </a:lnSpc>
            </a:pPr>
            <a:r>
              <a:rPr lang="ru-RU" sz="1800" b="1" dirty="0" smtClean="0"/>
              <a:t>Обучающая:</a:t>
            </a:r>
            <a:r>
              <a:rPr lang="ru-RU" sz="1800" dirty="0" smtClean="0"/>
              <a:t> создание условий для повышения уровня владения понятиями и способами действия у учащихся через решение лингвистических задач.</a:t>
            </a:r>
          </a:p>
          <a:p>
            <a:pPr indent="14288">
              <a:lnSpc>
                <a:spcPct val="80000"/>
              </a:lnSpc>
            </a:pPr>
            <a:r>
              <a:rPr lang="ru-RU" sz="1800" b="1" dirty="0" smtClean="0"/>
              <a:t>Воспитательная:</a:t>
            </a:r>
            <a:r>
              <a:rPr lang="ru-RU" sz="1800" dirty="0" smtClean="0"/>
              <a:t> создание условий для определения потребности в освоении и понимании учащимися , проявления интереса к учебной теме через создание учебных ситуаций.</a:t>
            </a:r>
          </a:p>
          <a:p>
            <a:pPr indent="14288">
              <a:lnSpc>
                <a:spcPct val="80000"/>
              </a:lnSpc>
              <a:buFontTx/>
              <a:buNone/>
            </a:pPr>
            <a:r>
              <a:rPr lang="ru-RU" sz="1800" b="1" dirty="0" smtClean="0"/>
              <a:t/>
            </a:r>
            <a:br>
              <a:rPr lang="ru-RU" sz="1800" b="1" dirty="0" smtClean="0"/>
            </a:br>
            <a:endParaRPr lang="ru-RU" sz="1800" b="1" dirty="0" smtClean="0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79388" y="2276475"/>
            <a:ext cx="2232025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Фома проведения урока: </a:t>
            </a:r>
          </a:p>
          <a:p>
            <a:endParaRPr lang="ru-RU" sz="1600" b="1" dirty="0"/>
          </a:p>
          <a:p>
            <a:r>
              <a:rPr lang="ru-RU" sz="1400" b="1" dirty="0" err="1"/>
              <a:t>Internet</a:t>
            </a:r>
            <a:r>
              <a:rPr lang="ru-RU" sz="1400" b="1" dirty="0"/>
              <a:t>-игра по русскому языку для </a:t>
            </a:r>
            <a:r>
              <a:rPr lang="ru-RU" sz="1400" b="1" dirty="0" smtClean="0"/>
              <a:t>6 класса с </a:t>
            </a:r>
            <a:r>
              <a:rPr lang="ru-RU" sz="1400" b="1" dirty="0"/>
              <a:t>использованием </a:t>
            </a:r>
            <a:r>
              <a:rPr lang="ru-RU" sz="1400" b="1" dirty="0" err="1"/>
              <a:t>web</a:t>
            </a:r>
            <a:r>
              <a:rPr lang="ru-RU" sz="1400" b="1" dirty="0"/>
              <a:t> сервиса </a:t>
            </a:r>
          </a:p>
          <a:p>
            <a:r>
              <a:rPr lang="ru-RU" sz="1400" b="1" dirty="0"/>
              <a:t>LearningApps.org</a:t>
            </a:r>
          </a:p>
          <a:p>
            <a:r>
              <a:rPr lang="ru-RU" sz="1400" dirty="0"/>
              <a:t/>
            </a:r>
            <a:br>
              <a:rPr lang="ru-RU" sz="1400" dirty="0"/>
            </a:br>
            <a:r>
              <a:rPr lang="ru-RU" sz="1600" b="1" dirty="0">
                <a:solidFill>
                  <a:schemeClr val="bg1"/>
                </a:solidFill>
              </a:rPr>
              <a:t>Формы работы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</a:p>
          <a:p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ru-RU" sz="1400" b="1" dirty="0"/>
              <a:t>фронтальная, самостоятельная работа, самопроверка,  работа в парах, работа в сети </a:t>
            </a:r>
            <a:r>
              <a:rPr lang="ru-RU" sz="1400" b="1" dirty="0" err="1"/>
              <a:t>Internet</a:t>
            </a:r>
            <a:endParaRPr lang="ru-RU" sz="1400" b="1" dirty="0"/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4572000" y="1341438"/>
            <a:ext cx="2087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Аннотация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11413" y="1196975"/>
            <a:ext cx="6732587" cy="5400675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Урок-игра направлена на формирование УУД: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 b="1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u="sng" smtClean="0"/>
              <a:t>познавательные УУД</a:t>
            </a:r>
            <a:r>
              <a:rPr lang="ru-RU" sz="1600" b="1" smtClean="0"/>
              <a:t> </a:t>
            </a:r>
            <a:r>
              <a:rPr lang="ru-RU" sz="1600" smtClean="0"/>
              <a:t> :</a:t>
            </a:r>
          </a:p>
          <a:p>
            <a:pPr>
              <a:lnSpc>
                <a:spcPct val="80000"/>
              </a:lnSpc>
            </a:pPr>
            <a:r>
              <a:rPr lang="ru-RU" sz="1600" smtClean="0"/>
              <a:t>операции анализ, обобщение,  умения работать с текстом, применять полученные знания на практике;  обнаружение орфограмм, их определение и комментирование, указания способа проверки. преобразования модели (видоизменения слова), анализ объектов с целью выделения признаков</a:t>
            </a:r>
            <a:endParaRPr lang="ru-RU" sz="1600" b="1" u="sng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u="sng" smtClean="0"/>
              <a:t>регулятивные</a:t>
            </a:r>
            <a:r>
              <a:rPr lang="ru-RU" sz="1600" u="sng" smtClean="0"/>
              <a:t> </a:t>
            </a:r>
            <a:r>
              <a:rPr lang="ru-RU" sz="1600" b="1" u="sng" smtClean="0"/>
              <a:t>УУД</a:t>
            </a:r>
            <a:r>
              <a:rPr lang="ru-RU" sz="1600" b="1" smtClean="0"/>
              <a:t>:</a:t>
            </a:r>
            <a:r>
              <a:rPr lang="ru-RU" sz="1600" smtClean="0"/>
              <a:t> умение планировать, предвосхищать полученный результат, контролировать и оценивать свои действия.  умение высказывать свои предположения на основе работы с интерактивными заданиями;  оценивание  учебных действий в соответствии с поставленной задачей; осуществление  познавательной  и личностной  рефлексии,  контроль в форме сличения способа действия и его результата с заданным эталоном с целью обнаружения отклонений и отличий от эталона.</a:t>
            </a:r>
            <a:endParaRPr lang="ru-RU" sz="1600" b="1" u="sng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u="sng" smtClean="0"/>
              <a:t>коммуникативные УУД</a:t>
            </a:r>
            <a:r>
              <a:rPr lang="ru-RU" sz="1600" b="1" smtClean="0"/>
              <a:t>: </a:t>
            </a:r>
            <a:r>
              <a:rPr lang="ru-RU" sz="1600" smtClean="0"/>
              <a:t>умение работать в парах, умение высказывать свои суждения,  умение слушать и понимать других;умение оформлять свои мысли в устной и письменной форме; умение работать с интернет ресурсом.</a:t>
            </a:r>
            <a:endParaRPr lang="ru-RU" sz="1600" b="1" u="sng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u="sng" smtClean="0"/>
              <a:t>личностные УУД</a:t>
            </a:r>
            <a:r>
              <a:rPr lang="ru-RU" sz="1600" b="1" smtClean="0"/>
              <a:t>:</a:t>
            </a:r>
            <a:r>
              <a:rPr lang="ru-RU" sz="1600" smtClean="0"/>
              <a:t>  формирование мотивации к обучению и целенаправленной познавательной деятельности,  умение оценивать поступки в соответствии с определённой ситуацией.</a:t>
            </a:r>
            <a:endParaRPr lang="ru-RU" sz="1600" b="1" smtClean="0"/>
          </a:p>
          <a:p>
            <a:pPr>
              <a:lnSpc>
                <a:spcPct val="80000"/>
              </a:lnSpc>
            </a:pPr>
            <a:endParaRPr lang="ru-RU" sz="900" smtClean="0"/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52413" y="2276475"/>
            <a:ext cx="2303462" cy="362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Оборудование:</a:t>
            </a:r>
          </a:p>
          <a:p>
            <a:endParaRPr lang="ru-RU" sz="16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ru-RU" sz="16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•"/>
            </a:pPr>
            <a:r>
              <a:rPr lang="en-US" sz="1400" b="1"/>
              <a:t> </a:t>
            </a:r>
            <a:r>
              <a:rPr lang="ru-RU" sz="1400" b="1"/>
              <a:t>мультимедийный проектор,</a:t>
            </a:r>
            <a:endParaRPr lang="en-US" sz="1400" b="1"/>
          </a:p>
          <a:p>
            <a:pPr>
              <a:buFontTx/>
              <a:buChar char="•"/>
            </a:pPr>
            <a:endParaRPr lang="ru-RU" sz="1400" b="1"/>
          </a:p>
          <a:p>
            <a:pPr>
              <a:buFontTx/>
              <a:buChar char="•"/>
            </a:pPr>
            <a:r>
              <a:rPr lang="en-US" sz="1400" b="1"/>
              <a:t> </a:t>
            </a:r>
            <a:r>
              <a:rPr lang="ru-RU" sz="1400" b="1"/>
              <a:t>колонки, </a:t>
            </a:r>
            <a:endParaRPr lang="en-US" sz="1400" b="1"/>
          </a:p>
          <a:p>
            <a:pPr>
              <a:buFontTx/>
              <a:buChar char="•"/>
            </a:pPr>
            <a:endParaRPr lang="ru-RU" sz="1400" b="1"/>
          </a:p>
          <a:p>
            <a:pPr>
              <a:buFontTx/>
              <a:buChar char="•"/>
            </a:pPr>
            <a:r>
              <a:rPr lang="en-US" sz="1400" b="1"/>
              <a:t> </a:t>
            </a:r>
            <a:r>
              <a:rPr lang="ru-RU" sz="1400" b="1"/>
              <a:t>компьютер </a:t>
            </a:r>
            <a:endParaRPr lang="en-US" sz="1400" b="1"/>
          </a:p>
          <a:p>
            <a:r>
              <a:rPr lang="en-US" sz="1400" b="1"/>
              <a:t>(</a:t>
            </a:r>
            <a:r>
              <a:rPr lang="ru-RU" sz="1400" b="1"/>
              <a:t> компьютерный класс)</a:t>
            </a:r>
            <a:endParaRPr lang="en-US" sz="1400" b="1"/>
          </a:p>
          <a:p>
            <a:endParaRPr lang="en-US" sz="1400" b="1"/>
          </a:p>
          <a:p>
            <a:pPr>
              <a:buFontTx/>
              <a:buChar char="•"/>
            </a:pPr>
            <a:r>
              <a:rPr lang="en-US" sz="1400" b="1"/>
              <a:t> </a:t>
            </a:r>
            <a:r>
              <a:rPr lang="ru-RU" sz="1400" b="1"/>
              <a:t>доступ к сети I</a:t>
            </a:r>
            <a:r>
              <a:rPr lang="en-US" sz="1400" b="1"/>
              <a:t>n</a:t>
            </a:r>
            <a:r>
              <a:rPr lang="ru-RU" sz="1400" b="1"/>
              <a:t>ternet</a:t>
            </a:r>
          </a:p>
          <a:p>
            <a:endParaRPr lang="ru-RU" b="1"/>
          </a:p>
          <a:p>
            <a:r>
              <a:rPr lang="ru-RU" sz="2000"/>
              <a:t/>
            </a:r>
            <a:br>
              <a:rPr lang="ru-RU" sz="2000"/>
            </a:br>
            <a:endParaRPr lang="ru-RU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173676" y="1200221"/>
            <a:ext cx="2207357" cy="413755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perspectiveContrastingLeftFacing"/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Главная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20" y="22346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2</a:t>
            </a:r>
          </a:p>
        </p:txBody>
      </p:sp>
      <p:pic>
        <p:nvPicPr>
          <p:cNvPr id="2073" name="Picture 25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333375"/>
            <a:ext cx="304800" cy="304800"/>
          </a:xfrm>
          <a:prstGeom prst="rect">
            <a:avLst/>
          </a:prstGeom>
          <a:noFill/>
        </p:spPr>
      </p:pic>
      <p:pic>
        <p:nvPicPr>
          <p:cNvPr id="2074" name="Picture 26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0"/>
            <a:ext cx="520700" cy="520700"/>
          </a:xfrm>
          <a:prstGeom prst="rect">
            <a:avLst/>
          </a:prstGeom>
          <a:noFill/>
        </p:spPr>
      </p:pic>
      <p:pic>
        <p:nvPicPr>
          <p:cNvPr id="2075" name="Picture 27" descr="344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260350"/>
            <a:ext cx="287337" cy="287338"/>
          </a:xfrm>
          <a:prstGeom prst="rect">
            <a:avLst/>
          </a:prstGeom>
          <a:noFill/>
        </p:spPr>
      </p:pic>
      <p:pic>
        <p:nvPicPr>
          <p:cNvPr id="2076" name="Picture 28" descr="346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765175"/>
            <a:ext cx="279400" cy="247650"/>
          </a:xfrm>
          <a:prstGeom prst="rect">
            <a:avLst/>
          </a:prstGeom>
          <a:noFill/>
        </p:spPr>
      </p:pic>
      <p:pic>
        <p:nvPicPr>
          <p:cNvPr id="2078" name="Picture 30" descr="349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260350"/>
            <a:ext cx="200025" cy="200025"/>
          </a:xfrm>
          <a:prstGeom prst="rect">
            <a:avLst/>
          </a:prstGeom>
          <a:noFill/>
        </p:spPr>
      </p:pic>
      <p:pic>
        <p:nvPicPr>
          <p:cNvPr id="2080" name="Picture 32" descr="351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1913" y="333375"/>
            <a:ext cx="217487" cy="192088"/>
          </a:xfrm>
          <a:prstGeom prst="rect">
            <a:avLst/>
          </a:prstGeom>
          <a:noFill/>
        </p:spPr>
      </p:pic>
      <p:sp>
        <p:nvSpPr>
          <p:cNvPr id="2090" name="Rectangle 42"/>
          <p:cNvSpPr>
            <a:spLocks noGrp="1" noChangeArrowheads="1"/>
          </p:cNvSpPr>
          <p:nvPr>
            <p:ph type="body" idx="4294967295"/>
          </p:nvPr>
        </p:nvSpPr>
        <p:spPr>
          <a:xfrm>
            <a:off x="2627313" y="1268413"/>
            <a:ext cx="5975350" cy="5329237"/>
          </a:xfrm>
          <a:ln w="28575">
            <a:solidFill>
              <a:srgbClr val="003399"/>
            </a:solidFill>
          </a:ln>
          <a:effectLst>
            <a:prstShdw prst="shdw17" dist="17961" dir="2700000">
              <a:srgbClr val="003399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marL="92075" indent="265113">
              <a:lnSpc>
                <a:spcPct val="80000"/>
              </a:lnSpc>
              <a:buFontTx/>
              <a:buNone/>
            </a:pPr>
            <a:endParaRPr lang="ru-RU" altLang="ja-JP" sz="1800" b="1" smtClean="0">
              <a:latin typeface="Times New Roman" pitchFamily="18" charset="0"/>
            </a:endParaRPr>
          </a:p>
          <a:p>
            <a:pPr marL="92075" indent="265113">
              <a:lnSpc>
                <a:spcPct val="80000"/>
              </a:lnSpc>
              <a:buFontTx/>
              <a:buNone/>
            </a:pPr>
            <a:r>
              <a:rPr lang="ru-RU" altLang="ja-JP" sz="1800" b="1" smtClean="0">
                <a:latin typeface="Times New Roman" pitchFamily="18" charset="0"/>
              </a:rPr>
              <a:t>"В одном сказочном городе жили коротышки. Коротышками их называли потому, что они были очень маленькие. Каждый коротышка был ростом с небольшой огурец. В городе у них было очень красиво.…А сам город назывался Цветочным…". </a:t>
            </a:r>
          </a:p>
        </p:txBody>
      </p:sp>
      <p:sp>
        <p:nvSpPr>
          <p:cNvPr id="2093" name="Text Box 45"/>
          <p:cNvSpPr txBox="1">
            <a:spLocks noChangeArrowheads="1"/>
          </p:cNvSpPr>
          <p:nvPr/>
        </p:nvSpPr>
        <p:spPr bwMode="auto">
          <a:xfrm>
            <a:off x="2771775" y="3141663"/>
            <a:ext cx="360045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ja-JP"/>
              <a:t>Конечно, дорогой друг, ты узнал начало удивительной сказки </a:t>
            </a:r>
            <a:r>
              <a:rPr lang="ru-RU" altLang="ja-JP" b="1" i="1"/>
              <a:t>Николая Носова "Приключения Незнайки и его друзей".</a:t>
            </a:r>
            <a:r>
              <a:rPr lang="ru-RU" altLang="ja-JP"/>
              <a:t> </a:t>
            </a:r>
          </a:p>
          <a:p>
            <a:r>
              <a:rPr lang="ru-RU" altLang="ja-JP"/>
              <a:t>Сегодня мы предлагаем тебе перенестись в Цветочный город и помочь его жителям решить "коротышкины" задачи. Маленькие цветочные жители будут тебе очень благодарны.</a:t>
            </a:r>
          </a:p>
          <a:p>
            <a:r>
              <a:rPr lang="ru-RU" altLang="ja-JP" i="1"/>
              <a:t> </a:t>
            </a:r>
            <a:endParaRPr lang="ru-RU" i="1"/>
          </a:p>
          <a:p>
            <a:pPr>
              <a:spcBef>
                <a:spcPct val="50000"/>
              </a:spcBef>
            </a:pPr>
            <a:endParaRPr lang="ru-RU" i="1"/>
          </a:p>
        </p:txBody>
      </p:sp>
      <p:sp>
        <p:nvSpPr>
          <p:cNvPr id="2" name="Скругленный прямоугольник 10"/>
          <p:cNvSpPr/>
          <p:nvPr/>
        </p:nvSpPr>
        <p:spPr>
          <a:xfrm>
            <a:off x="285720" y="27379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</a:t>
            </a:r>
          </a:p>
        </p:txBody>
      </p:sp>
      <p:sp>
        <p:nvSpPr>
          <p:cNvPr id="3" name="Скругленный прямоугольник 10"/>
          <p:cNvSpPr/>
          <p:nvPr/>
        </p:nvSpPr>
        <p:spPr>
          <a:xfrm>
            <a:off x="285720" y="32427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4</a:t>
            </a:r>
          </a:p>
        </p:txBody>
      </p:sp>
      <p:sp>
        <p:nvSpPr>
          <p:cNvPr id="4" name="Скругленный прямоугольник 10"/>
          <p:cNvSpPr/>
          <p:nvPr/>
        </p:nvSpPr>
        <p:spPr>
          <a:xfrm>
            <a:off x="285720" y="37459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5</a:t>
            </a:r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285720" y="42507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6</a:t>
            </a:r>
          </a:p>
        </p:txBody>
      </p:sp>
      <p:sp>
        <p:nvSpPr>
          <p:cNvPr id="6" name="Скругленный прямоугольник 10"/>
          <p:cNvSpPr/>
          <p:nvPr/>
        </p:nvSpPr>
        <p:spPr>
          <a:xfrm>
            <a:off x="285720" y="47540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7</a:t>
            </a:r>
          </a:p>
        </p:txBody>
      </p:sp>
      <p:sp>
        <p:nvSpPr>
          <p:cNvPr id="7" name="Скругленный прямоугольник 10"/>
          <p:cNvSpPr/>
          <p:nvPr/>
        </p:nvSpPr>
        <p:spPr>
          <a:xfrm>
            <a:off x="285720" y="525885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8</a:t>
            </a:r>
          </a:p>
        </p:txBody>
      </p:sp>
      <p:sp>
        <p:nvSpPr>
          <p:cNvPr id="8" name="Скругленный прямоугольник 10"/>
          <p:cNvSpPr/>
          <p:nvPr/>
        </p:nvSpPr>
        <p:spPr>
          <a:xfrm>
            <a:off x="285720" y="57620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9</a:t>
            </a:r>
          </a:p>
        </p:txBody>
      </p:sp>
      <p:sp>
        <p:nvSpPr>
          <p:cNvPr id="9" name="Скругленный прямоугольник 10"/>
          <p:cNvSpPr/>
          <p:nvPr/>
        </p:nvSpPr>
        <p:spPr>
          <a:xfrm>
            <a:off x="285720" y="626691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Итоги</a:t>
            </a:r>
          </a:p>
        </p:txBody>
      </p:sp>
      <p:sp>
        <p:nvSpPr>
          <p:cNvPr id="10" name="Скругленный прямоугольник 10"/>
          <p:cNvSpPr/>
          <p:nvPr/>
        </p:nvSpPr>
        <p:spPr>
          <a:xfrm>
            <a:off x="311120" y="172984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1</a:t>
            </a:r>
          </a:p>
        </p:txBody>
      </p:sp>
      <p:pic>
        <p:nvPicPr>
          <p:cNvPr id="2124" name="Picture 76" descr="75072"/>
          <p:cNvPicPr>
            <a:picLocks noChangeAspect="1" noChangeArrowheads="1"/>
          </p:cNvPicPr>
          <p:nvPr/>
        </p:nvPicPr>
        <p:blipFill>
          <a:blip r:embed="rId6"/>
          <a:srcRect r="43"/>
          <a:stretch>
            <a:fillRect/>
          </a:stretch>
        </p:blipFill>
        <p:spPr bwMode="auto">
          <a:xfrm>
            <a:off x="6372225" y="3357563"/>
            <a:ext cx="2771775" cy="3240087"/>
          </a:xfrm>
          <a:prstGeom prst="rect">
            <a:avLst/>
          </a:prstGeom>
          <a:noFill/>
          <a:ln w="38100">
            <a:solidFill>
              <a:srgbClr val="003399"/>
            </a:solidFill>
            <a:miter lim="800000"/>
            <a:headEnd/>
            <a:tailEnd/>
          </a:ln>
        </p:spPr>
      </p:pic>
      <p:sp>
        <p:nvSpPr>
          <p:cNvPr id="2125" name="Line 77"/>
          <p:cNvSpPr>
            <a:spLocks noChangeShapeType="1"/>
          </p:cNvSpPr>
          <p:nvPr/>
        </p:nvSpPr>
        <p:spPr bwMode="auto">
          <a:xfrm>
            <a:off x="2916238" y="3068638"/>
            <a:ext cx="5400675" cy="0"/>
          </a:xfrm>
          <a:prstGeom prst="line">
            <a:avLst/>
          </a:prstGeom>
          <a:noFill/>
          <a:ln w="28575">
            <a:solidFill>
              <a:srgbClr val="00008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6" name="Picture 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268413"/>
            <a:ext cx="2219325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95" name="Picture 23" descr="1901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88913"/>
            <a:ext cx="2095500" cy="809625"/>
          </a:xfrm>
          <a:prstGeom prst="rect">
            <a:avLst/>
          </a:prstGeom>
          <a:noFill/>
        </p:spPr>
      </p:pic>
      <p:pic>
        <p:nvPicPr>
          <p:cNvPr id="3096" name="Picture 24" descr="344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333375"/>
            <a:ext cx="304800" cy="304800"/>
          </a:xfrm>
          <a:prstGeom prst="rect">
            <a:avLst/>
          </a:prstGeom>
          <a:noFill/>
        </p:spPr>
      </p:pic>
      <p:pic>
        <p:nvPicPr>
          <p:cNvPr id="3097" name="Picture 25" descr="344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0"/>
            <a:ext cx="520700" cy="520700"/>
          </a:xfrm>
          <a:prstGeom prst="rect">
            <a:avLst/>
          </a:prstGeom>
          <a:noFill/>
        </p:spPr>
      </p:pic>
      <p:pic>
        <p:nvPicPr>
          <p:cNvPr id="3098" name="Picture 26" descr="344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8538" y="260350"/>
            <a:ext cx="287337" cy="287338"/>
          </a:xfrm>
          <a:prstGeom prst="rect">
            <a:avLst/>
          </a:prstGeom>
          <a:noFill/>
        </p:spPr>
      </p:pic>
      <p:pic>
        <p:nvPicPr>
          <p:cNvPr id="3099" name="Picture 27" descr="346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765175"/>
            <a:ext cx="279400" cy="247650"/>
          </a:xfrm>
          <a:prstGeom prst="rect">
            <a:avLst/>
          </a:prstGeom>
          <a:noFill/>
        </p:spPr>
      </p:pic>
      <p:pic>
        <p:nvPicPr>
          <p:cNvPr id="3100" name="Picture 28" descr="3495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750" y="260350"/>
            <a:ext cx="200025" cy="200025"/>
          </a:xfrm>
          <a:prstGeom prst="rect">
            <a:avLst/>
          </a:prstGeom>
          <a:noFill/>
        </p:spPr>
      </p:pic>
      <p:pic>
        <p:nvPicPr>
          <p:cNvPr id="3101" name="Picture 29" descr="3515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42988" y="765175"/>
            <a:ext cx="217487" cy="192088"/>
          </a:xfrm>
          <a:prstGeom prst="rect">
            <a:avLst/>
          </a:prstGeom>
          <a:noFill/>
        </p:spPr>
      </p:pic>
      <p:sp>
        <p:nvSpPr>
          <p:cNvPr id="3112" name="Rectangle 40"/>
          <p:cNvSpPr>
            <a:spLocks noGrp="1" noChangeArrowheads="1"/>
          </p:cNvSpPr>
          <p:nvPr>
            <p:ph type="body" idx="4294967295"/>
          </p:nvPr>
        </p:nvSpPr>
        <p:spPr>
          <a:xfrm>
            <a:off x="2268538" y="1844675"/>
            <a:ext cx="6875462" cy="1296988"/>
          </a:xfrm>
          <a:noFill/>
          <a:ln w="38100" cap="rnd">
            <a:solidFill>
              <a:srgbClr val="003399"/>
            </a:solidFill>
            <a:prstDash val="sysDot"/>
          </a:ln>
        </p:spPr>
        <p:txBody>
          <a:bodyPr/>
          <a:lstStyle/>
          <a:p>
            <a:pPr indent="14288">
              <a:buFontTx/>
              <a:buNone/>
            </a:pPr>
            <a:r>
              <a:rPr lang="ru-RU" altLang="ja-JP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"Если Незнайка брался за какое-нибудь дело, то делал его не так, как надо, и все у него получалось шиворот-навыворот. Читать он выучился только по складам, а писать умел только печатными буквами…"</a:t>
            </a:r>
            <a:endParaRPr lang="ru-RU" altLang="ja-JP" sz="36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14288">
              <a:buFontTx/>
              <a:buNone/>
            </a:pPr>
            <a:endParaRPr lang="ru-RU" altLang="ja-JP" sz="48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14288">
              <a:buFontTx/>
              <a:buNone/>
            </a:pPr>
            <a:endParaRPr lang="ru-RU" altLang="ja-JP" sz="54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14288">
              <a:buFontTx/>
              <a:buNone/>
            </a:pPr>
            <a:endParaRPr lang="ru-RU" sz="5400" smtClean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20" y="27379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</a:t>
            </a:r>
          </a:p>
        </p:txBody>
      </p:sp>
      <p:sp>
        <p:nvSpPr>
          <p:cNvPr id="2" name="Скругленный прямоугольник 10"/>
          <p:cNvSpPr/>
          <p:nvPr/>
        </p:nvSpPr>
        <p:spPr>
          <a:xfrm>
            <a:off x="285720" y="32427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4</a:t>
            </a:r>
          </a:p>
        </p:txBody>
      </p:sp>
      <p:sp>
        <p:nvSpPr>
          <p:cNvPr id="3" name="Скругленный прямоугольник 10"/>
          <p:cNvSpPr/>
          <p:nvPr/>
        </p:nvSpPr>
        <p:spPr>
          <a:xfrm>
            <a:off x="285720" y="37459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5</a:t>
            </a:r>
          </a:p>
        </p:txBody>
      </p:sp>
      <p:sp>
        <p:nvSpPr>
          <p:cNvPr id="4" name="Скругленный прямоугольник 10"/>
          <p:cNvSpPr/>
          <p:nvPr/>
        </p:nvSpPr>
        <p:spPr>
          <a:xfrm>
            <a:off x="285720" y="42507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6</a:t>
            </a:r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285720" y="47540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7</a:t>
            </a:r>
          </a:p>
        </p:txBody>
      </p:sp>
      <p:sp>
        <p:nvSpPr>
          <p:cNvPr id="6" name="Скругленный прямоугольник 10"/>
          <p:cNvSpPr/>
          <p:nvPr/>
        </p:nvSpPr>
        <p:spPr>
          <a:xfrm>
            <a:off x="285720" y="525885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8</a:t>
            </a:r>
          </a:p>
        </p:txBody>
      </p:sp>
      <p:sp>
        <p:nvSpPr>
          <p:cNvPr id="7" name="Скругленный прямоугольник 10"/>
          <p:cNvSpPr/>
          <p:nvPr/>
        </p:nvSpPr>
        <p:spPr>
          <a:xfrm>
            <a:off x="285720" y="57620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9</a:t>
            </a:r>
          </a:p>
        </p:txBody>
      </p:sp>
      <p:sp>
        <p:nvSpPr>
          <p:cNvPr id="8" name="Скругленный прямоугольник 10"/>
          <p:cNvSpPr/>
          <p:nvPr/>
        </p:nvSpPr>
        <p:spPr>
          <a:xfrm>
            <a:off x="285720" y="626691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Итоги</a:t>
            </a:r>
          </a:p>
        </p:txBody>
      </p:sp>
      <p:sp>
        <p:nvSpPr>
          <p:cNvPr id="9" name="Скругленный прямоугольник 10"/>
          <p:cNvSpPr/>
          <p:nvPr/>
        </p:nvSpPr>
        <p:spPr>
          <a:xfrm>
            <a:off x="285720" y="12266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Главная</a:t>
            </a:r>
          </a:p>
        </p:txBody>
      </p:sp>
      <p:sp>
        <p:nvSpPr>
          <p:cNvPr id="10" name="Скругленный прямоугольник 10"/>
          <p:cNvSpPr/>
          <p:nvPr/>
        </p:nvSpPr>
        <p:spPr>
          <a:xfrm>
            <a:off x="285720" y="22346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2</a:t>
            </a:r>
          </a:p>
        </p:txBody>
      </p:sp>
      <p:sp>
        <p:nvSpPr>
          <p:cNvPr id="3147" name="Text Box 75"/>
          <p:cNvSpPr txBox="1">
            <a:spLocks noChangeArrowheads="1"/>
          </p:cNvSpPr>
          <p:nvPr/>
        </p:nvSpPr>
        <p:spPr bwMode="auto">
          <a:xfrm>
            <a:off x="2916238" y="1196975"/>
            <a:ext cx="5759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1. Незнайка налаживает контакт с инопланетянами</a:t>
            </a:r>
            <a:r>
              <a:rPr lang="ru-RU"/>
              <a:t> </a:t>
            </a:r>
          </a:p>
        </p:txBody>
      </p:sp>
      <p:pic>
        <p:nvPicPr>
          <p:cNvPr id="3153" name="Picture 81" descr="Незнайка_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29500" y="2852738"/>
            <a:ext cx="1714500" cy="1800225"/>
          </a:xfrm>
          <a:prstGeom prst="rect">
            <a:avLst/>
          </a:prstGeom>
          <a:noFill/>
        </p:spPr>
      </p:pic>
      <p:sp>
        <p:nvSpPr>
          <p:cNvPr id="3154" name="Text Box 82"/>
          <p:cNvSpPr txBox="1">
            <a:spLocks noChangeArrowheads="1"/>
          </p:cNvSpPr>
          <p:nvPr/>
        </p:nvSpPr>
        <p:spPr bwMode="auto">
          <a:xfrm>
            <a:off x="2627313" y="3284538"/>
            <a:ext cx="52578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ja-JP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Однажды Незнайка решил отправиться на Луну, а чтобы инопланетяне его встретили, он решил им написать послание и отправил по межгалактической почте.</a:t>
            </a:r>
            <a:r>
              <a:rPr lang="ru-RU" altLang="ja-JP" sz="1600" b="1"/>
              <a:t> </a:t>
            </a:r>
            <a:endParaRPr lang="ru-RU" altLang="ja-JP" sz="1600" b="1" i="1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156" name="Text Box 84"/>
          <p:cNvSpPr txBox="1">
            <a:spLocks noChangeArrowheads="1"/>
          </p:cNvSpPr>
          <p:nvPr/>
        </p:nvSpPr>
        <p:spPr bwMode="auto">
          <a:xfrm>
            <a:off x="2339975" y="85725"/>
            <a:ext cx="48958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Задача №1 затрагивает область орфографии, пунктуации. Виды деятельности ученика –  чтение, исправление орфографических и грамматических ошибок, расстановка знаков препинания, выделение слов с ошибками</a:t>
            </a:r>
          </a:p>
        </p:txBody>
      </p:sp>
      <p:sp>
        <p:nvSpPr>
          <p:cNvPr id="3157" name="Text Box 85"/>
          <p:cNvSpPr txBox="1">
            <a:spLocks noChangeArrowheads="1"/>
          </p:cNvSpPr>
          <p:nvPr/>
        </p:nvSpPr>
        <p:spPr bwMode="auto">
          <a:xfrm>
            <a:off x="2700338" y="4508500"/>
            <a:ext cx="6119812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/>
              <a:t>З</a:t>
            </a:r>
            <a:r>
              <a:rPr lang="ru-RU" b="1"/>
              <a:t>адание №1.</a:t>
            </a:r>
            <a:r>
              <a:rPr lang="ru-RU" b="1" u="sng"/>
              <a:t> </a:t>
            </a:r>
            <a:r>
              <a:rPr lang="ru-RU" b="1"/>
              <a:t> </a:t>
            </a:r>
            <a:r>
              <a:rPr lang="ru-RU"/>
              <a:t>Помоги инопланетянам прочитать послание Незнайки, выдели слова, в которых  Незнайка допустил орфографические или грамматические ошибки. 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hlinkClick r:id="rId9"/>
              </a:rPr>
              <a:t>Интернет-задача №1(А)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r>
              <a:rPr lang="ru-RU" b="1"/>
              <a:t>Задание №2</a:t>
            </a:r>
            <a:r>
              <a:rPr lang="ru-RU"/>
              <a:t>. Незнайка совсем не знает, что такое знаки препинания. Помоги ему исправить эту оплошность. Расставь знаки (где необходимо) в уже знакомом тебе послании. 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hlinkClick r:id="rId10"/>
              </a:rPr>
              <a:t>Интернет-задача №1 (В)</a:t>
            </a:r>
            <a:r>
              <a:rPr lang="ru-RU"/>
              <a:t> 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9" name="Picture 8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773238"/>
            <a:ext cx="2219325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20" name="Picture 24" descr="34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333375"/>
            <a:ext cx="304800" cy="304800"/>
          </a:xfrm>
          <a:prstGeom prst="rect">
            <a:avLst/>
          </a:prstGeom>
          <a:noFill/>
        </p:spPr>
      </p:pic>
      <p:pic>
        <p:nvPicPr>
          <p:cNvPr id="4121" name="Picture 25" descr="34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0"/>
            <a:ext cx="520700" cy="520700"/>
          </a:xfrm>
          <a:prstGeom prst="rect">
            <a:avLst/>
          </a:prstGeom>
          <a:noFill/>
        </p:spPr>
      </p:pic>
      <p:pic>
        <p:nvPicPr>
          <p:cNvPr id="4122" name="Picture 26" descr="34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260350"/>
            <a:ext cx="287337" cy="287338"/>
          </a:xfrm>
          <a:prstGeom prst="rect">
            <a:avLst/>
          </a:prstGeom>
          <a:noFill/>
        </p:spPr>
      </p:pic>
      <p:pic>
        <p:nvPicPr>
          <p:cNvPr id="4123" name="Picture 27" descr="346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765175"/>
            <a:ext cx="279400" cy="247650"/>
          </a:xfrm>
          <a:prstGeom prst="rect">
            <a:avLst/>
          </a:prstGeom>
          <a:noFill/>
        </p:spPr>
      </p:pic>
      <p:pic>
        <p:nvPicPr>
          <p:cNvPr id="4124" name="Picture 28" descr="349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260350"/>
            <a:ext cx="200025" cy="200025"/>
          </a:xfrm>
          <a:prstGeom prst="rect">
            <a:avLst/>
          </a:prstGeom>
          <a:noFill/>
        </p:spPr>
      </p:pic>
      <p:pic>
        <p:nvPicPr>
          <p:cNvPr id="4125" name="Picture 29" descr="3515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42988" y="765175"/>
            <a:ext cx="217487" cy="192088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285720" y="27379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</a:t>
            </a:r>
          </a:p>
        </p:txBody>
      </p:sp>
      <p:sp>
        <p:nvSpPr>
          <p:cNvPr id="2" name="Скругленный прямоугольник 10"/>
          <p:cNvSpPr/>
          <p:nvPr/>
        </p:nvSpPr>
        <p:spPr>
          <a:xfrm>
            <a:off x="285720" y="32427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4</a:t>
            </a:r>
          </a:p>
        </p:txBody>
      </p:sp>
      <p:sp>
        <p:nvSpPr>
          <p:cNvPr id="3" name="Скругленный прямоугольник 10"/>
          <p:cNvSpPr/>
          <p:nvPr/>
        </p:nvSpPr>
        <p:spPr>
          <a:xfrm>
            <a:off x="285720" y="37459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5</a:t>
            </a:r>
          </a:p>
        </p:txBody>
      </p:sp>
      <p:sp>
        <p:nvSpPr>
          <p:cNvPr id="4" name="Скругленный прямоугольник 10"/>
          <p:cNvSpPr/>
          <p:nvPr/>
        </p:nvSpPr>
        <p:spPr>
          <a:xfrm>
            <a:off x="285720" y="42507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6</a:t>
            </a:r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285720" y="47540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7</a:t>
            </a:r>
          </a:p>
        </p:txBody>
      </p:sp>
      <p:sp>
        <p:nvSpPr>
          <p:cNvPr id="6" name="Скругленный прямоугольник 10"/>
          <p:cNvSpPr/>
          <p:nvPr/>
        </p:nvSpPr>
        <p:spPr>
          <a:xfrm>
            <a:off x="285720" y="525885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8</a:t>
            </a:r>
          </a:p>
        </p:txBody>
      </p:sp>
      <p:sp>
        <p:nvSpPr>
          <p:cNvPr id="7" name="Скругленный прямоугольник 10"/>
          <p:cNvSpPr/>
          <p:nvPr/>
        </p:nvSpPr>
        <p:spPr>
          <a:xfrm>
            <a:off x="285720" y="57620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9</a:t>
            </a:r>
          </a:p>
        </p:txBody>
      </p:sp>
      <p:sp>
        <p:nvSpPr>
          <p:cNvPr id="8" name="Скругленный прямоугольник 10"/>
          <p:cNvSpPr/>
          <p:nvPr/>
        </p:nvSpPr>
        <p:spPr>
          <a:xfrm>
            <a:off x="285720" y="626691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Итоги</a:t>
            </a:r>
          </a:p>
        </p:txBody>
      </p:sp>
      <p:sp>
        <p:nvSpPr>
          <p:cNvPr id="9" name="Скругленный прямоугольник 10"/>
          <p:cNvSpPr/>
          <p:nvPr/>
        </p:nvSpPr>
        <p:spPr>
          <a:xfrm>
            <a:off x="285720" y="172984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1</a:t>
            </a:r>
          </a:p>
        </p:txBody>
      </p:sp>
      <p:sp>
        <p:nvSpPr>
          <p:cNvPr id="10" name="Скругленный прямоугольник 10"/>
          <p:cNvSpPr/>
          <p:nvPr/>
        </p:nvSpPr>
        <p:spPr>
          <a:xfrm>
            <a:off x="285720" y="12266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Главная</a:t>
            </a:r>
          </a:p>
        </p:txBody>
      </p:sp>
      <p:sp>
        <p:nvSpPr>
          <p:cNvPr id="4180" name="Text Box 84"/>
          <p:cNvSpPr txBox="1">
            <a:spLocks noChangeArrowheads="1"/>
          </p:cNvSpPr>
          <p:nvPr/>
        </p:nvSpPr>
        <p:spPr bwMode="auto">
          <a:xfrm>
            <a:off x="2916238" y="1196975"/>
            <a:ext cx="5759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3. Тюбик мастерит ракету для Незнайки</a:t>
            </a:r>
            <a:r>
              <a:rPr lang="ru-RU"/>
              <a:t> </a:t>
            </a:r>
          </a:p>
        </p:txBody>
      </p:sp>
      <p:sp>
        <p:nvSpPr>
          <p:cNvPr id="4181" name="Text Box 85"/>
          <p:cNvSpPr txBox="1">
            <a:spLocks noChangeArrowheads="1"/>
          </p:cNvSpPr>
          <p:nvPr/>
        </p:nvSpPr>
        <p:spPr bwMode="auto">
          <a:xfrm>
            <a:off x="2339975" y="188913"/>
            <a:ext cx="48958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Задача №2 затрагивает область орфографии . Виды деятельности ученика –  распределение, выбор слов с конкретной безударной гласной</a:t>
            </a:r>
            <a:r>
              <a:rPr lang="ru-RU" sz="120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182" name="Text Box 86"/>
          <p:cNvSpPr txBox="1">
            <a:spLocks noChangeArrowheads="1"/>
          </p:cNvSpPr>
          <p:nvPr/>
        </p:nvSpPr>
        <p:spPr bwMode="auto">
          <a:xfrm>
            <a:off x="2627313" y="1557338"/>
            <a:ext cx="6516687" cy="669925"/>
          </a:xfrm>
          <a:prstGeom prst="rect">
            <a:avLst/>
          </a:prstGeom>
          <a:noFill/>
          <a:ln w="28575">
            <a:solidFill>
              <a:srgbClr val="003399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b="1">
                <a:effectLst>
                  <a:outerShdw blurRad="38100" dist="38100" dir="2700000" algn="tl">
                    <a:srgbClr val="C0C0C0"/>
                  </a:outerShdw>
                </a:effectLst>
              </a:rPr>
              <a:t>"Тюбик был очень хороший художник. Одевался он всегда в длинную блузу, которую называл "балахон". </a:t>
            </a:r>
          </a:p>
        </p:txBody>
      </p:sp>
      <p:sp>
        <p:nvSpPr>
          <p:cNvPr id="4183" name="Text Box 87"/>
          <p:cNvSpPr txBox="1">
            <a:spLocks noChangeArrowheads="1"/>
          </p:cNvSpPr>
          <p:nvPr/>
        </p:nvSpPr>
        <p:spPr bwMode="auto">
          <a:xfrm>
            <a:off x="2627313" y="2895600"/>
            <a:ext cx="47529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altLang="ja-JP" b="1"/>
          </a:p>
          <a:p>
            <a:pPr>
              <a:spcBef>
                <a:spcPct val="50000"/>
              </a:spcBef>
            </a:pPr>
            <a:endParaRPr lang="ru-RU" sz="1600"/>
          </a:p>
        </p:txBody>
      </p:sp>
      <p:pic>
        <p:nvPicPr>
          <p:cNvPr id="4185" name="Picture 89" descr="Neznayka_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3644900"/>
            <a:ext cx="2808287" cy="2200275"/>
          </a:xfrm>
          <a:prstGeom prst="rect">
            <a:avLst/>
          </a:prstGeom>
          <a:noFill/>
        </p:spPr>
      </p:pic>
      <p:sp>
        <p:nvSpPr>
          <p:cNvPr id="4187" name="Text Box 91"/>
          <p:cNvSpPr txBox="1">
            <a:spLocks noChangeArrowheads="1"/>
          </p:cNvSpPr>
          <p:nvPr/>
        </p:nvSpPr>
        <p:spPr bwMode="auto">
          <a:xfrm>
            <a:off x="2700338" y="2276475"/>
            <a:ext cx="61928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Тюбик решил нарисовать  ракету, на которой Незнайка отправится на Луну к инопланетянам, но художник никогда не видел ракеты, поэтому растерялся.</a:t>
            </a:r>
          </a:p>
        </p:txBody>
      </p:sp>
      <p:sp>
        <p:nvSpPr>
          <p:cNvPr id="4188" name="Text Box 92"/>
          <p:cNvSpPr txBox="1">
            <a:spLocks noChangeArrowheads="1"/>
          </p:cNvSpPr>
          <p:nvPr/>
        </p:nvSpPr>
        <p:spPr bwMode="auto">
          <a:xfrm>
            <a:off x="5580063" y="3275013"/>
            <a:ext cx="3563937" cy="3394075"/>
          </a:xfrm>
          <a:prstGeom prst="rect">
            <a:avLst/>
          </a:prstGeom>
          <a:noFill/>
          <a:ln w="635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Задание №2.</a:t>
            </a:r>
            <a:r>
              <a:rPr lang="ru-RU"/>
              <a:t> Помоги Тюбику создать ракету для Незнайки. Для этого тебе, дорогой друг, нужно вспомнить правописание безударных гласных. Если ты правильно распределишь слова с безударными гласными, откроется картинка, которая поможет Тюбику создать  ракету. Удачи.</a:t>
            </a:r>
          </a:p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hlinkClick r:id="rId8"/>
              </a:rPr>
              <a:t>Интернет-задача №2</a:t>
            </a:r>
            <a:r>
              <a:rPr lang="ru-RU">
                <a:hlinkClick r:id="rId8"/>
              </a:rPr>
              <a:t>.</a:t>
            </a: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0" name="Picture 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276475"/>
            <a:ext cx="2219325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43" name="Picture 23" descr="1907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227586">
            <a:off x="-1840706" y="408781"/>
            <a:ext cx="331788" cy="1044575"/>
          </a:xfrm>
          <a:prstGeom prst="rect">
            <a:avLst/>
          </a:prstGeom>
          <a:noFill/>
        </p:spPr>
      </p:pic>
      <p:pic>
        <p:nvPicPr>
          <p:cNvPr id="5144" name="Picture 24" descr="344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333375"/>
            <a:ext cx="304800" cy="304800"/>
          </a:xfrm>
          <a:prstGeom prst="rect">
            <a:avLst/>
          </a:prstGeom>
          <a:noFill/>
        </p:spPr>
      </p:pic>
      <p:pic>
        <p:nvPicPr>
          <p:cNvPr id="5145" name="Picture 25" descr="344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0"/>
            <a:ext cx="520700" cy="520700"/>
          </a:xfrm>
          <a:prstGeom prst="rect">
            <a:avLst/>
          </a:prstGeom>
          <a:noFill/>
        </p:spPr>
      </p:pic>
      <p:pic>
        <p:nvPicPr>
          <p:cNvPr id="5146" name="Picture 26" descr="344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8538" y="260350"/>
            <a:ext cx="287337" cy="287338"/>
          </a:xfrm>
          <a:prstGeom prst="rect">
            <a:avLst/>
          </a:prstGeom>
          <a:noFill/>
        </p:spPr>
      </p:pic>
      <p:pic>
        <p:nvPicPr>
          <p:cNvPr id="5147" name="Picture 27" descr="346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765175"/>
            <a:ext cx="279400" cy="247650"/>
          </a:xfrm>
          <a:prstGeom prst="rect">
            <a:avLst/>
          </a:prstGeom>
          <a:noFill/>
        </p:spPr>
      </p:pic>
      <p:pic>
        <p:nvPicPr>
          <p:cNvPr id="5148" name="Picture 28" descr="3495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750" y="260350"/>
            <a:ext cx="200025" cy="200025"/>
          </a:xfrm>
          <a:prstGeom prst="rect">
            <a:avLst/>
          </a:prstGeom>
          <a:noFill/>
        </p:spPr>
      </p:pic>
      <p:pic>
        <p:nvPicPr>
          <p:cNvPr id="5149" name="Picture 29" descr="3515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42988" y="765175"/>
            <a:ext cx="217487" cy="192088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285720" y="22346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2</a:t>
            </a:r>
          </a:p>
        </p:txBody>
      </p:sp>
      <p:sp>
        <p:nvSpPr>
          <p:cNvPr id="2" name="Скругленный прямоугольник 10"/>
          <p:cNvSpPr/>
          <p:nvPr/>
        </p:nvSpPr>
        <p:spPr>
          <a:xfrm>
            <a:off x="285720" y="32427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4</a:t>
            </a:r>
          </a:p>
        </p:txBody>
      </p:sp>
      <p:sp>
        <p:nvSpPr>
          <p:cNvPr id="3" name="Скругленный прямоугольник 10"/>
          <p:cNvSpPr/>
          <p:nvPr/>
        </p:nvSpPr>
        <p:spPr>
          <a:xfrm>
            <a:off x="285720" y="37459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5</a:t>
            </a:r>
          </a:p>
        </p:txBody>
      </p:sp>
      <p:sp>
        <p:nvSpPr>
          <p:cNvPr id="4" name="Скругленный прямоугольник 10"/>
          <p:cNvSpPr/>
          <p:nvPr/>
        </p:nvSpPr>
        <p:spPr>
          <a:xfrm>
            <a:off x="285720" y="42507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6</a:t>
            </a:r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285720" y="47540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7</a:t>
            </a:r>
          </a:p>
        </p:txBody>
      </p:sp>
      <p:sp>
        <p:nvSpPr>
          <p:cNvPr id="6" name="Скругленный прямоугольник 10"/>
          <p:cNvSpPr/>
          <p:nvPr/>
        </p:nvSpPr>
        <p:spPr>
          <a:xfrm>
            <a:off x="285720" y="525885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8</a:t>
            </a:r>
          </a:p>
        </p:txBody>
      </p:sp>
      <p:sp>
        <p:nvSpPr>
          <p:cNvPr id="7" name="Скругленный прямоугольник 10"/>
          <p:cNvSpPr/>
          <p:nvPr/>
        </p:nvSpPr>
        <p:spPr>
          <a:xfrm>
            <a:off x="285720" y="57620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9</a:t>
            </a:r>
          </a:p>
        </p:txBody>
      </p:sp>
      <p:sp>
        <p:nvSpPr>
          <p:cNvPr id="8" name="Скругленный прямоугольник 10"/>
          <p:cNvSpPr/>
          <p:nvPr/>
        </p:nvSpPr>
        <p:spPr>
          <a:xfrm>
            <a:off x="285720" y="626691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Итоги</a:t>
            </a:r>
          </a:p>
        </p:txBody>
      </p:sp>
      <p:sp>
        <p:nvSpPr>
          <p:cNvPr id="9" name="Скругленный прямоугольник 10"/>
          <p:cNvSpPr/>
          <p:nvPr/>
        </p:nvSpPr>
        <p:spPr>
          <a:xfrm>
            <a:off x="285720" y="17314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1</a:t>
            </a:r>
          </a:p>
        </p:txBody>
      </p:sp>
      <p:sp>
        <p:nvSpPr>
          <p:cNvPr id="10" name="Скругленный прямоугольник 10"/>
          <p:cNvSpPr/>
          <p:nvPr/>
        </p:nvSpPr>
        <p:spPr>
          <a:xfrm>
            <a:off x="285720" y="12266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Главная</a:t>
            </a:r>
          </a:p>
        </p:txBody>
      </p:sp>
      <p:sp>
        <p:nvSpPr>
          <p:cNvPr id="5191" name="Text Box 71"/>
          <p:cNvSpPr txBox="1">
            <a:spLocks noChangeArrowheads="1"/>
          </p:cNvSpPr>
          <p:nvPr/>
        </p:nvSpPr>
        <p:spPr bwMode="auto">
          <a:xfrm>
            <a:off x="2124075" y="188913"/>
            <a:ext cx="51117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Задача №3 затрагивает область синтаксиса, морфологии . Виды деятельности ученика –  сочинение стихотворения по заданной формуле.</a:t>
            </a:r>
          </a:p>
        </p:txBody>
      </p:sp>
      <p:sp>
        <p:nvSpPr>
          <p:cNvPr id="5192" name="Text Box 72"/>
          <p:cNvSpPr txBox="1">
            <a:spLocks noChangeArrowheads="1"/>
          </p:cNvSpPr>
          <p:nvPr/>
        </p:nvSpPr>
        <p:spPr bwMode="auto">
          <a:xfrm>
            <a:off x="2916238" y="1196975"/>
            <a:ext cx="5759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3. Цветик пишет стихи о предстоящем полете Незнайки на Луну</a:t>
            </a:r>
            <a:r>
              <a:rPr lang="ru-RU"/>
              <a:t> </a:t>
            </a:r>
          </a:p>
        </p:txBody>
      </p:sp>
      <p:sp>
        <p:nvSpPr>
          <p:cNvPr id="5196" name="Text Box 76"/>
          <p:cNvSpPr txBox="1">
            <a:spLocks noChangeArrowheads="1"/>
          </p:cNvSpPr>
          <p:nvPr/>
        </p:nvSpPr>
        <p:spPr bwMode="auto">
          <a:xfrm>
            <a:off x="2555875" y="1844675"/>
            <a:ext cx="6588125" cy="1228725"/>
          </a:xfrm>
          <a:prstGeom prst="rect">
            <a:avLst/>
          </a:prstGeom>
          <a:noFill/>
          <a:ln w="38100">
            <a:solidFill>
              <a:srgbClr val="003399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В Цветочном городе жил известный поэт Пудик, "...но, как известно, все поэты очень любят красивые имена. Поэтому, когда Пудик начал писать стихи, он выбрал себе другое имя и стал называться Цветиком".</a:t>
            </a:r>
          </a:p>
        </p:txBody>
      </p:sp>
      <p:pic>
        <p:nvPicPr>
          <p:cNvPr id="5198" name="Picture 78" descr="Dunno%20in%20the%20Flower%20City%2053887"/>
          <p:cNvPicPr>
            <a:picLocks noChangeAspect="1" noChangeArrowheads="1"/>
          </p:cNvPicPr>
          <p:nvPr/>
        </p:nvPicPr>
        <p:blipFill>
          <a:blip r:embed="rId8"/>
          <a:srcRect r="-56" b="67"/>
          <a:stretch>
            <a:fillRect/>
          </a:stretch>
        </p:blipFill>
        <p:spPr bwMode="auto">
          <a:xfrm>
            <a:off x="6588125" y="3141663"/>
            <a:ext cx="2555875" cy="2016125"/>
          </a:xfrm>
          <a:prstGeom prst="rect">
            <a:avLst/>
          </a:prstGeom>
          <a:noFill/>
        </p:spPr>
      </p:pic>
      <p:sp>
        <p:nvSpPr>
          <p:cNvPr id="5199" name="Text Box 79"/>
          <p:cNvSpPr txBox="1">
            <a:spLocks noChangeArrowheads="1"/>
          </p:cNvSpPr>
          <p:nvPr/>
        </p:nvSpPr>
        <p:spPr bwMode="auto">
          <a:xfrm>
            <a:off x="2627313" y="3141663"/>
            <a:ext cx="40322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 b="1"/>
              <a:t>Цветик узнал, что Незнайка собирается лететь на Луну, и решил посвятить этому событию необычное стихотворение-  синквейн. Но Цветик привык писать обычные стихи, поэтому необычные у него не получались. </a:t>
            </a:r>
            <a:r>
              <a:rPr lang="ru-RU" sz="1600" b="1">
                <a:hlinkClick r:id="rId9" action="ppaction://hlinksldjump"/>
              </a:rPr>
              <a:t>(Шпаргалка «Что такое синквейн»)</a:t>
            </a:r>
            <a:endParaRPr lang="ru-RU"/>
          </a:p>
        </p:txBody>
      </p:sp>
      <p:sp>
        <p:nvSpPr>
          <p:cNvPr id="5200" name="Text Box 80"/>
          <p:cNvSpPr txBox="1">
            <a:spLocks noChangeArrowheads="1"/>
          </p:cNvSpPr>
          <p:nvPr/>
        </p:nvSpPr>
        <p:spPr bwMode="auto">
          <a:xfrm>
            <a:off x="2627313" y="5229225"/>
            <a:ext cx="6408737" cy="1477963"/>
          </a:xfrm>
          <a:prstGeom prst="rect">
            <a:avLst/>
          </a:prstGeom>
          <a:noFill/>
          <a:ln w="12700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Задание №3</a:t>
            </a:r>
            <a:r>
              <a:rPr lang="ru-RU"/>
              <a:t> Помоги Цветику написать синквейн , посвященный будущему полету Незнайки на Луну. Добавь на данный интерактивный лист текстовое поле, кликни в него двойным щелчком мыши и напиши стихотворение - синквейн. 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hlinkClick r:id="rId10"/>
              </a:rPr>
              <a:t>Интернет-задача №3.</a:t>
            </a:r>
            <a:endParaRPr lang="ru-RU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6642E-6 L 1.34462 -0.2023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2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Шпаргалка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00338" y="1844675"/>
            <a:ext cx="5986462" cy="50133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b="1" smtClean="0"/>
              <a:t>Слово </a:t>
            </a:r>
            <a:r>
              <a:rPr lang="ru-RU" sz="2000" b="1" smtClean="0">
                <a:solidFill>
                  <a:srgbClr val="003399"/>
                </a:solidFill>
              </a:rPr>
              <a:t>"синквейн"</a:t>
            </a:r>
            <a:r>
              <a:rPr lang="ru-RU" sz="2000" b="1" smtClean="0"/>
              <a:t> происходит от французского "пять". Это стихотворение из пяти строк:</a:t>
            </a:r>
            <a:endParaRPr lang="ru-RU" sz="2000" smtClean="0"/>
          </a:p>
          <a:p>
            <a:pPr>
              <a:lnSpc>
                <a:spcPct val="80000"/>
              </a:lnSpc>
            </a:pPr>
            <a:r>
              <a:rPr lang="ru-RU" sz="2000" b="1" i="1" smtClean="0"/>
              <a:t>первая строка </a:t>
            </a:r>
            <a:r>
              <a:rPr lang="ru-RU" sz="2000" smtClean="0"/>
              <a:t>– тема стихотворения,  </a:t>
            </a:r>
            <a:r>
              <a:rPr lang="ru-RU" sz="2000" i="1" smtClean="0">
                <a:solidFill>
                  <a:srgbClr val="0033CC"/>
                </a:solidFill>
              </a:rPr>
              <a:t>имя существительное</a:t>
            </a:r>
            <a:r>
              <a:rPr lang="ru-RU" sz="2000" smtClean="0"/>
              <a:t>;      </a:t>
            </a:r>
          </a:p>
          <a:p>
            <a:pPr>
              <a:lnSpc>
                <a:spcPct val="80000"/>
              </a:lnSpc>
            </a:pPr>
            <a:r>
              <a:rPr lang="ru-RU" sz="2000" b="1" i="1" smtClean="0"/>
              <a:t>вторая строка</a:t>
            </a:r>
            <a:r>
              <a:rPr lang="ru-RU" sz="2000" smtClean="0"/>
              <a:t> – описание темы в двух словах,</a:t>
            </a:r>
            <a:r>
              <a:rPr lang="ru-RU" sz="2000" i="1" smtClean="0">
                <a:solidFill>
                  <a:srgbClr val="0033CC"/>
                </a:solidFill>
              </a:rPr>
              <a:t>прилагательных</a:t>
            </a:r>
            <a:r>
              <a:rPr lang="ru-RU" sz="2000" smtClean="0"/>
              <a:t>; </a:t>
            </a:r>
          </a:p>
          <a:p>
            <a:pPr>
              <a:lnSpc>
                <a:spcPct val="80000"/>
              </a:lnSpc>
            </a:pPr>
            <a:r>
              <a:rPr lang="ru-RU" sz="2000" b="1" i="1" smtClean="0"/>
              <a:t>третья строка</a:t>
            </a:r>
            <a:r>
              <a:rPr lang="ru-RU" sz="2000" smtClean="0"/>
              <a:t> – описание действия рамках этой темы тремя словами, </a:t>
            </a:r>
            <a:r>
              <a:rPr lang="ru-RU" sz="2000" i="1" smtClean="0">
                <a:solidFill>
                  <a:srgbClr val="0033CC"/>
                </a:solidFill>
              </a:rPr>
              <a:t>глаголами</a:t>
            </a:r>
            <a:r>
              <a:rPr lang="ru-RU" sz="2000" smtClean="0">
                <a:solidFill>
                  <a:srgbClr val="0033CC"/>
                </a:solidFill>
              </a:rPr>
              <a:t>;</a:t>
            </a:r>
          </a:p>
          <a:p>
            <a:pPr>
              <a:lnSpc>
                <a:spcPct val="80000"/>
              </a:lnSpc>
            </a:pPr>
            <a:r>
              <a:rPr lang="ru-RU" sz="2000" b="1" i="1" smtClean="0"/>
              <a:t>четвертая строка</a:t>
            </a:r>
            <a:r>
              <a:rPr lang="ru-RU" sz="2000" smtClean="0"/>
              <a:t> – фраза из четырех слов, выражающая отношение автора к данной теме; </a:t>
            </a:r>
          </a:p>
          <a:p>
            <a:pPr>
              <a:lnSpc>
                <a:spcPct val="80000"/>
              </a:lnSpc>
            </a:pPr>
            <a:r>
              <a:rPr lang="ru-RU" sz="2000" b="1" i="1" smtClean="0"/>
              <a:t>пятая строка</a:t>
            </a:r>
            <a:r>
              <a:rPr lang="ru-RU" sz="2000" smtClean="0"/>
              <a:t> – одно слово – </a:t>
            </a:r>
            <a:r>
              <a:rPr lang="ru-RU" sz="2000" i="1" smtClean="0">
                <a:solidFill>
                  <a:srgbClr val="0033CC"/>
                </a:solidFill>
              </a:rPr>
              <a:t>синоним</a:t>
            </a:r>
            <a:r>
              <a:rPr lang="ru-RU" sz="2000" smtClean="0"/>
              <a:t> к первому, на эмоционально – образном или философском уровне повторяет суть темы.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95288" y="1989138"/>
            <a:ext cx="187325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hlinkClick r:id="rId2" action="ppaction://hlinksldjump"/>
              </a:rPr>
              <a:t>Вернуться 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hlinkClick r:id="rId2" action="ppaction://hlinksldjump"/>
              </a:rPr>
              <a:t>к игре</a:t>
            </a:r>
            <a:endParaRPr lang="ru-RU" sz="2400" b="1">
              <a:solidFill>
                <a:schemeClr val="bg1"/>
              </a:solidFill>
            </a:endParaRPr>
          </a:p>
        </p:txBody>
      </p:sp>
      <p:pic>
        <p:nvPicPr>
          <p:cNvPr id="37893" name="Picture 5" descr="fmt_73_id_33458"/>
          <p:cNvPicPr>
            <a:picLocks noChangeAspect="1" noChangeArrowheads="1"/>
          </p:cNvPicPr>
          <p:nvPr/>
        </p:nvPicPr>
        <p:blipFill>
          <a:blip r:embed="rId3"/>
          <a:srcRect r="-116"/>
          <a:stretch>
            <a:fillRect/>
          </a:stretch>
        </p:blipFill>
        <p:spPr bwMode="auto">
          <a:xfrm>
            <a:off x="250825" y="3141663"/>
            <a:ext cx="2103438" cy="263525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6" name="Picture 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781300"/>
            <a:ext cx="2219325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69" name="Picture 25" descr="633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908175" cy="968375"/>
          </a:xfrm>
          <a:prstGeom prst="rect">
            <a:avLst/>
          </a:prstGeom>
          <a:noFill/>
        </p:spPr>
      </p:pic>
      <p:pic>
        <p:nvPicPr>
          <p:cNvPr id="6170" name="Picture 26" descr="344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333375"/>
            <a:ext cx="304800" cy="304800"/>
          </a:xfrm>
          <a:prstGeom prst="rect">
            <a:avLst/>
          </a:prstGeom>
          <a:noFill/>
        </p:spPr>
      </p:pic>
      <p:pic>
        <p:nvPicPr>
          <p:cNvPr id="6171" name="Picture 27" descr="344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0"/>
            <a:ext cx="520700" cy="520700"/>
          </a:xfrm>
          <a:prstGeom prst="rect">
            <a:avLst/>
          </a:prstGeom>
          <a:noFill/>
        </p:spPr>
      </p:pic>
      <p:pic>
        <p:nvPicPr>
          <p:cNvPr id="6172" name="Picture 28" descr="344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8538" y="260350"/>
            <a:ext cx="287337" cy="287338"/>
          </a:xfrm>
          <a:prstGeom prst="rect">
            <a:avLst/>
          </a:prstGeom>
          <a:noFill/>
        </p:spPr>
      </p:pic>
      <p:pic>
        <p:nvPicPr>
          <p:cNvPr id="6173" name="Picture 29" descr="346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765175"/>
            <a:ext cx="279400" cy="247650"/>
          </a:xfrm>
          <a:prstGeom prst="rect">
            <a:avLst/>
          </a:prstGeom>
          <a:noFill/>
        </p:spPr>
      </p:pic>
      <p:pic>
        <p:nvPicPr>
          <p:cNvPr id="6174" name="Picture 30" descr="3495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750" y="260350"/>
            <a:ext cx="200025" cy="200025"/>
          </a:xfrm>
          <a:prstGeom prst="rect">
            <a:avLst/>
          </a:prstGeom>
          <a:noFill/>
        </p:spPr>
      </p:pic>
      <p:pic>
        <p:nvPicPr>
          <p:cNvPr id="6175" name="Picture 31" descr="3515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42988" y="765175"/>
            <a:ext cx="217487" cy="192088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285720" y="27379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</a:t>
            </a:r>
          </a:p>
        </p:txBody>
      </p:sp>
      <p:sp>
        <p:nvSpPr>
          <p:cNvPr id="2" name="Скругленный прямоугольник 10"/>
          <p:cNvSpPr/>
          <p:nvPr/>
        </p:nvSpPr>
        <p:spPr>
          <a:xfrm>
            <a:off x="285720" y="37459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5</a:t>
            </a:r>
          </a:p>
        </p:txBody>
      </p:sp>
      <p:sp>
        <p:nvSpPr>
          <p:cNvPr id="3" name="Скругленный прямоугольник 10"/>
          <p:cNvSpPr/>
          <p:nvPr/>
        </p:nvSpPr>
        <p:spPr>
          <a:xfrm>
            <a:off x="285720" y="42507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6</a:t>
            </a:r>
          </a:p>
        </p:txBody>
      </p:sp>
      <p:sp>
        <p:nvSpPr>
          <p:cNvPr id="4" name="Скругленный прямоугольник 10"/>
          <p:cNvSpPr/>
          <p:nvPr/>
        </p:nvSpPr>
        <p:spPr>
          <a:xfrm>
            <a:off x="285720" y="4754031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7</a:t>
            </a:r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285720" y="525885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8</a:t>
            </a:r>
          </a:p>
        </p:txBody>
      </p:sp>
      <p:sp>
        <p:nvSpPr>
          <p:cNvPr id="6" name="Скругленный прямоугольник 10"/>
          <p:cNvSpPr/>
          <p:nvPr/>
        </p:nvSpPr>
        <p:spPr>
          <a:xfrm>
            <a:off x="285720" y="576209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9</a:t>
            </a:r>
          </a:p>
        </p:txBody>
      </p:sp>
      <p:sp>
        <p:nvSpPr>
          <p:cNvPr id="7" name="Скругленный прямоугольник 10"/>
          <p:cNvSpPr/>
          <p:nvPr/>
        </p:nvSpPr>
        <p:spPr>
          <a:xfrm>
            <a:off x="285720" y="626691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Итоги</a:t>
            </a:r>
          </a:p>
        </p:txBody>
      </p:sp>
      <p:sp>
        <p:nvSpPr>
          <p:cNvPr id="8" name="Скругленный прямоугольник 10"/>
          <p:cNvSpPr/>
          <p:nvPr/>
        </p:nvSpPr>
        <p:spPr>
          <a:xfrm>
            <a:off x="285720" y="1729843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1</a:t>
            </a:r>
          </a:p>
        </p:txBody>
      </p:sp>
      <p:sp>
        <p:nvSpPr>
          <p:cNvPr id="9" name="Скругленный прямоугольник 10"/>
          <p:cNvSpPr/>
          <p:nvPr/>
        </p:nvSpPr>
        <p:spPr>
          <a:xfrm>
            <a:off x="285720" y="2234668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2</a:t>
            </a:r>
          </a:p>
        </p:txBody>
      </p:sp>
      <p:sp>
        <p:nvSpPr>
          <p:cNvPr id="10" name="Скругленный прямоугольник 10"/>
          <p:cNvSpPr/>
          <p:nvPr/>
        </p:nvSpPr>
        <p:spPr>
          <a:xfrm>
            <a:off x="285720" y="1226606"/>
            <a:ext cx="2071702" cy="393910"/>
          </a:xfrm>
          <a:prstGeom prst="roundRect">
            <a:avLst/>
          </a:prstGeom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dkEdge">
            <a:bevelT w="127000" h="63500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Главная</a:t>
            </a:r>
          </a:p>
        </p:txBody>
      </p:sp>
      <p:sp>
        <p:nvSpPr>
          <p:cNvPr id="6250" name="Text Box 106"/>
          <p:cNvSpPr txBox="1">
            <a:spLocks noChangeArrowheads="1"/>
          </p:cNvSpPr>
          <p:nvPr/>
        </p:nvSpPr>
        <p:spPr bwMode="auto">
          <a:xfrm>
            <a:off x="2916238" y="1196975"/>
            <a:ext cx="5759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№4. Винтик и Шпунтик мастерят костюм</a:t>
            </a:r>
            <a:endParaRPr lang="ru-RU"/>
          </a:p>
        </p:txBody>
      </p:sp>
      <p:sp>
        <p:nvSpPr>
          <p:cNvPr id="6254" name="Text Box 110"/>
          <p:cNvSpPr txBox="1">
            <a:spLocks noChangeArrowheads="1"/>
          </p:cNvSpPr>
          <p:nvPr/>
        </p:nvSpPr>
        <p:spPr bwMode="auto">
          <a:xfrm>
            <a:off x="2124075" y="188913"/>
            <a:ext cx="48958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>
                <a:solidFill>
                  <a:schemeClr val="bg1"/>
                </a:solidFill>
              </a:rPr>
              <a:t>Задача №4 затрагивает область фонетики . Виды деятельности ученика –  подсчет звуков в слове, распределение слов по линейке.</a:t>
            </a:r>
          </a:p>
        </p:txBody>
      </p:sp>
      <p:pic>
        <p:nvPicPr>
          <p:cNvPr id="6256" name="Picture 112" descr="0c2bdb8cab5745432650e4daeaff27ee"/>
          <p:cNvPicPr>
            <a:picLocks noChangeAspect="1" noChangeArrowheads="1"/>
          </p:cNvPicPr>
          <p:nvPr/>
        </p:nvPicPr>
        <p:blipFill>
          <a:blip r:embed="rId8"/>
          <a:srcRect r="14"/>
          <a:stretch>
            <a:fillRect/>
          </a:stretch>
        </p:blipFill>
        <p:spPr bwMode="auto">
          <a:xfrm>
            <a:off x="6227763" y="3284538"/>
            <a:ext cx="2916237" cy="1941512"/>
          </a:xfrm>
          <a:prstGeom prst="rect">
            <a:avLst/>
          </a:prstGeom>
          <a:noFill/>
        </p:spPr>
      </p:pic>
      <p:sp>
        <p:nvSpPr>
          <p:cNvPr id="6267" name="Text Box 123"/>
          <p:cNvSpPr txBox="1">
            <a:spLocks noChangeArrowheads="1"/>
          </p:cNvSpPr>
          <p:nvPr/>
        </p:nvSpPr>
        <p:spPr bwMode="auto">
          <a:xfrm>
            <a:off x="2700338" y="1781175"/>
            <a:ext cx="6119812" cy="1503363"/>
          </a:xfrm>
          <a:prstGeom prst="rect">
            <a:avLst/>
          </a:prstGeom>
          <a:noFill/>
          <a:ln w="38100">
            <a:solidFill>
              <a:srgbClr val="003399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"Механик Винтик и его помощник Шпунтик были очень хорошие мастера. Они были похожи друг на друга, только Винтик был чуточку повыше, а Шпунтик чуточку пониже ростом. Оба ходили в кожаных куртках ".  </a:t>
            </a:r>
          </a:p>
        </p:txBody>
      </p:sp>
      <p:sp>
        <p:nvSpPr>
          <p:cNvPr id="6268" name="Text Box 124"/>
          <p:cNvSpPr txBox="1">
            <a:spLocks noChangeArrowheads="1"/>
          </p:cNvSpPr>
          <p:nvPr/>
        </p:nvSpPr>
        <p:spPr bwMode="auto">
          <a:xfrm>
            <a:off x="2700338" y="5229225"/>
            <a:ext cx="6443662" cy="1484313"/>
          </a:xfrm>
          <a:prstGeom prst="rect">
            <a:avLst/>
          </a:prstGeom>
          <a:noFill/>
          <a:ln w="19050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Задание №4.</a:t>
            </a:r>
            <a:r>
              <a:rPr lang="ru-RU"/>
              <a:t>  Помоги Винтику и Шпунтику разобраться в деталях космического костюма: распредели картинки, изображающие детали костюма , по линейке , соотнеся цифру с количеством звуков каждого слова. 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hlinkClick r:id="rId9"/>
              </a:rPr>
              <a:t>Интернет-задача №4.</a:t>
            </a:r>
            <a:endParaRPr lang="ru-RU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269" name="Text Box 125"/>
          <p:cNvSpPr txBox="1">
            <a:spLocks noChangeArrowheads="1"/>
          </p:cNvSpPr>
          <p:nvPr/>
        </p:nvSpPr>
        <p:spPr bwMode="auto">
          <a:xfrm>
            <a:off x="2700338" y="3644900"/>
            <a:ext cx="35274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Винтик и Шпунтик взялись конструировать космический костюм для полета Незнайки на Луну.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Другая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262672"/>
      </a:hlink>
      <a:folHlink>
        <a:srgbClr val="262672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</TotalTime>
  <Words>1105</Words>
  <Application>Microsoft Office PowerPoint</Application>
  <PresentationFormat>Экран (4:3)</PresentationFormat>
  <Paragraphs>282</Paragraphs>
  <Slides>17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Оформление по умолчанию</vt:lpstr>
      <vt:lpstr>Internet-игра по русскому языку  "Коротышкины задачи"  для 6 класса с использованием web сервиса LearningApps.org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Шпаргалка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– квест  «Коротышкины задачи»</dc:title>
  <dc:creator>user</dc:creator>
  <cp:lastModifiedBy>Пользователь Windows</cp:lastModifiedBy>
  <cp:revision>57</cp:revision>
  <dcterms:created xsi:type="dcterms:W3CDTF">2008-11-13T18:11:04Z</dcterms:created>
  <dcterms:modified xsi:type="dcterms:W3CDTF">2017-12-06T12:14:44Z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0008003e170000000000010250300207f7000400038000</vt:lpwstr>
  </property>
</Properties>
</file>