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90" r:id="rId2"/>
    <p:sldId id="264" r:id="rId3"/>
    <p:sldId id="265" r:id="rId4"/>
    <p:sldId id="266" r:id="rId5"/>
    <p:sldId id="267" r:id="rId6"/>
    <p:sldId id="268" r:id="rId7"/>
    <p:sldId id="293" r:id="rId8"/>
    <p:sldId id="294" r:id="rId9"/>
    <p:sldId id="271" r:id="rId10"/>
    <p:sldId id="272" r:id="rId11"/>
    <p:sldId id="273" r:id="rId12"/>
    <p:sldId id="274" r:id="rId13"/>
    <p:sldId id="275" r:id="rId14"/>
    <p:sldId id="276" r:id="rId15"/>
    <p:sldId id="277" r:id="rId16"/>
    <p:sldId id="278" r:id="rId17"/>
    <p:sldId id="279" r:id="rId18"/>
    <p:sldId id="280" r:id="rId19"/>
    <p:sldId id="281" r:id="rId20"/>
    <p:sldId id="282" r:id="rId21"/>
    <p:sldId id="283" r:id="rId22"/>
    <p:sldId id="284" r:id="rId23"/>
    <p:sldId id="285" r:id="rId24"/>
    <p:sldId id="286" r:id="rId25"/>
    <p:sldId id="287" r:id="rId26"/>
    <p:sldId id="288" r:id="rId27"/>
    <p:sldId id="296" r:id="rId28"/>
    <p:sldId id="297" r:id="rId29"/>
    <p:sldId id="298" r:id="rId30"/>
    <p:sldId id="299" r:id="rId31"/>
    <p:sldId id="300" r:id="rId32"/>
    <p:sldId id="256" r:id="rId33"/>
    <p:sldId id="257" r:id="rId34"/>
    <p:sldId id="258" r:id="rId35"/>
    <p:sldId id="259" r:id="rId36"/>
    <p:sldId id="260" r:id="rId37"/>
    <p:sldId id="261" r:id="rId38"/>
    <p:sldId id="262" r:id="rId39"/>
    <p:sldId id="263" r:id="rId40"/>
    <p:sldId id="292" r:id="rId41"/>
    <p:sldId id="291" r:id="rId42"/>
    <p:sldId id="289" r:id="rId4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Клип 3"/>
          <p:cNvSpPr>
            <a:spLocks noGrp="1"/>
          </p:cNvSpPr>
          <p:nvPr>
            <p:ph type="clipArt" sz="half" idx="2"/>
          </p:nvPr>
        </p:nvSpPr>
        <p:spPr>
          <a:xfrm>
            <a:off x="4648200" y="1600200"/>
            <a:ext cx="4038600" cy="4495800"/>
          </a:xfrm>
        </p:spPr>
        <p:txBody>
          <a:bodyPr/>
          <a:lstStyle/>
          <a:p>
            <a:pPr lvl="0"/>
            <a:endParaRPr lang="ru-RU" noProof="0" smtClean="0"/>
          </a:p>
        </p:txBody>
      </p:sp>
      <p:sp>
        <p:nvSpPr>
          <p:cNvPr id="5" name="Rectangle 7"/>
          <p:cNvSpPr>
            <a:spLocks noGrp="1" noChangeArrowheads="1"/>
          </p:cNvSpPr>
          <p:nvPr>
            <p:ph type="dt" sz="half" idx="10"/>
          </p:nvPr>
        </p:nvSpPr>
        <p:spPr>
          <a:ln/>
        </p:spPr>
        <p:txBody>
          <a:bodyPr/>
          <a:lstStyle>
            <a:lvl1pPr>
              <a:defRPr/>
            </a:lvl1pPr>
          </a:lstStyle>
          <a:p>
            <a:pPr>
              <a:defRPr/>
            </a:pPr>
            <a:endParaRPr lang="ru-RU"/>
          </a:p>
        </p:txBody>
      </p:sp>
      <p:sp>
        <p:nvSpPr>
          <p:cNvPr id="6" name="Rectangle 8"/>
          <p:cNvSpPr>
            <a:spLocks noGrp="1" noChangeArrowheads="1"/>
          </p:cNvSpPr>
          <p:nvPr>
            <p:ph type="ftr" sz="quarter" idx="11"/>
          </p:nvPr>
        </p:nvSpPr>
        <p:spPr>
          <a:ln/>
        </p:spPr>
        <p:txBody>
          <a:bodyPr/>
          <a:lstStyle>
            <a:lvl1pPr>
              <a:defRPr/>
            </a:lvl1pPr>
          </a:lstStyle>
          <a:p>
            <a:pPr>
              <a:defRPr/>
            </a:pPr>
            <a:endParaRPr lang="ru-RU"/>
          </a:p>
        </p:txBody>
      </p:sp>
      <p:sp>
        <p:nvSpPr>
          <p:cNvPr id="7" name="Rectangle 9"/>
          <p:cNvSpPr>
            <a:spLocks noGrp="1" noChangeArrowheads="1"/>
          </p:cNvSpPr>
          <p:nvPr>
            <p:ph type="sldNum" sz="quarter" idx="12"/>
          </p:nvPr>
        </p:nvSpPr>
        <p:spPr>
          <a:ln/>
        </p:spPr>
        <p:txBody>
          <a:bodyPr/>
          <a:lstStyle>
            <a:lvl1pPr>
              <a:defRPr/>
            </a:lvl1pPr>
          </a:lstStyle>
          <a:p>
            <a:pPr>
              <a:defRPr/>
            </a:pPr>
            <a:fld id="{7FC0EA85-B009-4B47-A179-6A4878703AAA}" type="slidenum">
              <a:rPr lang="ru-RU"/>
              <a:pPr>
                <a:defRPr/>
              </a:pPr>
              <a:t>‹#›</a:t>
            </a:fld>
            <a:endParaRPr lang="ru-RU"/>
          </a:p>
        </p:txBody>
      </p:sp>
    </p:spTree>
  </p:cSld>
  <p:clrMapOvr>
    <a:masterClrMapping/>
  </p:clrMapOvr>
  <p:transition advTm="35000">
    <p:split dir="in"/>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cSld name="Заголовок и объект над текс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8229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3924300"/>
            <a:ext cx="8229600" cy="21717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7"/>
          <p:cNvSpPr>
            <a:spLocks noGrp="1" noChangeArrowheads="1"/>
          </p:cNvSpPr>
          <p:nvPr>
            <p:ph type="dt" sz="half" idx="10"/>
          </p:nvPr>
        </p:nvSpPr>
        <p:spPr>
          <a:ln/>
        </p:spPr>
        <p:txBody>
          <a:bodyPr/>
          <a:lstStyle>
            <a:lvl1pPr>
              <a:defRPr/>
            </a:lvl1pPr>
          </a:lstStyle>
          <a:p>
            <a:pPr>
              <a:defRPr/>
            </a:pPr>
            <a:endParaRPr lang="ru-RU"/>
          </a:p>
        </p:txBody>
      </p:sp>
      <p:sp>
        <p:nvSpPr>
          <p:cNvPr id="6" name="Rectangle 8"/>
          <p:cNvSpPr>
            <a:spLocks noGrp="1" noChangeArrowheads="1"/>
          </p:cNvSpPr>
          <p:nvPr>
            <p:ph type="ftr" sz="quarter" idx="11"/>
          </p:nvPr>
        </p:nvSpPr>
        <p:spPr>
          <a:ln/>
        </p:spPr>
        <p:txBody>
          <a:bodyPr/>
          <a:lstStyle>
            <a:lvl1pPr>
              <a:defRPr/>
            </a:lvl1pPr>
          </a:lstStyle>
          <a:p>
            <a:pPr>
              <a:defRPr/>
            </a:pPr>
            <a:endParaRPr lang="ru-RU"/>
          </a:p>
        </p:txBody>
      </p:sp>
      <p:sp>
        <p:nvSpPr>
          <p:cNvPr id="7" name="Rectangle 9"/>
          <p:cNvSpPr>
            <a:spLocks noGrp="1" noChangeArrowheads="1"/>
          </p:cNvSpPr>
          <p:nvPr>
            <p:ph type="sldNum" sz="quarter" idx="12"/>
          </p:nvPr>
        </p:nvSpPr>
        <p:spPr>
          <a:ln/>
        </p:spPr>
        <p:txBody>
          <a:bodyPr/>
          <a:lstStyle>
            <a:lvl1pPr>
              <a:defRPr/>
            </a:lvl1pPr>
          </a:lstStyle>
          <a:p>
            <a:pPr>
              <a:defRPr/>
            </a:pPr>
            <a:fld id="{5B1E4C3F-8C40-4AFD-97E8-959F460B15BC}" type="slidenum">
              <a:rPr lang="ru-RU"/>
              <a:pPr>
                <a:defRPr/>
              </a:pPr>
              <a:t>‹#›</a:t>
            </a:fld>
            <a:endParaRPr lang="ru-RU"/>
          </a:p>
        </p:txBody>
      </p:sp>
    </p:spTree>
  </p:cSld>
  <p:clrMapOvr>
    <a:masterClrMapping/>
  </p:clrMapOvr>
  <p:transition advTm="35000">
    <p:split dir="in"/>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xAndMedia">
  <p:cSld name="1_Заголовок, текст и клип">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495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Мультимедиа 3"/>
          <p:cNvSpPr>
            <a:spLocks noGrp="1"/>
          </p:cNvSpPr>
          <p:nvPr>
            <p:ph type="media" sz="half" idx="2"/>
          </p:nvPr>
        </p:nvSpPr>
        <p:spPr>
          <a:xfrm>
            <a:off x="4648200" y="1600200"/>
            <a:ext cx="4038600" cy="4495800"/>
          </a:xfrm>
        </p:spPr>
        <p:txBody>
          <a:bodyPr/>
          <a:lstStyle/>
          <a:p>
            <a:pPr lvl="0"/>
            <a:endParaRPr lang="ru-RU" noProof="0" smtClean="0"/>
          </a:p>
        </p:txBody>
      </p:sp>
      <p:sp>
        <p:nvSpPr>
          <p:cNvPr id="5" name="Rectangle 7"/>
          <p:cNvSpPr>
            <a:spLocks noGrp="1" noChangeArrowheads="1"/>
          </p:cNvSpPr>
          <p:nvPr>
            <p:ph type="dt" sz="half" idx="10"/>
          </p:nvPr>
        </p:nvSpPr>
        <p:spPr>
          <a:ln/>
        </p:spPr>
        <p:txBody>
          <a:bodyPr/>
          <a:lstStyle>
            <a:lvl1pPr>
              <a:defRPr/>
            </a:lvl1pPr>
          </a:lstStyle>
          <a:p>
            <a:pPr>
              <a:defRPr/>
            </a:pPr>
            <a:endParaRPr lang="ru-RU"/>
          </a:p>
        </p:txBody>
      </p:sp>
      <p:sp>
        <p:nvSpPr>
          <p:cNvPr id="6" name="Rectangle 8"/>
          <p:cNvSpPr>
            <a:spLocks noGrp="1" noChangeArrowheads="1"/>
          </p:cNvSpPr>
          <p:nvPr>
            <p:ph type="ftr" sz="quarter" idx="11"/>
          </p:nvPr>
        </p:nvSpPr>
        <p:spPr>
          <a:ln/>
        </p:spPr>
        <p:txBody>
          <a:bodyPr/>
          <a:lstStyle>
            <a:lvl1pPr>
              <a:defRPr/>
            </a:lvl1pPr>
          </a:lstStyle>
          <a:p>
            <a:pPr>
              <a:defRPr/>
            </a:pPr>
            <a:endParaRPr lang="ru-RU"/>
          </a:p>
        </p:txBody>
      </p:sp>
      <p:sp>
        <p:nvSpPr>
          <p:cNvPr id="7" name="Rectangle 9"/>
          <p:cNvSpPr>
            <a:spLocks noGrp="1" noChangeArrowheads="1"/>
          </p:cNvSpPr>
          <p:nvPr>
            <p:ph type="sldNum" sz="quarter" idx="12"/>
          </p:nvPr>
        </p:nvSpPr>
        <p:spPr>
          <a:ln/>
        </p:spPr>
        <p:txBody>
          <a:bodyPr/>
          <a:lstStyle>
            <a:lvl1pPr>
              <a:defRPr/>
            </a:lvl1pPr>
          </a:lstStyle>
          <a:p>
            <a:pPr>
              <a:defRPr/>
            </a:pPr>
            <a:fld id="{547C5BA1-0D3F-4335-B7CD-F66EF4C7E938}" type="slidenum">
              <a:rPr lang="ru-RU"/>
              <a:pPr>
                <a:defRPr/>
              </a:pPr>
              <a:t>‹#›</a:t>
            </a:fld>
            <a:endParaRPr lang="ru-RU"/>
          </a:p>
        </p:txBody>
      </p:sp>
    </p:spTree>
  </p:cSld>
  <p:clrMapOvr>
    <a:masterClrMapping/>
  </p:clrMapOvr>
  <p:transition advTm="35000">
    <p:split dir="in"/>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8" name="Нижний колонтитул 4"/>
          <p:cNvSpPr>
            <a:spLocks noGrp="1"/>
          </p:cNvSpPr>
          <p:nvPr>
            <p:ph type="ftr" sz="quarter" idx="11"/>
          </p:nvPr>
        </p:nvSpPr>
        <p:spPr/>
        <p:txBody>
          <a:bodyPr/>
          <a:lstStyle>
            <a:lvl1pPr>
              <a:defRPr/>
            </a:lvl1pPr>
          </a:lstStyle>
          <a:p>
            <a:endParaRPr lang="ru-RU"/>
          </a:p>
        </p:txBody>
      </p:sp>
      <p:sp>
        <p:nvSpPr>
          <p:cNvPr id="9"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4" name="Нижний колонтитул 4"/>
          <p:cNvSpPr>
            <a:spLocks noGrp="1"/>
          </p:cNvSpPr>
          <p:nvPr>
            <p:ph type="ftr" sz="quarter" idx="11"/>
          </p:nvPr>
        </p:nvSpPr>
        <p:spPr/>
        <p:txBody>
          <a:bodyPr/>
          <a:lstStyle>
            <a:lvl1pPr>
              <a:defRPr/>
            </a:lvl1pPr>
          </a:lstStyle>
          <a:p>
            <a:endParaRPr lang="ru-RU"/>
          </a:p>
        </p:txBody>
      </p:sp>
      <p:sp>
        <p:nvSpPr>
          <p:cNvPr id="5"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5B106E36-FD25-4E2D-B0AA-010F637433A0}" type="datetimeFigureOut">
              <a:rPr lang="ru-RU" smtClean="0"/>
              <a:pPr/>
              <a:t>29.11.2017</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fld id="{5B106E36-FD25-4E2D-B0AA-010F637433A0}" type="datetimeFigureOut">
              <a:rPr lang="ru-RU" smtClean="0"/>
              <a:pPr/>
              <a:t>29.11.2017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fld id="{725C68B6-61C2-468F-89AB-4B9F7531AA68}" type="slidenum">
              <a:rPr lang="ru-RU" smtClean="0"/>
              <a:pPr/>
              <a:t>‹#›</a:t>
            </a:fld>
            <a:endParaRPr lang="ru-RU"/>
          </a:p>
        </p:txBody>
      </p:sp>
      <p:sp>
        <p:nvSpPr>
          <p:cNvPr id="13313" name="Rectangle 1"/>
          <p:cNvSpPr>
            <a:spLocks noChangeArrowheads="1"/>
          </p:cNvSpPr>
          <p:nvPr/>
        </p:nvSpPr>
        <p:spPr bwMode="auto">
          <a:xfrm>
            <a:off x="3851275" y="6642100"/>
            <a:ext cx="1246188" cy="215900"/>
          </a:xfrm>
          <a:prstGeom prst="rect">
            <a:avLst/>
          </a:prstGeom>
          <a:noFill/>
          <a:ln w="9525">
            <a:noFill/>
            <a:miter lim="800000"/>
            <a:headEnd/>
            <a:tailEnd/>
          </a:ln>
          <a:effectLst/>
        </p:spPr>
        <p:txBody>
          <a:bodyPr wrap="none" anchor="ctr">
            <a:spAutoFit/>
          </a:bodyPr>
          <a:lstStyle/>
          <a:p>
            <a:pPr>
              <a:defRPr/>
            </a:pPr>
            <a:r>
              <a:rPr lang="en-US" sz="800" dirty="0">
                <a:solidFill>
                  <a:schemeClr val="bg1">
                    <a:lumMod val="75000"/>
                  </a:schemeClr>
                </a:solidFill>
                <a:latin typeface="Arial" pitchFamily="34" charset="0"/>
                <a:ea typeface="Calibri" pitchFamily="34" charset="0"/>
                <a:cs typeface="Times New Roman" pitchFamily="18" charset="0"/>
              </a:rPr>
              <a:t>FokinaLida.75@mail.ru</a:t>
            </a:r>
            <a:endParaRPr lang="en-US" sz="800" dirty="0">
              <a:solidFill>
                <a:schemeClr val="bg1">
                  <a:lumMod val="75000"/>
                </a:schemeClr>
              </a:solidFill>
              <a:latin typeface="Arial" pitchFamily="34" charset="0"/>
              <a:cs typeface="Arial" pitchFamily="34" charset="0"/>
            </a:endParaRPr>
          </a:p>
        </p:txBody>
      </p:sp>
      <p:sp>
        <p:nvSpPr>
          <p:cNvPr id="8" name="Прямоугольник 7"/>
          <p:cNvSpPr/>
          <p:nvPr/>
        </p:nvSpPr>
        <p:spPr>
          <a:xfrm>
            <a:off x="179388" y="188913"/>
            <a:ext cx="8785225" cy="6480175"/>
          </a:xfrm>
          <a:prstGeom prst="rect">
            <a:avLst/>
          </a:prstGeom>
          <a:solidFill>
            <a:schemeClr val="tx2">
              <a:lumMod val="20000"/>
              <a:lumOff val="80000"/>
            </a:schemeClr>
          </a:solid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ru-RU"/>
          </a:p>
        </p:txBody>
      </p:sp>
      <p:pic>
        <p:nvPicPr>
          <p:cNvPr id="1033" name="Picture 14" descr="http://img-fotki.yandex.ru/get/4600/120710424.368/0_7a3ad_c40c7c9c_XL"/>
          <p:cNvPicPr>
            <a:picLocks noChangeAspect="1" noChangeArrowheads="1"/>
          </p:cNvPicPr>
          <p:nvPr/>
        </p:nvPicPr>
        <p:blipFill>
          <a:blip r:embed="rId16" cstate="print"/>
          <a:srcRect/>
          <a:stretch>
            <a:fillRect/>
          </a:stretch>
        </p:blipFill>
        <p:spPr bwMode="auto">
          <a:xfrm>
            <a:off x="0" y="0"/>
            <a:ext cx="2376488" cy="2376488"/>
          </a:xfrm>
          <a:prstGeom prst="rect">
            <a:avLst/>
          </a:prstGeom>
          <a:noFill/>
          <a:ln w="9525">
            <a:noFill/>
            <a:miter lim="800000"/>
            <a:headEnd/>
            <a:tailEnd/>
          </a:ln>
        </p:spPr>
      </p:pic>
      <p:pic>
        <p:nvPicPr>
          <p:cNvPr id="1034" name="Picture 14" descr="http://img-fotki.yandex.ru/get/4600/120710424.368/0_7a3ad_c40c7c9c_XL"/>
          <p:cNvPicPr>
            <a:picLocks noChangeAspect="1" noChangeArrowheads="1"/>
          </p:cNvPicPr>
          <p:nvPr/>
        </p:nvPicPr>
        <p:blipFill>
          <a:blip r:embed="rId17" cstate="print"/>
          <a:srcRect/>
          <a:stretch>
            <a:fillRect/>
          </a:stretch>
        </p:blipFill>
        <p:spPr bwMode="auto">
          <a:xfrm>
            <a:off x="6767513" y="0"/>
            <a:ext cx="2376487" cy="2376488"/>
          </a:xfrm>
          <a:prstGeom prst="rect">
            <a:avLst/>
          </a:prstGeom>
          <a:noFill/>
          <a:ln w="9525">
            <a:noFill/>
            <a:miter lim="800000"/>
            <a:headEnd/>
            <a:tailEnd/>
          </a:ln>
        </p:spPr>
      </p:pic>
      <p:pic>
        <p:nvPicPr>
          <p:cNvPr id="1035" name="Picture 14" descr="http://img-fotki.yandex.ru/get/4600/120710424.368/0_7a3ad_c40c7c9c_XL"/>
          <p:cNvPicPr>
            <a:picLocks noChangeAspect="1" noChangeArrowheads="1"/>
          </p:cNvPicPr>
          <p:nvPr/>
        </p:nvPicPr>
        <p:blipFill>
          <a:blip r:embed="rId18" cstate="print"/>
          <a:srcRect/>
          <a:stretch>
            <a:fillRect/>
          </a:stretch>
        </p:blipFill>
        <p:spPr bwMode="auto">
          <a:xfrm>
            <a:off x="6767513" y="4481513"/>
            <a:ext cx="2376487" cy="2376487"/>
          </a:xfrm>
          <a:prstGeom prst="rect">
            <a:avLst/>
          </a:prstGeom>
          <a:noFill/>
          <a:ln w="9525">
            <a:noFill/>
            <a:miter lim="800000"/>
            <a:headEnd/>
            <a:tailEnd/>
          </a:ln>
        </p:spPr>
      </p:pic>
      <p:pic>
        <p:nvPicPr>
          <p:cNvPr id="1036" name="Picture 14" descr="http://img-fotki.yandex.ru/get/4600/120710424.368/0_7a3ad_c40c7c9c_XL"/>
          <p:cNvPicPr>
            <a:picLocks noChangeAspect="1" noChangeArrowheads="1"/>
          </p:cNvPicPr>
          <p:nvPr/>
        </p:nvPicPr>
        <p:blipFill>
          <a:blip r:embed="rId19" cstate="print"/>
          <a:srcRect/>
          <a:stretch>
            <a:fillRect/>
          </a:stretch>
        </p:blipFill>
        <p:spPr bwMode="auto">
          <a:xfrm>
            <a:off x="0" y="4481513"/>
            <a:ext cx="2376488" cy="2376487"/>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5" r:id="rId12"/>
    <p:sldLayoutId id="2147483686" r:id="rId13"/>
    <p:sldLayoutId id="2147483687" r:id="rId14"/>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2.png"/><Relationship Id="rId7" Type="http://schemas.openxmlformats.org/officeDocument/2006/relationships/image" Target="../media/image27.pn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8.png"/><Relationship Id="rId4" Type="http://schemas.openxmlformats.org/officeDocument/2006/relationships/image" Target="../media/image24.png"/><Relationship Id="rId9" Type="http://schemas.openxmlformats.org/officeDocument/2006/relationships/image" Target="../media/image2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6.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8" Type="http://schemas.openxmlformats.org/officeDocument/2006/relationships/hyperlink" Target="http://dreempics.com/img/picture/Jun/06/092d4e6cacac488a7751dcb988887f4c/8.jpg" TargetMode="External"/><Relationship Id="rId13" Type="http://schemas.openxmlformats.org/officeDocument/2006/relationships/hyperlink" Target="http://picsmate.ru/images/1182178_zhivotnye-png.jpg" TargetMode="External"/><Relationship Id="rId3" Type="http://schemas.openxmlformats.org/officeDocument/2006/relationships/hyperlink" Target="http://dreempics.com/img/picture/Jun/04/363af82f875d47f5070867afe6829c6f/6.jpg" TargetMode="External"/><Relationship Id="rId7" Type="http://schemas.openxmlformats.org/officeDocument/2006/relationships/hyperlink" Target="http://hovrashok.com.ua/images/Nov/30/883d323a997e0e8374adfcb796725364/1.jpg" TargetMode="External"/><Relationship Id="rId12" Type="http://schemas.openxmlformats.org/officeDocument/2006/relationships/hyperlink" Target="http://www.playcast.ru/uploads/2016/12/13/20879721.png" TargetMode="External"/><Relationship Id="rId17" Type="http://schemas.openxmlformats.org/officeDocument/2006/relationships/hyperlink" Target="http://s1.pic4you.ru/allimage/y2012/09-17/12216/2448105.png" TargetMode="External"/><Relationship Id="rId2" Type="http://schemas.openxmlformats.org/officeDocument/2006/relationships/hyperlink" Target="http://funlib.ru/cimg/2015/122900/5245815" TargetMode="External"/><Relationship Id="rId16" Type="http://schemas.openxmlformats.org/officeDocument/2006/relationships/hyperlink" Target="http://s1.pic4you.ru/allimage/y2013/04-05/24687/3348678.png" TargetMode="External"/><Relationship Id="rId1" Type="http://schemas.openxmlformats.org/officeDocument/2006/relationships/slideLayout" Target="../slideLayouts/slideLayout7.xml"/><Relationship Id="rId6" Type="http://schemas.openxmlformats.org/officeDocument/2006/relationships/hyperlink" Target="http://zhivotnue.ru/index_ru.php?cat=zhivotnue_krasnoi_knigi&amp;obl=morzhi&amp;ind=16" TargetMode="External"/><Relationship Id="rId11" Type="http://schemas.openxmlformats.org/officeDocument/2006/relationships/hyperlink" Target="http://zhivotnue.ru/index_ru.php?cat=zhivotnue_krasnoi_knigi&amp;obl=krasnui_volk&amp;ind=10" TargetMode="External"/><Relationship Id="rId5" Type="http://schemas.openxmlformats.org/officeDocument/2006/relationships/hyperlink" Target="http://zhivotnue.ru/index_ru.php?cat=zhivotnue_krasnoi_knigi&amp;obl=koala&amp;ind=26" TargetMode="External"/><Relationship Id="rId15" Type="http://schemas.openxmlformats.org/officeDocument/2006/relationships/hyperlink" Target="http://gg-deco.rlcgeek.com/floorstransparent/Animal-Clipart-Tiger256512.png" TargetMode="External"/><Relationship Id="rId10" Type="http://schemas.openxmlformats.org/officeDocument/2006/relationships/hyperlink" Target="https://ds03.infourok.ru/uploads/ex/0a94/0002b62b-2ce426ba/640/img1.jpg" TargetMode="External"/><Relationship Id="rId4" Type="http://schemas.openxmlformats.org/officeDocument/2006/relationships/hyperlink" Target="http://zhivotnue.ru/index_ru.php?cat=zhivotnue_krasnoi_knigi&amp;obl=belui_medved&amp;ind=15" TargetMode="External"/><Relationship Id="rId9" Type="http://schemas.openxmlformats.org/officeDocument/2006/relationships/hyperlink" Target="http://www.bigarctic.ru/files/uploads/pages_files/53/redbook2.jpg" TargetMode="External"/><Relationship Id="rId14" Type="http://schemas.openxmlformats.org/officeDocument/2006/relationships/hyperlink" Target="https://img.megaobzor.com/old/load/hardmind/scrnshts/BuckIrresistibleDeerandFawn2.p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Сетевой проект</a:t>
            </a:r>
            <a:br>
              <a:rPr lang="ru-RU" b="1" dirty="0" smtClean="0"/>
            </a:br>
            <a:r>
              <a:rPr lang="ru-RU" b="1" dirty="0" smtClean="0"/>
              <a:t>«Войдем в природу другом!»</a:t>
            </a:r>
            <a:endParaRPr lang="ru-RU" b="1" dirty="0"/>
          </a:p>
        </p:txBody>
      </p:sp>
      <p:sp>
        <p:nvSpPr>
          <p:cNvPr id="3" name="Содержимое 2"/>
          <p:cNvSpPr>
            <a:spLocks noGrp="1"/>
          </p:cNvSpPr>
          <p:nvPr>
            <p:ph idx="1"/>
          </p:nvPr>
        </p:nvSpPr>
        <p:spPr>
          <a:xfrm>
            <a:off x="457200" y="1600200"/>
            <a:ext cx="8229600" cy="4709120"/>
          </a:xfrm>
        </p:spPr>
        <p:txBody>
          <a:bodyPr/>
          <a:lstStyle/>
          <a:p>
            <a:pPr algn="ctr">
              <a:buNone/>
            </a:pPr>
            <a:r>
              <a:rPr lang="ru-RU" b="1" dirty="0" smtClean="0"/>
              <a:t>Команда «Юные экологи»</a:t>
            </a:r>
          </a:p>
          <a:p>
            <a:pPr algn="ctr">
              <a:buNone/>
            </a:pPr>
            <a:r>
              <a:rPr lang="ru-RU" b="1" dirty="0" smtClean="0"/>
              <a:t>МБОУ СОШ №80 г. Владивостока</a:t>
            </a:r>
          </a:p>
          <a:p>
            <a:pPr algn="ctr">
              <a:spcBef>
                <a:spcPts val="0"/>
              </a:spcBef>
              <a:buNone/>
            </a:pPr>
            <a:r>
              <a:rPr lang="ru-RU" sz="2400" b="1" dirty="0" smtClean="0"/>
              <a:t>Участники проекта:</a:t>
            </a:r>
          </a:p>
          <a:p>
            <a:pPr algn="ctr">
              <a:spcBef>
                <a:spcPts val="0"/>
              </a:spcBef>
              <a:buNone/>
            </a:pPr>
            <a:r>
              <a:rPr lang="ru-RU" sz="2400" b="1" dirty="0" err="1" smtClean="0"/>
              <a:t>Северюгина</a:t>
            </a:r>
            <a:r>
              <a:rPr lang="ru-RU" sz="2400" b="1" dirty="0" smtClean="0"/>
              <a:t> Ксения</a:t>
            </a:r>
          </a:p>
          <a:p>
            <a:pPr algn="ctr">
              <a:spcBef>
                <a:spcPts val="0"/>
              </a:spcBef>
              <a:buNone/>
            </a:pPr>
            <a:r>
              <a:rPr lang="ru-RU" sz="2400" b="1" dirty="0" smtClean="0"/>
              <a:t>Луцевич Анастасия</a:t>
            </a:r>
          </a:p>
          <a:p>
            <a:pPr algn="ctr">
              <a:spcBef>
                <a:spcPts val="0"/>
              </a:spcBef>
              <a:buNone/>
            </a:pPr>
            <a:r>
              <a:rPr lang="ru-RU" sz="2400" b="1" dirty="0" smtClean="0"/>
              <a:t>Чурикова Ариадна</a:t>
            </a:r>
          </a:p>
          <a:p>
            <a:pPr algn="ctr">
              <a:spcBef>
                <a:spcPts val="0"/>
              </a:spcBef>
              <a:buNone/>
            </a:pPr>
            <a:r>
              <a:rPr lang="ru-RU" sz="2400" b="1" dirty="0" err="1" smtClean="0"/>
              <a:t>Ерошенко</a:t>
            </a:r>
            <a:r>
              <a:rPr lang="ru-RU" sz="2400" b="1" dirty="0" smtClean="0"/>
              <a:t> Дарья</a:t>
            </a:r>
          </a:p>
          <a:p>
            <a:pPr algn="ctr">
              <a:spcBef>
                <a:spcPts val="0"/>
              </a:spcBef>
              <a:buNone/>
            </a:pPr>
            <a:r>
              <a:rPr lang="ru-RU" sz="2400" b="1" dirty="0" smtClean="0"/>
              <a:t>Кузнецов Денис</a:t>
            </a:r>
          </a:p>
          <a:p>
            <a:pPr algn="ctr">
              <a:spcBef>
                <a:spcPts val="0"/>
              </a:spcBef>
              <a:buNone/>
            </a:pPr>
            <a:r>
              <a:rPr lang="ru-RU" sz="2400" b="1" dirty="0" err="1" smtClean="0"/>
              <a:t>Васюк</a:t>
            </a:r>
            <a:r>
              <a:rPr lang="ru-RU" sz="2400" b="1" dirty="0" smtClean="0"/>
              <a:t> Дмитрий</a:t>
            </a:r>
          </a:p>
          <a:p>
            <a:pPr algn="ctr">
              <a:spcBef>
                <a:spcPts val="0"/>
              </a:spcBef>
              <a:buNone/>
            </a:pPr>
            <a:r>
              <a:rPr lang="ru-RU" sz="2400" b="1" dirty="0" smtClean="0"/>
              <a:t>Орлова Вилена</a:t>
            </a:r>
          </a:p>
          <a:p>
            <a:pPr algn="ctr">
              <a:spcBef>
                <a:spcPts val="0"/>
              </a:spcBef>
              <a:buNone/>
            </a:pPr>
            <a:r>
              <a:rPr lang="ru-RU" sz="2400" b="1" dirty="0" smtClean="0"/>
              <a:t>Руководитель: Шмелёва Нина Ивановна</a:t>
            </a:r>
          </a:p>
          <a:p>
            <a:pPr algn="ctr">
              <a:spcBef>
                <a:spcPts val="0"/>
              </a:spcBef>
              <a:buNone/>
            </a:pPr>
            <a:endParaRPr lang="ru-RU" sz="2400" b="1" dirty="0" smtClean="0"/>
          </a:p>
          <a:p>
            <a:pPr algn="ctr">
              <a:buNone/>
            </a:pPr>
            <a:endParaRPr lang="ru-RU" b="1" dirty="0" smtClean="0"/>
          </a:p>
          <a:p>
            <a:pPr algn="ctr">
              <a:buNone/>
            </a:pPr>
            <a:endParaRPr lang="ru-RU"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79" name="Rectangle 19"/>
          <p:cNvSpPr>
            <a:spLocks noGrp="1" noChangeArrowheads="1"/>
          </p:cNvSpPr>
          <p:nvPr>
            <p:ph type="title"/>
          </p:nvPr>
        </p:nvSpPr>
        <p:spPr/>
        <p:txBody>
          <a:bodyPr/>
          <a:lstStyle/>
          <a:p>
            <a:pPr eaLnBrk="1" hangingPunct="1">
              <a:defRPr/>
            </a:pPr>
            <a:r>
              <a:rPr lang="ru-RU" b="1" dirty="0" smtClean="0"/>
              <a:t>Пятнистый олень</a:t>
            </a:r>
          </a:p>
        </p:txBody>
      </p:sp>
      <p:sp>
        <p:nvSpPr>
          <p:cNvPr id="7171" name="Клип 5"/>
          <p:cNvSpPr>
            <a:spLocks noGrp="1" noTextEdit="1"/>
          </p:cNvSpPr>
          <p:nvPr>
            <p:ph type="clipArt" sz="half" idx="2"/>
          </p:nvPr>
        </p:nvSpPr>
        <p:spPr/>
      </p:sp>
      <p:pic>
        <p:nvPicPr>
          <p:cNvPr id="7172" name="Picture 25" descr="http://dreempics.com/img/picture/Jun/06/092d4e6cacac488a7751dcb988887f4c/8.jpg"/>
          <p:cNvPicPr>
            <a:picLocks noChangeAspect="1" noChangeArrowheads="1"/>
          </p:cNvPicPr>
          <p:nvPr/>
        </p:nvPicPr>
        <p:blipFill>
          <a:blip r:embed="rId2" cstate="print"/>
          <a:srcRect/>
          <a:stretch>
            <a:fillRect/>
          </a:stretch>
        </p:blipFill>
        <p:spPr bwMode="auto">
          <a:xfrm>
            <a:off x="1476375" y="1557338"/>
            <a:ext cx="6191250" cy="4648200"/>
          </a:xfrm>
          <a:prstGeom prst="rect">
            <a:avLst/>
          </a:prstGeom>
          <a:noFill/>
          <a:ln w="9525">
            <a:noFill/>
            <a:miter lim="800000"/>
            <a:headEnd/>
            <a:tailEnd/>
          </a:ln>
        </p:spPr>
      </p:pic>
    </p:spTree>
  </p:cSld>
  <p:clrMapOvr>
    <a:masterClrMapping/>
  </p:clrMapOvr>
  <p:transition advTm="35000">
    <p:split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defRPr/>
            </a:pPr>
            <a:r>
              <a:rPr lang="ru-RU" b="1" dirty="0" smtClean="0"/>
              <a:t>Кто это?</a:t>
            </a:r>
          </a:p>
        </p:txBody>
      </p:sp>
      <p:sp>
        <p:nvSpPr>
          <p:cNvPr id="103427" name="Rectangle 3"/>
          <p:cNvSpPr>
            <a:spLocks noGrp="1" noChangeArrowheads="1"/>
          </p:cNvSpPr>
          <p:nvPr>
            <p:ph type="body" idx="1"/>
          </p:nvPr>
        </p:nvSpPr>
        <p:spPr/>
        <p:txBody>
          <a:bodyPr/>
          <a:lstStyle/>
          <a:p>
            <a:pPr algn="just" eaLnBrk="1" hangingPunct="1">
              <a:lnSpc>
                <a:spcPct val="90000"/>
              </a:lnSpc>
              <a:defRPr/>
            </a:pPr>
            <a:r>
              <a:rPr lang="ru-RU" sz="2400" dirty="0" smtClean="0"/>
              <a:t>Животные обитают в эвкалиптовых лесах, и их любимым лакомством являются листья этих вечнозеленых деревьев. И хотя в Австралии растет более 700 видов эвкалиптов, они  употребляют в пищу листья только 50 видов, поскольку листья отдельных эвкалиптовых деревьев являются крайне токсичными. </a:t>
            </a:r>
          </a:p>
          <a:p>
            <a:pPr algn="just" eaLnBrk="1" hangingPunct="1">
              <a:lnSpc>
                <a:spcPct val="90000"/>
              </a:lnSpc>
              <a:defRPr/>
            </a:pPr>
            <a:r>
              <a:rPr lang="ru-RU" sz="2400" dirty="0" smtClean="0"/>
              <a:t>В настоящее время, во время природных катастроф, когда в Австралии полыхают  лесные пожары, эти зверьки иногда приходят к людям за водой.  Эти животные могут также хорошо плавать, и охотно демонстрируют свои умения в плавании при жарких климатических условиях, когда хотят освежиться. </a:t>
            </a:r>
          </a:p>
        </p:txBody>
      </p:sp>
    </p:spTree>
  </p:cSld>
  <p:clrMapOvr>
    <a:masterClrMapping/>
  </p:clrMapOvr>
  <p:transition advTm="35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9" name="Rectangle 7"/>
          <p:cNvSpPr>
            <a:spLocks noGrp="1" noChangeArrowheads="1"/>
          </p:cNvSpPr>
          <p:nvPr>
            <p:ph type="title"/>
          </p:nvPr>
        </p:nvSpPr>
        <p:spPr/>
        <p:txBody>
          <a:bodyPr/>
          <a:lstStyle/>
          <a:p>
            <a:pPr eaLnBrk="1" hangingPunct="1">
              <a:defRPr/>
            </a:pPr>
            <a:r>
              <a:rPr lang="ru-RU" b="1" dirty="0" smtClean="0"/>
              <a:t>Коала</a:t>
            </a:r>
          </a:p>
        </p:txBody>
      </p:sp>
      <p:sp>
        <p:nvSpPr>
          <p:cNvPr id="100361" name="Rectangle 9"/>
          <p:cNvSpPr>
            <a:spLocks noGrp="1" noChangeArrowheads="1"/>
          </p:cNvSpPr>
          <p:nvPr>
            <p:ph type="body" sz="half" idx="2"/>
          </p:nvPr>
        </p:nvSpPr>
        <p:spPr>
          <a:xfrm>
            <a:off x="9144000" y="4652963"/>
            <a:ext cx="468313" cy="2205037"/>
          </a:xfrm>
        </p:spPr>
        <p:txBody>
          <a:bodyPr/>
          <a:lstStyle/>
          <a:p>
            <a:pPr eaLnBrk="1" hangingPunct="1">
              <a:lnSpc>
                <a:spcPct val="80000"/>
              </a:lnSpc>
              <a:defRPr/>
            </a:pPr>
            <a:endParaRPr lang="ru-RU" sz="1000" smtClean="0"/>
          </a:p>
        </p:txBody>
      </p:sp>
      <p:pic>
        <p:nvPicPr>
          <p:cNvPr id="9220" name="Picture 11" descr="размножение коалы"/>
          <p:cNvPicPr>
            <a:picLocks noChangeAspect="1" noChangeArrowheads="1"/>
          </p:cNvPicPr>
          <p:nvPr/>
        </p:nvPicPr>
        <p:blipFill>
          <a:blip r:embed="rId2" cstate="print"/>
          <a:srcRect/>
          <a:stretch>
            <a:fillRect/>
          </a:stretch>
        </p:blipFill>
        <p:spPr bwMode="auto">
          <a:xfrm>
            <a:off x="1619250" y="1628775"/>
            <a:ext cx="6300788" cy="3960813"/>
          </a:xfrm>
          <a:prstGeom prst="rect">
            <a:avLst/>
          </a:prstGeom>
          <a:noFill/>
          <a:ln w="9525">
            <a:noFill/>
            <a:miter lim="800000"/>
            <a:headEnd/>
            <a:tailEnd/>
          </a:ln>
        </p:spPr>
      </p:pic>
    </p:spTree>
  </p:cSld>
  <p:clrMapOvr>
    <a:masterClrMapping/>
  </p:clrMapOvr>
  <p:transition advTm="35000">
    <p:split dir="in"/>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p:txBody>
          <a:bodyPr/>
          <a:lstStyle/>
          <a:p>
            <a:pPr eaLnBrk="1" hangingPunct="1">
              <a:defRPr/>
            </a:pPr>
            <a:r>
              <a:rPr lang="ru-RU" b="1" dirty="0" smtClean="0"/>
              <a:t>Что за зверь?</a:t>
            </a:r>
          </a:p>
        </p:txBody>
      </p:sp>
      <p:sp>
        <p:nvSpPr>
          <p:cNvPr id="137219" name="Rectangle 3"/>
          <p:cNvSpPr>
            <a:spLocks noGrp="1" noChangeArrowheads="1"/>
          </p:cNvSpPr>
          <p:nvPr>
            <p:ph type="body" idx="1"/>
          </p:nvPr>
        </p:nvSpPr>
        <p:spPr>
          <a:xfrm>
            <a:off x="457200" y="1600200"/>
            <a:ext cx="8229600" cy="3989388"/>
          </a:xfrm>
        </p:spPr>
        <p:txBody>
          <a:bodyPr/>
          <a:lstStyle/>
          <a:p>
            <a:pPr algn="just" eaLnBrk="1" hangingPunct="1">
              <a:lnSpc>
                <a:spcPct val="80000"/>
              </a:lnSpc>
              <a:defRPr/>
            </a:pPr>
            <a:r>
              <a:rPr lang="ru-RU" sz="2400" dirty="0" smtClean="0"/>
              <a:t>Мигрируют животные на очень короткие дистанции. С наступлением зимы они могут передвинуться к югу всего на несколько километров. </a:t>
            </a:r>
            <a:br>
              <a:rPr lang="ru-RU" sz="2400" dirty="0" smtClean="0"/>
            </a:br>
            <a:r>
              <a:rPr lang="ru-RU" sz="2400" dirty="0" smtClean="0"/>
              <a:t>Животные предпочитают жить стадом. Они образуют большие группы по несколько десятков особей. Держатся они очень дружно. В рацион зверьков входят моллюски, ракообразные, рыба. В голодные времена могут питаться мертвой птицей или тюленями. Чтобы раздобыть себе пропитание животные на длительное время могут погружаться под воду. </a:t>
            </a:r>
          </a:p>
        </p:txBody>
      </p:sp>
    </p:spTree>
  </p:cSld>
  <p:clrMapOvr>
    <a:masterClrMapping/>
  </p:clrMapOvr>
  <p:transition advTm="35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806" name="Rectangle 22"/>
          <p:cNvSpPr>
            <a:spLocks noGrp="1" noChangeArrowheads="1"/>
          </p:cNvSpPr>
          <p:nvPr>
            <p:ph type="title"/>
          </p:nvPr>
        </p:nvSpPr>
        <p:spPr/>
        <p:txBody>
          <a:bodyPr/>
          <a:lstStyle/>
          <a:p>
            <a:pPr eaLnBrk="1" hangingPunct="1">
              <a:defRPr/>
            </a:pPr>
            <a:r>
              <a:rPr lang="ru-RU" b="1" dirty="0" smtClean="0"/>
              <a:t>Морж</a:t>
            </a:r>
          </a:p>
        </p:txBody>
      </p:sp>
      <p:sp>
        <p:nvSpPr>
          <p:cNvPr id="11267" name="Rectangle 25"/>
          <p:cNvSpPr>
            <a:spLocks noChangeArrowheads="1"/>
          </p:cNvSpPr>
          <p:nvPr/>
        </p:nvSpPr>
        <p:spPr bwMode="auto">
          <a:xfrm flipH="1">
            <a:off x="-4743450" y="-2603500"/>
            <a:ext cx="184150" cy="10133013"/>
          </a:xfrm>
          <a:prstGeom prst="rect">
            <a:avLst/>
          </a:prstGeom>
          <a:noFill/>
          <a:ln w="9525">
            <a:noFill/>
            <a:miter lim="800000"/>
            <a:headEnd/>
            <a:tailEnd/>
          </a:ln>
        </p:spPr>
        <p:txBody>
          <a:bodyPr anchor="ctr">
            <a:spAutoFit/>
          </a:bodyPr>
          <a:lstStyle/>
          <a:p>
            <a:r>
              <a:rPr lang="ru-RU" sz="1200">
                <a:latin typeface="Arial" charset="0"/>
              </a:rPr>
              <a:t>Моржей можно встретить на северных побережьях Евразии, </a:t>
            </a:r>
            <a:endParaRPr lang="ru-RU" sz="1800">
              <a:latin typeface="Arial" charset="0"/>
            </a:endParaRPr>
          </a:p>
        </p:txBody>
      </p:sp>
      <p:sp>
        <p:nvSpPr>
          <p:cNvPr id="11268" name="Rectangle 28"/>
          <p:cNvSpPr>
            <a:spLocks noChangeArrowheads="1"/>
          </p:cNvSpPr>
          <p:nvPr/>
        </p:nvSpPr>
        <p:spPr bwMode="auto">
          <a:xfrm>
            <a:off x="-4630738" y="3244850"/>
            <a:ext cx="3779838" cy="366713"/>
          </a:xfrm>
          <a:prstGeom prst="rect">
            <a:avLst/>
          </a:prstGeom>
          <a:noFill/>
          <a:ln w="9525">
            <a:noFill/>
            <a:miter lim="800000"/>
            <a:headEnd/>
            <a:tailEnd/>
          </a:ln>
        </p:spPr>
        <p:txBody>
          <a:bodyPr wrap="none" anchor="ctr">
            <a:spAutoFit/>
          </a:bodyPr>
          <a:lstStyle/>
          <a:p>
            <a:r>
              <a:rPr lang="ru-RU" sz="1800">
                <a:latin typeface="Arial" charset="0"/>
              </a:rPr>
              <a:t>Морда этого животного широкая. </a:t>
            </a:r>
          </a:p>
        </p:txBody>
      </p:sp>
      <p:sp>
        <p:nvSpPr>
          <p:cNvPr id="11269" name="Rectangle 29"/>
          <p:cNvSpPr>
            <a:spLocks noChangeArrowheads="1"/>
          </p:cNvSpPr>
          <p:nvPr/>
        </p:nvSpPr>
        <p:spPr bwMode="auto">
          <a:xfrm>
            <a:off x="-4630738" y="3244850"/>
            <a:ext cx="1511300" cy="366713"/>
          </a:xfrm>
          <a:prstGeom prst="rect">
            <a:avLst/>
          </a:prstGeom>
          <a:noFill/>
          <a:ln w="9525">
            <a:noFill/>
            <a:miter lim="800000"/>
            <a:headEnd/>
            <a:tailEnd/>
          </a:ln>
        </p:spPr>
        <p:txBody>
          <a:bodyPr wrap="none" anchor="ctr">
            <a:spAutoFit/>
          </a:bodyPr>
          <a:lstStyle/>
          <a:p>
            <a:r>
              <a:rPr lang="ru-RU" sz="1800">
                <a:latin typeface="Arial" charset="0"/>
              </a:rPr>
              <a:t>Морда этого</a:t>
            </a:r>
          </a:p>
        </p:txBody>
      </p:sp>
      <p:sp>
        <p:nvSpPr>
          <p:cNvPr id="11270" name="Мультимедиа 9"/>
          <p:cNvSpPr>
            <a:spLocks noGrp="1" noTextEdit="1"/>
          </p:cNvSpPr>
          <p:nvPr>
            <p:ph type="media" sz="half" idx="2"/>
          </p:nvPr>
        </p:nvSpPr>
        <p:spPr/>
      </p:sp>
      <p:pic>
        <p:nvPicPr>
          <p:cNvPr id="11271" name="Picture 33" descr="http://www.bigarctic.ru/files/uploads/pages_files/53/redbook2.jpg"/>
          <p:cNvPicPr>
            <a:picLocks noChangeAspect="1" noChangeArrowheads="1"/>
          </p:cNvPicPr>
          <p:nvPr/>
        </p:nvPicPr>
        <p:blipFill>
          <a:blip r:embed="rId2" cstate="print"/>
          <a:srcRect/>
          <a:stretch>
            <a:fillRect/>
          </a:stretch>
        </p:blipFill>
        <p:spPr bwMode="auto">
          <a:xfrm>
            <a:off x="1331913" y="1484313"/>
            <a:ext cx="6919912" cy="4608512"/>
          </a:xfrm>
          <a:prstGeom prst="rect">
            <a:avLst/>
          </a:prstGeom>
          <a:noFill/>
          <a:ln w="9525">
            <a:noFill/>
            <a:miter lim="800000"/>
            <a:headEnd/>
            <a:tailEnd/>
          </a:ln>
        </p:spPr>
      </p:pic>
    </p:spTree>
  </p:cSld>
  <p:clrMapOvr>
    <a:masterClrMapping/>
  </p:clrMapOvr>
  <p:transition advTm="35000">
    <p:split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lstStyle/>
          <a:p>
            <a:pPr eaLnBrk="1" hangingPunct="1">
              <a:defRPr/>
            </a:pPr>
            <a:r>
              <a:rPr lang="ru-RU" sz="4000" b="1" dirty="0" smtClean="0"/>
              <a:t>Интересный зверь</a:t>
            </a:r>
          </a:p>
        </p:txBody>
      </p:sp>
      <p:sp>
        <p:nvSpPr>
          <p:cNvPr id="126979" name="Rectangle 3"/>
          <p:cNvSpPr>
            <a:spLocks noGrp="1" noChangeArrowheads="1"/>
          </p:cNvSpPr>
          <p:nvPr>
            <p:ph type="body" idx="1"/>
          </p:nvPr>
        </p:nvSpPr>
        <p:spPr/>
        <p:txBody>
          <a:bodyPr/>
          <a:lstStyle/>
          <a:p>
            <a:pPr algn="just" eaLnBrk="1" hangingPunct="1">
              <a:lnSpc>
                <a:spcPct val="90000"/>
              </a:lnSpc>
              <a:defRPr/>
            </a:pPr>
            <a:r>
              <a:rPr lang="ru-RU" sz="2400" dirty="0" smtClean="0"/>
              <a:t>Его тело и даже подошвы лап покрывает густой плотной шерстью, которая помогает переносить суровый климат. Также шерсть защищает от промокания.</a:t>
            </a:r>
          </a:p>
          <a:p>
            <a:pPr algn="just" eaLnBrk="1" hangingPunct="1">
              <a:lnSpc>
                <a:spcPct val="90000"/>
              </a:lnSpc>
              <a:defRPr/>
            </a:pPr>
            <a:r>
              <a:rPr lang="ru-RU" sz="2400" dirty="0" smtClean="0"/>
              <a:t>Длина тела  больше 200 см, вес от 200 до 400 кг, но известны случаи, когда взрослый самец весит почти тонну. Хвост маленький, его трудно заметить под слоем меха. Зимой окрас снежно-белый, летом – с желтоватым оттенком.</a:t>
            </a:r>
          </a:p>
          <a:p>
            <a:pPr algn="just" eaLnBrk="1" hangingPunct="1">
              <a:lnSpc>
                <a:spcPct val="90000"/>
              </a:lnSpc>
              <a:defRPr/>
            </a:pPr>
            <a:r>
              <a:rPr lang="ru-RU" sz="2400" dirty="0" smtClean="0"/>
              <a:t>Туловище спереди зауженное, сзади массивное. Шея длинная, подвижная. Голова небольшая с нешироким лбом и высоко посаженными глазами. </a:t>
            </a:r>
          </a:p>
        </p:txBody>
      </p:sp>
    </p:spTree>
  </p:cSld>
  <p:clrMapOvr>
    <a:masterClrMapping/>
  </p:clrMapOvr>
  <p:transition advTm="35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3" name="Rectangle 7"/>
          <p:cNvSpPr>
            <a:spLocks noGrp="1" noChangeArrowheads="1"/>
          </p:cNvSpPr>
          <p:nvPr>
            <p:ph type="title"/>
          </p:nvPr>
        </p:nvSpPr>
        <p:spPr/>
        <p:txBody>
          <a:bodyPr/>
          <a:lstStyle/>
          <a:p>
            <a:pPr eaLnBrk="1" hangingPunct="1">
              <a:defRPr/>
            </a:pPr>
            <a:r>
              <a:rPr lang="ru-RU" b="1" dirty="0" smtClean="0"/>
              <a:t>Белый медведь</a:t>
            </a:r>
          </a:p>
        </p:txBody>
      </p:sp>
      <p:pic>
        <p:nvPicPr>
          <p:cNvPr id="13315" name="Picture 12" descr="шо вам"/>
          <p:cNvPicPr>
            <a:picLocks noGrp="1" noChangeAspect="1" noChangeArrowheads="1"/>
          </p:cNvPicPr>
          <p:nvPr>
            <p:ph type="clipArt" sz="half" idx="2"/>
          </p:nvPr>
        </p:nvPicPr>
        <p:blipFill>
          <a:blip r:embed="rId2" cstate="print"/>
          <a:srcRect/>
          <a:stretch>
            <a:fillRect/>
          </a:stretch>
        </p:blipFill>
        <p:spPr>
          <a:xfrm>
            <a:off x="1476375" y="1628775"/>
            <a:ext cx="6300788" cy="4248150"/>
          </a:xfrm>
        </p:spPr>
      </p:pic>
    </p:spTree>
  </p:cSld>
  <p:clrMapOvr>
    <a:masterClrMapping/>
  </p:clrMapOvr>
  <p:transition advTm="35000">
    <p:split dir="in"/>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p:txBody>
          <a:bodyPr/>
          <a:lstStyle/>
          <a:p>
            <a:pPr eaLnBrk="1" hangingPunct="1">
              <a:defRPr/>
            </a:pPr>
            <a:r>
              <a:rPr lang="ru-RU" b="1" dirty="0" smtClean="0"/>
              <a:t>Кто этот хищник?</a:t>
            </a:r>
          </a:p>
        </p:txBody>
      </p:sp>
      <p:sp>
        <p:nvSpPr>
          <p:cNvPr id="138243" name="Rectangle 3"/>
          <p:cNvSpPr>
            <a:spLocks noGrp="1" noChangeArrowheads="1"/>
          </p:cNvSpPr>
          <p:nvPr>
            <p:ph type="body" idx="1"/>
          </p:nvPr>
        </p:nvSpPr>
        <p:spPr/>
        <p:txBody>
          <a:bodyPr/>
          <a:lstStyle/>
          <a:p>
            <a:pPr algn="just" eaLnBrk="1" hangingPunct="1">
              <a:lnSpc>
                <a:spcPct val="80000"/>
              </a:lnSpc>
              <a:defRPr/>
            </a:pPr>
            <a:r>
              <a:rPr lang="ru-RU" sz="2400" dirty="0" smtClean="0"/>
              <a:t>По внешнему виду он сильно напоминает леопарда. Дина тела достигает метра, вес от 20 до 40 кг. У него очень длинный хвост почти такой же длины, как и тело. Окрас шерсти светло-серый с темно-серыми пятнами, брюхо белого цвета. </a:t>
            </a:r>
          </a:p>
          <a:p>
            <a:pPr algn="just" eaLnBrk="1" hangingPunct="1">
              <a:lnSpc>
                <a:spcPct val="80000"/>
              </a:lnSpc>
              <a:defRPr/>
            </a:pPr>
            <a:r>
              <a:rPr lang="ru-RU" sz="2400" dirty="0" smtClean="0"/>
              <a:t>Животное обладает очень густым и теплым мехом, которые растет даже между пальцами чтоб защищать лапы от холода и жары</a:t>
            </a:r>
            <a:r>
              <a:rPr lang="ru-RU" sz="2400" dirty="0" smtClean="0"/>
              <a:t>.</a:t>
            </a:r>
            <a:endParaRPr lang="ru-RU" sz="2400" b="1" dirty="0" smtClean="0"/>
          </a:p>
          <a:p>
            <a:pPr algn="just" eaLnBrk="1" hangingPunct="1">
              <a:lnSpc>
                <a:spcPct val="80000"/>
              </a:lnSpc>
              <a:defRPr/>
            </a:pPr>
            <a:r>
              <a:rPr lang="ru-RU" sz="2400" dirty="0" smtClean="0"/>
              <a:t>Хищник обитает в горах. Предпочитает Гималаи, Памир, Алтай. Они заселяют участки с голыми скалами и только в зимнее время могут спускаться в долины. Зверёк может забираться на высоту до 6 км и прекрасно себя чувствуют в такой обстановке. </a:t>
            </a:r>
          </a:p>
        </p:txBody>
      </p:sp>
      <p:sp>
        <p:nvSpPr>
          <p:cNvPr id="138244" name="Rectangle 4"/>
          <p:cNvSpPr>
            <a:spLocks noChangeArrowheads="1"/>
          </p:cNvSpPr>
          <p:nvPr/>
        </p:nvSpPr>
        <p:spPr bwMode="auto">
          <a:xfrm>
            <a:off x="914400" y="-242888"/>
            <a:ext cx="7761288" cy="1655763"/>
          </a:xfrm>
          <a:prstGeom prst="rect">
            <a:avLst/>
          </a:prstGeom>
          <a:noFill/>
          <a:ln w="9525">
            <a:noFill/>
            <a:miter lim="800000"/>
            <a:headEnd/>
            <a:tailEnd/>
          </a:ln>
          <a:effectLst/>
        </p:spPr>
        <p:txBody>
          <a:bodyPr anchor="ctr"/>
          <a:lstStyle/>
          <a:p>
            <a:pPr algn="ctr">
              <a:defRPr/>
            </a:pPr>
            <a:endParaRPr lang="ru-RU" sz="4400">
              <a:solidFill>
                <a:schemeClr val="tx2"/>
              </a:solidFill>
              <a:effectLst>
                <a:outerShdw blurRad="38100" dist="38100" dir="2700000" algn="tl">
                  <a:srgbClr val="000000"/>
                </a:outerShdw>
              </a:effectLst>
            </a:endParaRPr>
          </a:p>
        </p:txBody>
      </p:sp>
    </p:spTree>
  </p:cSld>
  <p:clrMapOvr>
    <a:masterClrMapping/>
  </p:clrMapOvr>
  <p:transition advTm="35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8" name="Rectangle 4"/>
          <p:cNvSpPr>
            <a:spLocks noGrp="1" noChangeArrowheads="1"/>
          </p:cNvSpPr>
          <p:nvPr>
            <p:ph type="title"/>
          </p:nvPr>
        </p:nvSpPr>
        <p:spPr>
          <a:xfrm>
            <a:off x="539750" y="260350"/>
            <a:ext cx="8229600" cy="1143000"/>
          </a:xfrm>
        </p:spPr>
        <p:txBody>
          <a:bodyPr/>
          <a:lstStyle/>
          <a:p>
            <a:pPr eaLnBrk="1" hangingPunct="1">
              <a:defRPr/>
            </a:pPr>
            <a:r>
              <a:rPr lang="ru-RU" b="1" dirty="0" smtClean="0"/>
              <a:t>Этот хищник- снежный барс!</a:t>
            </a:r>
          </a:p>
        </p:txBody>
      </p:sp>
      <p:sp>
        <p:nvSpPr>
          <p:cNvPr id="15363" name="Клип 5"/>
          <p:cNvSpPr>
            <a:spLocks noGrp="1" noTextEdit="1"/>
          </p:cNvSpPr>
          <p:nvPr>
            <p:ph type="clipArt" sz="half" idx="2"/>
          </p:nvPr>
        </p:nvSpPr>
        <p:spPr/>
      </p:sp>
      <p:pic>
        <p:nvPicPr>
          <p:cNvPr id="15364" name="Picture 9" descr="http://funlib.ru/cimg/2015/122900/5245815"/>
          <p:cNvPicPr>
            <a:picLocks noChangeAspect="1" noChangeArrowheads="1"/>
          </p:cNvPicPr>
          <p:nvPr/>
        </p:nvPicPr>
        <p:blipFill>
          <a:blip r:embed="rId2" cstate="print"/>
          <a:srcRect/>
          <a:stretch>
            <a:fillRect/>
          </a:stretch>
        </p:blipFill>
        <p:spPr bwMode="auto">
          <a:xfrm>
            <a:off x="1619250" y="1412875"/>
            <a:ext cx="6529388" cy="4895850"/>
          </a:xfrm>
          <a:prstGeom prst="rect">
            <a:avLst/>
          </a:prstGeom>
          <a:noFill/>
          <a:ln w="9525">
            <a:noFill/>
            <a:miter lim="800000"/>
            <a:headEnd/>
            <a:tailEnd/>
          </a:ln>
        </p:spPr>
      </p:pic>
    </p:spTree>
  </p:cSld>
  <p:clrMapOvr>
    <a:masterClrMapping/>
  </p:clrMapOvr>
  <p:transition advTm="35000">
    <p:split dir="in"/>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lstStyle/>
          <a:p>
            <a:pPr eaLnBrk="1" hangingPunct="1">
              <a:defRPr/>
            </a:pPr>
            <a:r>
              <a:rPr lang="ru-RU" b="1" dirty="0" smtClean="0"/>
              <a:t>Хищный зверь - но кто это?</a:t>
            </a:r>
          </a:p>
        </p:txBody>
      </p:sp>
      <p:sp>
        <p:nvSpPr>
          <p:cNvPr id="141315" name="Rectangle 3"/>
          <p:cNvSpPr>
            <a:spLocks noGrp="1" noChangeArrowheads="1"/>
          </p:cNvSpPr>
          <p:nvPr>
            <p:ph type="body" idx="1"/>
          </p:nvPr>
        </p:nvSpPr>
        <p:spPr/>
        <p:txBody>
          <a:bodyPr/>
          <a:lstStyle/>
          <a:p>
            <a:pPr algn="just" eaLnBrk="1" hangingPunct="1">
              <a:lnSpc>
                <a:spcPct val="80000"/>
              </a:lnSpc>
              <a:defRPr/>
            </a:pPr>
            <a:r>
              <a:rPr lang="ru-RU" sz="2400" dirty="0" smtClean="0"/>
              <a:t>Любопытные меры охраны приняты… в Китае. За убийство животного там приговаривают к смертной казни. Однако в настоящий момент на территории Китая  звери практически не встречаются. </a:t>
            </a:r>
          </a:p>
          <a:p>
            <a:pPr algn="just" eaLnBrk="1" hangingPunct="1">
              <a:lnSpc>
                <a:spcPct val="80000"/>
              </a:lnSpc>
              <a:defRPr/>
            </a:pPr>
            <a:r>
              <a:rPr lang="ru-RU" sz="2400" dirty="0" smtClean="0"/>
              <a:t>Дело в том, </a:t>
            </a:r>
            <a:r>
              <a:rPr lang="ru-RU" sz="2400" dirty="0" err="1" smtClean="0"/>
              <a:t>что,они</a:t>
            </a:r>
            <a:r>
              <a:rPr lang="ru-RU" sz="2400" dirty="0" smtClean="0"/>
              <a:t>  как и все кошачьи (кроме львов) – это одиночные животные, каждая особь имеет персональную территорию, по которой пролегают её маршруты и распространяется её «влияние». У хищников персональная территория составляет 900 квадратных километров, тогда как площадь заповедника – всего 400. Это значит, что они постоянно выходят за охраняемую территорию и подвергаются повышенной опасности. </a:t>
            </a:r>
            <a:br>
              <a:rPr lang="ru-RU" sz="2400" dirty="0" smtClean="0"/>
            </a:br>
            <a:r>
              <a:rPr lang="ru-RU" sz="2400" dirty="0" smtClean="0"/>
              <a:t>Дополнительные меры охраны зверей включают запрет на отстрел кабанов, оленей и других копытных в местах, где проживают охраняемые хищники. </a:t>
            </a:r>
            <a:r>
              <a:rPr lang="ru-RU" sz="2000" dirty="0" smtClean="0"/>
              <a:t/>
            </a:r>
            <a:br>
              <a:rPr lang="ru-RU" sz="2000" dirty="0" smtClean="0"/>
            </a:br>
            <a:endParaRPr lang="ru-RU" sz="2000" dirty="0" smtClean="0"/>
          </a:p>
        </p:txBody>
      </p:sp>
    </p:spTree>
  </p:cSld>
  <p:clrMapOvr>
    <a:masterClrMapping/>
  </p:clrMapOvr>
  <p:transition advTm="3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smtClean="0"/>
              <a:t>«Люди и мусор: кто кого?»</a:t>
            </a:r>
            <a:endParaRPr lang="ru-RU" dirty="0"/>
          </a:p>
        </p:txBody>
      </p:sp>
      <p:sp>
        <p:nvSpPr>
          <p:cNvPr id="3" name="Подзаголовок 2"/>
          <p:cNvSpPr>
            <a:spLocks noGrp="1"/>
          </p:cNvSpPr>
          <p:nvPr>
            <p:ph type="subTitle" idx="1"/>
          </p:nvPr>
        </p:nvSpPr>
        <p:spPr/>
        <p:txBody>
          <a:bodyPr/>
          <a:lstStyle/>
          <a:p>
            <a:endParaRPr lang="ru-RU"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4" name="Rectangle 4"/>
          <p:cNvSpPr>
            <a:spLocks noGrp="1" noChangeArrowheads="1"/>
          </p:cNvSpPr>
          <p:nvPr>
            <p:ph type="title"/>
          </p:nvPr>
        </p:nvSpPr>
        <p:spPr/>
        <p:txBody>
          <a:bodyPr/>
          <a:lstStyle/>
          <a:p>
            <a:pPr eaLnBrk="1" hangingPunct="1">
              <a:defRPr/>
            </a:pPr>
            <a:r>
              <a:rPr lang="ru-RU" b="1" dirty="0" smtClean="0"/>
              <a:t>Амурский тигр</a:t>
            </a:r>
          </a:p>
        </p:txBody>
      </p:sp>
      <p:pic>
        <p:nvPicPr>
          <p:cNvPr id="17411" name="Picture 11" descr="http://dreempics.com/img/picture/Jun/04/363af82f875d47f5070867afe6829c6f/6.jpg"/>
          <p:cNvPicPr>
            <a:picLocks noChangeAspect="1" noChangeArrowheads="1"/>
          </p:cNvPicPr>
          <p:nvPr/>
        </p:nvPicPr>
        <p:blipFill>
          <a:blip r:embed="rId2" cstate="print"/>
          <a:srcRect/>
          <a:stretch>
            <a:fillRect/>
          </a:stretch>
        </p:blipFill>
        <p:spPr bwMode="auto">
          <a:xfrm>
            <a:off x="1476375" y="1700213"/>
            <a:ext cx="5688013" cy="4267200"/>
          </a:xfrm>
          <a:prstGeom prst="rect">
            <a:avLst/>
          </a:prstGeom>
          <a:noFill/>
          <a:ln w="9525">
            <a:noFill/>
            <a:miter lim="800000"/>
            <a:headEnd/>
            <a:tailEnd/>
          </a:ln>
        </p:spPr>
      </p:pic>
      <p:sp>
        <p:nvSpPr>
          <p:cNvPr id="17412" name="Клип 7"/>
          <p:cNvSpPr>
            <a:spLocks noGrp="1" noTextEdit="1"/>
          </p:cNvSpPr>
          <p:nvPr>
            <p:ph type="clipArt" sz="half" idx="2"/>
          </p:nvPr>
        </p:nvSpPr>
        <p:spPr>
          <a:xfrm>
            <a:off x="2339975" y="1628775"/>
            <a:ext cx="4038600" cy="4495800"/>
          </a:xfrm>
        </p:spPr>
      </p:sp>
    </p:spTree>
  </p:cSld>
  <p:clrMapOvr>
    <a:masterClrMapping/>
  </p:clrMapOvr>
  <p:transition advTm="40000">
    <p:split dir="in"/>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7" name="Rectangle 9"/>
          <p:cNvSpPr>
            <a:spLocks noGrp="1" noChangeArrowheads="1"/>
          </p:cNvSpPr>
          <p:nvPr>
            <p:ph type="title"/>
          </p:nvPr>
        </p:nvSpPr>
        <p:spPr/>
        <p:txBody>
          <a:bodyPr/>
          <a:lstStyle/>
          <a:p>
            <a:pPr eaLnBrk="1" hangingPunct="1">
              <a:defRPr/>
            </a:pPr>
            <a:r>
              <a:rPr lang="ru-RU" b="1" dirty="0" smtClean="0"/>
              <a:t>Этот редкий зверь..</a:t>
            </a:r>
          </a:p>
        </p:txBody>
      </p:sp>
      <p:sp>
        <p:nvSpPr>
          <p:cNvPr id="150538" name="Rectangle 10"/>
          <p:cNvSpPr>
            <a:spLocks noGrp="1" noChangeArrowheads="1"/>
          </p:cNvSpPr>
          <p:nvPr>
            <p:ph type="body" idx="1"/>
          </p:nvPr>
        </p:nvSpPr>
        <p:spPr/>
        <p:txBody>
          <a:bodyPr/>
          <a:lstStyle/>
          <a:p>
            <a:pPr algn="just" eaLnBrk="1" hangingPunct="1">
              <a:lnSpc>
                <a:spcPct val="80000"/>
              </a:lnSpc>
              <a:defRPr/>
            </a:pPr>
            <a:r>
              <a:rPr lang="ru-RU" sz="2400" dirty="0" smtClean="0"/>
              <a:t>В основном обитает хищник в горнолесных районах Центральной и Южной Азии. Раньше ареал обитания охватывал большую часть России.  На сегодняшний день нет точных сведений о местах обитания зверя в стране. Существуют свидетельства о встречах с хищником в Хабаровском крае. </a:t>
            </a:r>
          </a:p>
          <a:p>
            <a:pPr algn="just" eaLnBrk="1" hangingPunct="1">
              <a:lnSpc>
                <a:spcPct val="80000"/>
              </a:lnSpc>
              <a:defRPr/>
            </a:pPr>
            <a:r>
              <a:rPr lang="ru-RU" sz="2400" dirty="0" smtClean="0"/>
              <a:t>В семидесятых годах велась активная охота на животное в Приморском крае.</a:t>
            </a:r>
            <a:br>
              <a:rPr lang="ru-RU" sz="2400" dirty="0" smtClean="0"/>
            </a:br>
            <a:r>
              <a:rPr lang="ru-RU" sz="2400" dirty="0" smtClean="0"/>
              <a:t>Животные прекрасно себя чувствуют в горах. Покинуть обжитую территорию их может вынудить только истощение кормовой базы и большое количество снега.</a:t>
            </a:r>
            <a:endParaRPr lang="ru-RU" sz="2400" i="1" dirty="0" smtClean="0"/>
          </a:p>
          <a:p>
            <a:pPr algn="just" eaLnBrk="1" hangingPunct="1">
              <a:lnSpc>
                <a:spcPct val="80000"/>
              </a:lnSpc>
              <a:defRPr/>
            </a:pPr>
            <a:r>
              <a:rPr lang="ru-RU" sz="2400" i="1" dirty="0" smtClean="0"/>
              <a:t>Охота на редкого зверя </a:t>
            </a:r>
            <a:r>
              <a:rPr lang="ru-RU" sz="2400" dirty="0" smtClean="0"/>
              <a:t>строго запрещена. Популяция вида быстро сокращается. Сейчас практически во всех регионах обитания хищника создают заповедники. Есть надежда, что подобные мероприятия помогут спасти вид</a:t>
            </a:r>
            <a:r>
              <a:rPr lang="ru-RU" sz="2000" dirty="0" smtClean="0"/>
              <a:t>.</a:t>
            </a:r>
          </a:p>
        </p:txBody>
      </p:sp>
    </p:spTree>
  </p:cSld>
  <p:clrMapOvr>
    <a:masterClrMapping/>
  </p:clrMapOvr>
  <p:transition advTm="35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0" name="Rectangle 4"/>
          <p:cNvSpPr>
            <a:spLocks noGrp="1" noChangeArrowheads="1"/>
          </p:cNvSpPr>
          <p:nvPr>
            <p:ph type="title"/>
          </p:nvPr>
        </p:nvSpPr>
        <p:spPr/>
        <p:txBody>
          <a:bodyPr/>
          <a:lstStyle/>
          <a:p>
            <a:pPr eaLnBrk="1" hangingPunct="1">
              <a:defRPr/>
            </a:pPr>
            <a:r>
              <a:rPr lang="ru-RU" b="1" dirty="0" smtClean="0"/>
              <a:t>Красный волк</a:t>
            </a:r>
          </a:p>
        </p:txBody>
      </p:sp>
      <p:pic>
        <p:nvPicPr>
          <p:cNvPr id="19459" name="Picture 7" descr="krasnui_volk_2"/>
          <p:cNvPicPr>
            <a:picLocks noGrp="1" noChangeAspect="1" noChangeArrowheads="1"/>
          </p:cNvPicPr>
          <p:nvPr>
            <p:ph type="clipArt" sz="half" idx="2"/>
          </p:nvPr>
        </p:nvPicPr>
        <p:blipFill>
          <a:blip r:embed="rId2" cstate="print"/>
          <a:srcRect/>
          <a:stretch>
            <a:fillRect/>
          </a:stretch>
        </p:blipFill>
        <p:spPr>
          <a:xfrm>
            <a:off x="2268538" y="1628775"/>
            <a:ext cx="5040312" cy="4176713"/>
          </a:xfrm>
        </p:spPr>
      </p:pic>
    </p:spTree>
  </p:cSld>
  <p:clrMapOvr>
    <a:masterClrMapping/>
  </p:clrMapOvr>
  <p:transition advTm="35000">
    <p:split dir="in"/>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pPr eaLnBrk="1" hangingPunct="1">
              <a:defRPr/>
            </a:pPr>
            <a:r>
              <a:rPr lang="ru-RU" b="1" dirty="0" smtClean="0"/>
              <a:t>Какой красивый зверёк!</a:t>
            </a:r>
          </a:p>
        </p:txBody>
      </p:sp>
      <p:sp>
        <p:nvSpPr>
          <p:cNvPr id="156675" name="Rectangle 3"/>
          <p:cNvSpPr>
            <a:spLocks noGrp="1" noChangeArrowheads="1"/>
          </p:cNvSpPr>
          <p:nvPr>
            <p:ph type="body" idx="1"/>
          </p:nvPr>
        </p:nvSpPr>
        <p:spPr/>
        <p:txBody>
          <a:bodyPr/>
          <a:lstStyle/>
          <a:p>
            <a:pPr algn="just" eaLnBrk="1" hangingPunct="1">
              <a:lnSpc>
                <a:spcPct val="80000"/>
              </a:lnSpc>
              <a:defRPr/>
            </a:pPr>
            <a:r>
              <a:rPr lang="ru-RU" sz="2400" dirty="0" smtClean="0"/>
              <a:t>Зверёк – очень миниатюрное животное, которое относиться к семейству псовых. </a:t>
            </a:r>
          </a:p>
          <a:p>
            <a:pPr algn="just" eaLnBrk="1" hangingPunct="1">
              <a:lnSpc>
                <a:spcPct val="80000"/>
              </a:lnSpc>
              <a:defRPr/>
            </a:pPr>
            <a:r>
              <a:rPr lang="ru-RU" sz="2400" dirty="0" smtClean="0"/>
              <a:t>Вес его едва достигает 3 кг, длина тела от 55 до 70 см. Имеет короткие, но мощные ноги. Даже подушечки лап покрыты густым мехом. Когти невтягивающиеся, что является признаком семейства псовых.  Небольшую голову с маленьким носиком и ушками.</a:t>
            </a:r>
          </a:p>
          <a:p>
            <a:pPr algn="just" eaLnBrk="1" hangingPunct="1">
              <a:lnSpc>
                <a:spcPct val="80000"/>
              </a:lnSpc>
              <a:defRPr/>
            </a:pPr>
            <a:r>
              <a:rPr lang="ru-RU" sz="2400" dirty="0" smtClean="0"/>
              <a:t>Внешним видом напоминает нашу лису, только меньше размером. Именно из-за этого зверька часто называют полярной лисицей. Мех голубой «лисы»  меняется в зависимости от сезона. Летом имеет короткую длину и буро- рыжевато-серый окрас, а зимой шерсть удлиняется, стает более густой с теплым подшерстком белого цвета с голубым отливом. Благодаря такой теплой шубке, Благодаря такой теплой шубке, красивый зверёк   может выдерживать мороз до 65 С. </a:t>
            </a:r>
          </a:p>
        </p:txBody>
      </p:sp>
    </p:spTree>
  </p:cSld>
  <p:clrMapOvr>
    <a:masterClrMapping/>
  </p:clrMapOvr>
  <p:transition advTm="35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7706" name="Rectangle 10"/>
          <p:cNvSpPr>
            <a:spLocks noGrp="1" noChangeArrowheads="1"/>
          </p:cNvSpPr>
          <p:nvPr>
            <p:ph type="title"/>
          </p:nvPr>
        </p:nvSpPr>
        <p:spPr/>
        <p:txBody>
          <a:bodyPr/>
          <a:lstStyle/>
          <a:p>
            <a:pPr eaLnBrk="1" hangingPunct="1">
              <a:defRPr/>
            </a:pPr>
            <a:r>
              <a:rPr lang="ru-RU" b="1" dirty="0" smtClean="0"/>
              <a:t>Голубой </a:t>
            </a:r>
            <a:r>
              <a:rPr lang="ru-RU" b="1" dirty="0" smtClean="0"/>
              <a:t>песец</a:t>
            </a:r>
            <a:endParaRPr lang="ru-RU" b="1" dirty="0" smtClean="0"/>
          </a:p>
        </p:txBody>
      </p:sp>
      <p:pic>
        <p:nvPicPr>
          <p:cNvPr id="22531" name="Picture 14" descr="4"/>
          <p:cNvPicPr>
            <a:picLocks noGrp="1" noChangeAspect="1" noChangeArrowheads="1"/>
          </p:cNvPicPr>
          <p:nvPr>
            <p:ph sz="quarter" idx="4294967295"/>
          </p:nvPr>
        </p:nvPicPr>
        <p:blipFill>
          <a:blip r:embed="rId2" cstate="print"/>
          <a:srcRect/>
          <a:stretch>
            <a:fillRect/>
          </a:stretch>
        </p:blipFill>
        <p:spPr>
          <a:xfrm>
            <a:off x="1547813" y="1341438"/>
            <a:ext cx="5903912" cy="4810125"/>
          </a:xfrm>
        </p:spPr>
      </p:pic>
    </p:spTree>
  </p:cSld>
  <p:clrMapOvr>
    <a:masterClrMapping/>
  </p:clrMapOvr>
  <p:transition advTm="3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57706"/>
                                        </p:tgtEl>
                                        <p:attrNameLst>
                                          <p:attrName>style.visibility</p:attrName>
                                        </p:attrNameLst>
                                      </p:cBhvr>
                                      <p:to>
                                        <p:strVal val="visible"/>
                                      </p:to>
                                    </p:set>
                                    <p:anim calcmode="lin" valueType="num">
                                      <p:cBhvr>
                                        <p:cTn id="7" dur="500" fill="hold"/>
                                        <p:tgtEl>
                                          <p:spTgt spid="157706"/>
                                        </p:tgtEl>
                                        <p:attrNameLst>
                                          <p:attrName>ppt_w</p:attrName>
                                        </p:attrNameLst>
                                      </p:cBhvr>
                                      <p:tavLst>
                                        <p:tav tm="0">
                                          <p:val>
                                            <p:fltVal val="0"/>
                                          </p:val>
                                        </p:tav>
                                        <p:tav tm="100000">
                                          <p:val>
                                            <p:strVal val="#ppt_w"/>
                                          </p:val>
                                        </p:tav>
                                      </p:tavLst>
                                    </p:anim>
                                    <p:anim calcmode="lin" valueType="num">
                                      <p:cBhvr>
                                        <p:cTn id="8" dur="500" fill="hold"/>
                                        <p:tgtEl>
                                          <p:spTgt spid="157706"/>
                                        </p:tgtEl>
                                        <p:attrNameLst>
                                          <p:attrName>ppt_h</p:attrName>
                                        </p:attrNameLst>
                                      </p:cBhvr>
                                      <p:tavLst>
                                        <p:tav tm="0">
                                          <p:val>
                                            <p:fltVal val="0"/>
                                          </p:val>
                                        </p:tav>
                                        <p:tav tm="100000">
                                          <p:val>
                                            <p:strVal val="#ppt_h"/>
                                          </p:val>
                                        </p:tav>
                                      </p:tavLst>
                                    </p:anim>
                                    <p:animEffect transition="in" filter="fade">
                                      <p:cBhvr>
                                        <p:cTn id="9" dur="500"/>
                                        <p:tgtEl>
                                          <p:spTgt spid="15770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2531"/>
                                        </p:tgtEl>
                                        <p:attrNameLst>
                                          <p:attrName>style.visibility</p:attrName>
                                        </p:attrNameLst>
                                      </p:cBhvr>
                                      <p:to>
                                        <p:strVal val="visible"/>
                                      </p:to>
                                    </p:set>
                                    <p:animEffect transition="in" filter="fade">
                                      <p:cBhvr>
                                        <p:cTn id="14" dur="1000">
                                          <p:stCondLst>
                                            <p:cond delay="0"/>
                                          </p:stCondLst>
                                        </p:cTn>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ChangeArrowheads="1"/>
          </p:cNvSpPr>
          <p:nvPr>
            <p:ph type="title"/>
          </p:nvPr>
        </p:nvSpPr>
        <p:spPr/>
        <p:txBody>
          <a:bodyPr/>
          <a:lstStyle/>
          <a:p>
            <a:pPr eaLnBrk="1" hangingPunct="1">
              <a:defRPr/>
            </a:pPr>
            <a:r>
              <a:rPr lang="ru-RU" b="1" dirty="0" smtClean="0"/>
              <a:t>Кто этот дикий, лесной зверь?</a:t>
            </a:r>
          </a:p>
        </p:txBody>
      </p:sp>
      <p:sp>
        <p:nvSpPr>
          <p:cNvPr id="158723" name="Rectangle 3"/>
          <p:cNvSpPr>
            <a:spLocks noGrp="1" noChangeArrowheads="1"/>
          </p:cNvSpPr>
          <p:nvPr>
            <p:ph type="body" idx="1"/>
          </p:nvPr>
        </p:nvSpPr>
        <p:spPr>
          <a:xfrm>
            <a:off x="467544" y="1412776"/>
            <a:ext cx="8229600" cy="4525963"/>
          </a:xfrm>
        </p:spPr>
        <p:txBody>
          <a:bodyPr/>
          <a:lstStyle/>
          <a:p>
            <a:pPr algn="just" eaLnBrk="1" hangingPunct="1">
              <a:lnSpc>
                <a:spcPct val="80000"/>
              </a:lnSpc>
              <a:defRPr/>
            </a:pPr>
            <a:r>
              <a:rPr lang="ru-RU" sz="2400" dirty="0" smtClean="0"/>
              <a:t>По внешнему виду европейское животное очень похоже  на обычную домашнюю кошку серого окраса. Только хвост короче и очень пышный. На кончиках ушей, которые имеют треугольную форму, нет кисточек, как у рыси. Длина шерсти у хищников средняя и линяют они 2 раза в год. </a:t>
            </a:r>
          </a:p>
          <a:p>
            <a:pPr algn="just" eaLnBrk="1" hangingPunct="1">
              <a:lnSpc>
                <a:spcPct val="80000"/>
              </a:lnSpc>
              <a:defRPr/>
            </a:pPr>
            <a:r>
              <a:rPr lang="ru-RU" sz="2400" dirty="0" smtClean="0"/>
              <a:t>Особенностью окраски является наличие черных полосок. Они располагаются по хребту, на лицевой части головы, на хвосте, а на боках и лапах могут быть в виде пятен. Самцы котов в длину могут достигать 90 см, а самки 75 см.</a:t>
            </a:r>
            <a:endParaRPr lang="ru-RU" sz="2400" b="1" dirty="0" smtClean="0"/>
          </a:p>
          <a:p>
            <a:pPr algn="just" eaLnBrk="1" hangingPunct="1">
              <a:lnSpc>
                <a:spcPct val="80000"/>
              </a:lnSpc>
              <a:defRPr/>
            </a:pPr>
            <a:r>
              <a:rPr lang="ru-RU" sz="2400" b="1" i="1" dirty="0" smtClean="0"/>
              <a:t>Дикое существо </a:t>
            </a:r>
            <a:r>
              <a:rPr lang="ru-RU" sz="2400" dirty="0" smtClean="0"/>
              <a:t>занимает свою территорию площадью около 2-3 км, а в горах эта цифра достигает десятков километров. Для того чтобы занять свое место на территории с хорошей добычей дикий лесной зверь участвует в борьбе с иными представителями вида. </a:t>
            </a:r>
          </a:p>
        </p:txBody>
      </p:sp>
    </p:spTree>
  </p:cSld>
  <p:clrMapOvr>
    <a:masterClrMapping/>
  </p:clrMapOvr>
  <p:transition advTm="35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8" name="Rectangle 4"/>
          <p:cNvSpPr>
            <a:spLocks noGrp="1" noChangeArrowheads="1"/>
          </p:cNvSpPr>
          <p:nvPr>
            <p:ph type="title"/>
          </p:nvPr>
        </p:nvSpPr>
        <p:spPr/>
        <p:txBody>
          <a:bodyPr/>
          <a:lstStyle/>
          <a:p>
            <a:pPr eaLnBrk="1" hangingPunct="1">
              <a:defRPr/>
            </a:pPr>
            <a:r>
              <a:rPr lang="ru-RU" sz="4000" b="1" dirty="0" smtClean="0"/>
              <a:t>Дикий кот</a:t>
            </a:r>
          </a:p>
        </p:txBody>
      </p:sp>
      <p:sp>
        <p:nvSpPr>
          <p:cNvPr id="159749" name="Rectangle 5"/>
          <p:cNvSpPr>
            <a:spLocks noGrp="1" noChangeArrowheads="1"/>
          </p:cNvSpPr>
          <p:nvPr>
            <p:ph type="body" sz="half" idx="1"/>
          </p:nvPr>
        </p:nvSpPr>
        <p:spPr/>
        <p:txBody>
          <a:bodyPr/>
          <a:lstStyle/>
          <a:p>
            <a:pPr eaLnBrk="1" hangingPunct="1">
              <a:lnSpc>
                <a:spcPct val="80000"/>
              </a:lnSpc>
              <a:defRPr/>
            </a:pPr>
            <a:r>
              <a:rPr lang="ru-RU" sz="1400" smtClean="0"/>
              <a:t>.</a:t>
            </a:r>
            <a:br>
              <a:rPr lang="ru-RU" sz="1400" smtClean="0"/>
            </a:br>
            <a:endParaRPr lang="ru-RU" sz="1600" smtClean="0"/>
          </a:p>
        </p:txBody>
      </p:sp>
      <p:pic>
        <p:nvPicPr>
          <p:cNvPr id="23556" name="Picture 8" descr="dikii_lesnoi_kot_1"/>
          <p:cNvPicPr>
            <a:picLocks noGrp="1" noChangeAspect="1" noChangeArrowheads="1"/>
          </p:cNvPicPr>
          <p:nvPr>
            <p:ph type="clipArt" sz="half" idx="2"/>
          </p:nvPr>
        </p:nvPicPr>
        <p:blipFill>
          <a:blip r:embed="rId2" cstate="print"/>
          <a:srcRect/>
          <a:stretch>
            <a:fillRect/>
          </a:stretch>
        </p:blipFill>
        <p:spPr>
          <a:xfrm>
            <a:off x="2555875" y="1557338"/>
            <a:ext cx="4824413" cy="4176712"/>
          </a:xfrm>
        </p:spPr>
      </p:pic>
    </p:spTree>
  </p:cSld>
  <p:clrMapOvr>
    <a:masterClrMapping/>
  </p:clrMapOvr>
  <p:transition advTm="35000">
    <p:split dir="in"/>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subTitle" idx="1"/>
          </p:nvPr>
        </p:nvSpPr>
        <p:spPr>
          <a:xfrm>
            <a:off x="1371602" y="2852936"/>
            <a:ext cx="6400800" cy="1752600"/>
          </a:xfrm>
        </p:spPr>
        <p:txBody>
          <a:bodyPr/>
          <a:lstStyle/>
          <a:p>
            <a:pPr eaLnBrk="1" hangingPunct="1"/>
            <a:r>
              <a:rPr lang="ru-RU" altLang="ru-RU" sz="4000" b="1" dirty="0" smtClean="0">
                <a:solidFill>
                  <a:schemeClr val="tx1"/>
                </a:solidFill>
                <a:latin typeface="Times New Roman" panose="02020603050405020304" pitchFamily="18" charset="0"/>
                <a:cs typeface="Times New Roman" panose="02020603050405020304" pitchFamily="18" charset="0"/>
              </a:rPr>
              <a:t>«Красная </a:t>
            </a:r>
            <a:r>
              <a:rPr lang="ru-RU" altLang="ru-RU" sz="4000" b="1" dirty="0" smtClean="0">
                <a:solidFill>
                  <a:schemeClr val="tx1"/>
                </a:solidFill>
                <a:latin typeface="Times New Roman" panose="02020603050405020304" pitchFamily="18" charset="0"/>
                <a:cs typeface="Times New Roman" panose="02020603050405020304" pitchFamily="18" charset="0"/>
              </a:rPr>
              <a:t>– значит природа в </a:t>
            </a:r>
            <a:r>
              <a:rPr lang="ru-RU" altLang="ru-RU" sz="4000" b="1" dirty="0" smtClean="0">
                <a:solidFill>
                  <a:schemeClr val="tx1"/>
                </a:solidFill>
                <a:latin typeface="Times New Roman" panose="02020603050405020304" pitchFamily="18" charset="0"/>
                <a:cs typeface="Times New Roman" panose="02020603050405020304" pitchFamily="18" charset="0"/>
              </a:rPr>
              <a:t>опасности»</a:t>
            </a:r>
            <a:endParaRPr lang="ru-RU" altLang="ru-RU" sz="4000" b="1" dirty="0" smtClean="0">
              <a:solidFill>
                <a:schemeClr val="tx1"/>
              </a:solidFill>
              <a:latin typeface="Times New Roman" panose="02020603050405020304" pitchFamily="18" charset="0"/>
              <a:cs typeface="Times New Roman" panose="02020603050405020304" pitchFamily="18" charset="0"/>
            </a:endParaRPr>
          </a:p>
        </p:txBody>
      </p:sp>
      <p:sp>
        <p:nvSpPr>
          <p:cNvPr id="2" name="Прямоугольник 1"/>
          <p:cNvSpPr/>
          <p:nvPr/>
        </p:nvSpPr>
        <p:spPr>
          <a:xfrm>
            <a:off x="2885867" y="1743670"/>
            <a:ext cx="3372270" cy="923330"/>
          </a:xfrm>
          <a:prstGeom prst="rect">
            <a:avLst/>
          </a:prstGeom>
          <a:noFill/>
        </p:spPr>
        <p:txBody>
          <a:bodyPr wrap="none">
            <a:spAutoFit/>
          </a:bodyPr>
          <a:lstStyle/>
          <a:p>
            <a:pPr algn="ctr">
              <a:defRPr/>
            </a:pPr>
            <a:r>
              <a:rPr lang="ru-RU" altLang="ru-RU" sz="5400" b="1" dirty="0" smtClean="0">
                <a:ln w="12700">
                  <a:solidFill>
                    <a:schemeClr val="accent1"/>
                  </a:solidFill>
                  <a:prstDash val="solid"/>
                </a:ln>
                <a:effectLst>
                  <a:outerShdw dist="38100" dir="2640000" algn="bl" rotWithShape="0">
                    <a:schemeClr val="accent1"/>
                  </a:outerShdw>
                </a:effectLst>
              </a:rPr>
              <a:t>Кроссворд</a:t>
            </a:r>
            <a:endParaRPr lang="ru-RU" sz="5400" b="1" dirty="0">
              <a:ln w="12700">
                <a:solidFill>
                  <a:schemeClr val="accent1"/>
                </a:solidFill>
                <a:prstDash val="solid"/>
              </a:ln>
              <a:effectLst>
                <a:outerShdw dist="38100" dir="2640000" algn="bl" rotWithShape="0">
                  <a:schemeClr val="accent1"/>
                </a:outerShdw>
              </a:effectLst>
            </a:endParaRPr>
          </a:p>
        </p:txBody>
      </p:sp>
    </p:spTree>
    <p:extLst>
      <p:ext uri="{BB962C8B-B14F-4D97-AF65-F5344CB8AC3E}">
        <p14:creationId xmlns:p14="http://schemas.microsoft.com/office/powerpoint/2010/main" val="9089906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Рисунок 1"/>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00825" y="514348"/>
            <a:ext cx="6696744"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http://www.playcast.ru/uploads/2016/12/13/2087972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239" y="980463"/>
            <a:ext cx="1440160" cy="1287281"/>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picsmate.ru/images/1182178_zhivotnye-png.jp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128063" y="4863641"/>
            <a:ext cx="2526673" cy="1451198"/>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s://img.megaobzor.com/old/load/hardmind/scrnshts/BuckIrresistibleDeerandFawn2.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78239" y="5082102"/>
            <a:ext cx="1652228" cy="1652228"/>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http://gg-deco.rlcgeek.com/floorstransparent/Animal-Clipart-Tiger25651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807201" y="479754"/>
            <a:ext cx="955119" cy="1910238"/>
          </a:xfrm>
          <a:prstGeom prst="rect">
            <a:avLst/>
          </a:prstGeom>
          <a:noFill/>
          <a:extLst>
            <a:ext uri="{909E8E84-426E-40DD-AFC4-6F175D3DCCD1}">
              <a14:hiddenFill xmlns:a14="http://schemas.microsoft.com/office/drawing/2010/main">
                <a:solidFill>
                  <a:srgbClr val="FFFFFF"/>
                </a:solidFill>
              </a14:hiddenFill>
            </a:ext>
          </a:extLst>
        </p:spPr>
      </p:pic>
      <p:pic>
        <p:nvPicPr>
          <p:cNvPr id="4108" name="Picture 12" descr="http://img1.liveinternet.ru/images/attach/b/0/21651/21651042_21636792_21635476_leop071.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775770" y="4239760"/>
            <a:ext cx="1427429" cy="1573544"/>
          </a:xfrm>
          <a:prstGeom prst="rect">
            <a:avLst/>
          </a:prstGeom>
          <a:noFill/>
          <a:extLst>
            <a:ext uri="{909E8E84-426E-40DD-AFC4-6F175D3DCCD1}">
              <a14:hiddenFill xmlns:a14="http://schemas.microsoft.com/office/drawing/2010/main">
                <a:solidFill>
                  <a:srgbClr val="FFFFFF"/>
                </a:solidFill>
              </a14:hiddenFill>
            </a:ext>
          </a:extLst>
        </p:spPr>
      </p:pic>
      <p:pic>
        <p:nvPicPr>
          <p:cNvPr id="4112" name="Picture 16" descr="http://s1.pic4you.ru/allimage/y2013/04-05/24687/3348678.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724922" y="3365027"/>
            <a:ext cx="1038195" cy="735388"/>
          </a:xfrm>
          <a:prstGeom prst="rect">
            <a:avLst/>
          </a:prstGeom>
          <a:noFill/>
          <a:extLst>
            <a:ext uri="{909E8E84-426E-40DD-AFC4-6F175D3DCCD1}">
              <a14:hiddenFill xmlns:a14="http://schemas.microsoft.com/office/drawing/2010/main">
                <a:solidFill>
                  <a:srgbClr val="FFFFFF"/>
                </a:solidFill>
              </a14:hiddenFill>
            </a:ext>
          </a:extLst>
        </p:spPr>
      </p:pic>
      <p:pic>
        <p:nvPicPr>
          <p:cNvPr id="4114" name="Picture 18" descr="http://s1.pic4you.ru/allimage/y2012/09-17/12216/2448105.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512183" y="2566275"/>
            <a:ext cx="675442" cy="1100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61794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600200" y="228600"/>
            <a:ext cx="6019800" cy="1143000"/>
          </a:xfrm>
        </p:spPr>
        <p:txBody>
          <a:bodyPr/>
          <a:lstStyle/>
          <a:p>
            <a:pPr eaLnBrk="1" hangingPunct="1"/>
            <a:r>
              <a:rPr lang="ru-RU" altLang="ru-RU" b="1" dirty="0" smtClean="0">
                <a:latin typeface="Times New Roman" panose="02020603050405020304" pitchFamily="18" charset="0"/>
                <a:cs typeface="Times New Roman" panose="02020603050405020304" pitchFamily="18" charset="0"/>
              </a:rPr>
              <a:t>По горизонтали</a:t>
            </a:r>
          </a:p>
        </p:txBody>
      </p:sp>
      <p:graphicFrame>
        <p:nvGraphicFramePr>
          <p:cNvPr id="2" name="Объект 1"/>
          <p:cNvGraphicFramePr>
            <a:graphicFrameLocks noGrp="1"/>
          </p:cNvGraphicFramePr>
          <p:nvPr>
            <p:ph idx="1"/>
            <p:extLst>
              <p:ext uri="{D42A27DB-BD31-4B8C-83A1-F6EECF244321}">
                <p14:modId xmlns:p14="http://schemas.microsoft.com/office/powerpoint/2010/main" val="1234384168"/>
              </p:ext>
            </p:extLst>
          </p:nvPr>
        </p:nvGraphicFramePr>
        <p:xfrm>
          <a:off x="323528" y="1196752"/>
          <a:ext cx="8496944" cy="4495137"/>
        </p:xfrm>
        <a:graphic>
          <a:graphicData uri="http://schemas.openxmlformats.org/drawingml/2006/table">
            <a:tbl>
              <a:tblPr firstRow="1" bandRow="1">
                <a:tableStyleId>{2D5ABB26-0587-4C30-8999-92F81FD0307C}</a:tableStyleId>
              </a:tblPr>
              <a:tblGrid>
                <a:gridCol w="683661">
                  <a:extLst>
                    <a:ext uri="{9D8B030D-6E8A-4147-A177-3AD203B41FA5}">
                      <a16:colId xmlns:a16="http://schemas.microsoft.com/office/drawing/2014/main" val="20000"/>
                    </a:ext>
                  </a:extLst>
                </a:gridCol>
                <a:gridCol w="7813283">
                  <a:extLst>
                    <a:ext uri="{9D8B030D-6E8A-4147-A177-3AD203B41FA5}">
                      <a16:colId xmlns:a16="http://schemas.microsoft.com/office/drawing/2014/main" val="20001"/>
                    </a:ext>
                  </a:extLst>
                </a:gridCol>
              </a:tblGrid>
              <a:tr h="518199">
                <a:tc>
                  <a:txBody>
                    <a:bodyPr/>
                    <a:lstStyle/>
                    <a:p>
                      <a:r>
                        <a:rPr lang="ru-RU" sz="2400" b="1" dirty="0" smtClean="0"/>
                        <a:t>1.</a:t>
                      </a:r>
                      <a:endParaRPr lang="ru-RU" sz="2400" b="1" dirty="0"/>
                    </a:p>
                  </a:txBody>
                  <a:tcPr marT="45724" marB="4572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400" b="1" kern="1200" dirty="0" smtClean="0">
                          <a:effectLst/>
                          <a:latin typeface="Times New Roman" panose="02020603050405020304" pitchFamily="18" charset="0"/>
                          <a:cs typeface="Times New Roman" panose="02020603050405020304" pitchFamily="18" charset="0"/>
                        </a:rPr>
                        <a:t>Тяжелы рога по весу, ходит важно он по лесу</a:t>
                      </a:r>
                      <a:r>
                        <a:rPr lang="ru-RU" sz="2400" b="1" kern="1200" dirty="0" smtClean="0">
                          <a:effectLst/>
                          <a:latin typeface="Times New Roman" panose="02020603050405020304" pitchFamily="18" charset="0"/>
                          <a:cs typeface="Times New Roman" panose="02020603050405020304" pitchFamily="18" charset="0"/>
                        </a:rPr>
                        <a:t>.</a:t>
                      </a:r>
                      <a:endParaRPr lang="ru-RU" sz="2400" b="1" kern="1200" dirty="0" smtClean="0">
                        <a:effectLst/>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0"/>
                  </a:ext>
                </a:extLst>
              </a:tr>
              <a:tr h="518199">
                <a:tc>
                  <a:txBody>
                    <a:bodyPr/>
                    <a:lstStyle/>
                    <a:p>
                      <a:r>
                        <a:rPr lang="ru-RU" sz="2400" b="1" dirty="0" smtClean="0"/>
                        <a:t>3.</a:t>
                      </a:r>
                      <a:endParaRPr lang="ru-RU" sz="2400" b="1" dirty="0"/>
                    </a:p>
                  </a:txBody>
                  <a:tcPr marT="45724" marB="4572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400" b="1" kern="1200" dirty="0" smtClean="0">
                          <a:effectLst/>
                          <a:latin typeface="Times New Roman" panose="02020603050405020304" pitchFamily="18" charset="0"/>
                          <a:cs typeface="Times New Roman" panose="02020603050405020304" pitchFamily="18" charset="0"/>
                        </a:rPr>
                        <a:t>Пятнистый, крупный, из кошачьих называют Дальневосточным</a:t>
                      </a:r>
                      <a:r>
                        <a:rPr lang="ru-RU" sz="2400" b="1" kern="1200" dirty="0" smtClean="0">
                          <a:effectLst/>
                          <a:latin typeface="Times New Roman" panose="02020603050405020304" pitchFamily="18" charset="0"/>
                          <a:cs typeface="Times New Roman" panose="02020603050405020304" pitchFamily="18" charset="0"/>
                        </a:rPr>
                        <a:t>.</a:t>
                      </a:r>
                      <a:endParaRPr lang="ru-RU" sz="2400" b="1" kern="1200" dirty="0" smtClean="0">
                        <a:effectLst/>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1"/>
                  </a:ext>
                </a:extLst>
              </a:tr>
              <a:tr h="518199">
                <a:tc>
                  <a:txBody>
                    <a:bodyPr/>
                    <a:lstStyle/>
                    <a:p>
                      <a:r>
                        <a:rPr lang="ru-RU" sz="2400" b="1" dirty="0" smtClean="0"/>
                        <a:t>7.</a:t>
                      </a:r>
                      <a:endParaRPr lang="ru-RU" sz="2400" b="1" dirty="0"/>
                    </a:p>
                  </a:txBody>
                  <a:tcPr marT="45724" marB="4572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400" b="1" kern="1200" dirty="0" smtClean="0">
                          <a:effectLst/>
                          <a:latin typeface="Times New Roman" panose="02020603050405020304" pitchFamily="18" charset="0"/>
                          <a:cs typeface="Times New Roman" panose="02020603050405020304" pitchFamily="18" charset="0"/>
                        </a:rPr>
                        <a:t>Полосатый, рыжий зверь, самый редкий он теперь</a:t>
                      </a:r>
                      <a:r>
                        <a:rPr lang="ru-RU" sz="2400" b="1" kern="1200" dirty="0" smtClean="0">
                          <a:effectLst/>
                          <a:latin typeface="Times New Roman" panose="02020603050405020304" pitchFamily="18" charset="0"/>
                          <a:cs typeface="Times New Roman" panose="02020603050405020304" pitchFamily="18" charset="0"/>
                        </a:rPr>
                        <a:t>.</a:t>
                      </a:r>
                      <a:endParaRPr lang="ru-RU" sz="2400" b="1" kern="1200" dirty="0" smtClean="0">
                        <a:effectLst/>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2"/>
                  </a:ext>
                </a:extLst>
              </a:tr>
              <a:tr h="518116">
                <a:tc>
                  <a:txBody>
                    <a:bodyPr/>
                    <a:lstStyle/>
                    <a:p>
                      <a:r>
                        <a:rPr lang="ru-RU" sz="2400" b="1" dirty="0" smtClean="0"/>
                        <a:t>9.</a:t>
                      </a:r>
                      <a:endParaRPr lang="ru-RU" sz="2400" b="1" dirty="0"/>
                    </a:p>
                  </a:txBody>
                  <a:tcPr marT="45724" marB="45724"/>
                </a:tc>
                <a:tc>
                  <a:txBody>
                    <a:bodyPr/>
                    <a:lstStyle/>
                    <a:p>
                      <a:r>
                        <a:rPr lang="ru-RU" sz="2400" b="1" kern="1200" dirty="0" smtClean="0">
                          <a:effectLst/>
                          <a:latin typeface="Times New Roman" panose="02020603050405020304" pitchFamily="18" charset="0"/>
                          <a:cs typeface="Times New Roman" panose="02020603050405020304" pitchFamily="18" charset="0"/>
                        </a:rPr>
                        <a:t>Кто зимой холодной бродит по лесу злой, голодный, бывает красного цвета.</a:t>
                      </a:r>
                      <a:endParaRPr lang="ru-RU" sz="2400" b="1" dirty="0">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3"/>
                  </a:ext>
                </a:extLst>
              </a:tr>
              <a:tr h="518199">
                <a:tc>
                  <a:txBody>
                    <a:bodyPr/>
                    <a:lstStyle/>
                    <a:p>
                      <a:r>
                        <a:rPr lang="ru-RU" sz="2400" b="1" dirty="0" smtClean="0"/>
                        <a:t>10.</a:t>
                      </a:r>
                      <a:endParaRPr lang="ru-RU" sz="2400" b="1" dirty="0"/>
                    </a:p>
                  </a:txBody>
                  <a:tcPr marT="45724" marB="4572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400" b="1" kern="1200" dirty="0" smtClean="0">
                          <a:effectLst/>
                          <a:latin typeface="Times New Roman" panose="02020603050405020304" pitchFamily="18" charset="0"/>
                          <a:cs typeface="Times New Roman" panose="02020603050405020304" pitchFamily="18" charset="0"/>
                        </a:rPr>
                        <a:t>Цвет книги со списком редких животных</a:t>
                      </a:r>
                      <a:r>
                        <a:rPr lang="ru-RU" sz="2400" b="1" kern="1200" dirty="0" smtClean="0">
                          <a:effectLst/>
                          <a:latin typeface="Times New Roman" panose="02020603050405020304" pitchFamily="18" charset="0"/>
                          <a:cs typeface="Times New Roman" panose="02020603050405020304" pitchFamily="18" charset="0"/>
                        </a:rPr>
                        <a:t>.</a:t>
                      </a:r>
                      <a:endParaRPr lang="ru-RU" sz="2400" b="1" kern="1200" dirty="0" smtClean="0">
                        <a:effectLst/>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4"/>
                  </a:ext>
                </a:extLst>
              </a:tr>
              <a:tr h="471636">
                <a:tc>
                  <a:txBody>
                    <a:bodyPr/>
                    <a:lstStyle/>
                    <a:p>
                      <a:r>
                        <a:rPr lang="ru-RU" sz="2400" b="1" dirty="0" smtClean="0"/>
                        <a:t>11.</a:t>
                      </a:r>
                      <a:endParaRPr lang="ru-RU" sz="2400" b="1" dirty="0"/>
                    </a:p>
                  </a:txBody>
                  <a:tcPr marT="45724" marB="45724"/>
                </a:tc>
                <a:tc>
                  <a:txBody>
                    <a:bodyPr/>
                    <a:lstStyle/>
                    <a:p>
                      <a:r>
                        <a:rPr lang="ru-RU" sz="2400" b="1" kern="1200" dirty="0" smtClean="0">
                          <a:effectLst/>
                          <a:latin typeface="Times New Roman" panose="02020603050405020304" pitchFamily="18" charset="0"/>
                          <a:cs typeface="Times New Roman" panose="02020603050405020304" pitchFamily="18" charset="0"/>
                        </a:rPr>
                        <a:t>Быстро плавает, ныряет, и в воде не намокает.</a:t>
                      </a:r>
                      <a:endParaRPr lang="ru-RU" sz="2400" b="1" dirty="0">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5"/>
                  </a:ext>
                </a:extLst>
              </a:tr>
              <a:tr h="731575">
                <a:tc>
                  <a:txBody>
                    <a:bodyPr/>
                    <a:lstStyle/>
                    <a:p>
                      <a:r>
                        <a:rPr lang="ru-RU" sz="2400" b="1" dirty="0" smtClean="0"/>
                        <a:t>15.</a:t>
                      </a:r>
                      <a:endParaRPr lang="ru-RU" sz="2400" b="1" dirty="0"/>
                    </a:p>
                  </a:txBody>
                  <a:tcPr marT="45724" marB="4572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400" b="1" kern="1200" dirty="0" smtClean="0">
                          <a:effectLst/>
                          <a:latin typeface="Times New Roman" panose="02020603050405020304" pitchFamily="18" charset="0"/>
                          <a:cs typeface="Times New Roman" panose="02020603050405020304" pitchFamily="18" charset="0"/>
                        </a:rPr>
                        <a:t>Бьёт копытами «цок-цок», снег летит, крупа, песок, знают все, кому не лень, это - северный </a:t>
                      </a:r>
                      <a:r>
                        <a:rPr lang="ru-RU" sz="2400" b="1" kern="1200" dirty="0" smtClean="0">
                          <a:effectLst/>
                          <a:latin typeface="Times New Roman" panose="02020603050405020304" pitchFamily="18" charset="0"/>
                          <a:cs typeface="Times New Roman" panose="02020603050405020304" pitchFamily="18" charset="0"/>
                        </a:rPr>
                        <a:t>...</a:t>
                      </a:r>
                      <a:endParaRPr lang="ru-RU" sz="2400" b="1" kern="1200" dirty="0" smtClean="0">
                        <a:effectLst/>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0636705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descr="79BF9A05-9189-48C4-BC7E-55AD989A04DD.jpeg"/>
          <p:cNvPicPr>
            <a:picLocks noGrp="1" noChangeAspect="1"/>
          </p:cNvPicPr>
          <p:nvPr>
            <p:ph type="pic" idx="1"/>
          </p:nvPr>
        </p:nvPicPr>
        <p:blipFill>
          <a:blip r:embed="rId2" cstate="print"/>
          <a:srcRect/>
          <a:stretch>
            <a:fillRect/>
          </a:stretch>
        </p:blipFill>
        <p:spPr>
          <a:xfrm>
            <a:off x="611560" y="476672"/>
            <a:ext cx="3360373" cy="2520280"/>
          </a:xfrm>
        </p:spPr>
      </p:pic>
      <p:sp>
        <p:nvSpPr>
          <p:cNvPr id="5" name="Текст 4"/>
          <p:cNvSpPr>
            <a:spLocks noGrp="1"/>
          </p:cNvSpPr>
          <p:nvPr>
            <p:ph type="body" sz="half" idx="2"/>
          </p:nvPr>
        </p:nvSpPr>
        <p:spPr>
          <a:xfrm>
            <a:off x="467544" y="3068960"/>
            <a:ext cx="3787824" cy="581942"/>
          </a:xfrm>
        </p:spPr>
        <p:txBody>
          <a:bodyPr/>
          <a:lstStyle/>
          <a:p>
            <a:pPr algn="ctr"/>
            <a:r>
              <a:rPr lang="ru-RU" sz="2800" b="1" dirty="0" smtClean="0"/>
              <a:t>Кузнецов Денис</a:t>
            </a:r>
          </a:p>
          <a:p>
            <a:pPr algn="ctr"/>
            <a:r>
              <a:rPr lang="ru-RU" sz="2800" b="1" dirty="0" smtClean="0"/>
              <a:t>«Игрушка </a:t>
            </a:r>
            <a:r>
              <a:rPr lang="ru-RU" sz="2800" b="1" dirty="0" smtClean="0"/>
              <a:t>– </a:t>
            </a:r>
            <a:r>
              <a:rPr lang="ru-RU" sz="2800" b="1" dirty="0" smtClean="0"/>
              <a:t>машинка» </a:t>
            </a:r>
            <a:endParaRPr lang="ru-RU" sz="2800" b="1" dirty="0"/>
          </a:p>
        </p:txBody>
      </p:sp>
      <p:pic>
        <p:nvPicPr>
          <p:cNvPr id="7" name="Рисунок 6" descr="90F26610-CFFD-4CDB-A9F6-BFA43C6C7AFC.jpeg"/>
          <p:cNvPicPr>
            <a:picLocks noChangeAspect="1"/>
          </p:cNvPicPr>
          <p:nvPr/>
        </p:nvPicPr>
        <p:blipFill>
          <a:blip r:embed="rId3" cstate="print"/>
          <a:srcRect/>
          <a:stretch>
            <a:fillRect/>
          </a:stretch>
        </p:blipFill>
        <p:spPr bwMode="auto">
          <a:xfrm rot="5400000">
            <a:off x="4934864" y="1049912"/>
            <a:ext cx="3594752" cy="2736304"/>
          </a:xfrm>
          <a:prstGeom prst="rect">
            <a:avLst/>
          </a:prstGeom>
          <a:noFill/>
          <a:ln w="9525">
            <a:noFill/>
            <a:miter lim="800000"/>
            <a:headEnd/>
            <a:tailEnd/>
          </a:ln>
        </p:spPr>
      </p:pic>
      <p:sp>
        <p:nvSpPr>
          <p:cNvPr id="8" name="Текст 3"/>
          <p:cNvSpPr>
            <a:spLocks noGrp="1"/>
          </p:cNvSpPr>
          <p:nvPr>
            <p:ph type="title"/>
          </p:nvPr>
        </p:nvSpPr>
        <p:spPr>
          <a:xfrm>
            <a:off x="4752020" y="5157192"/>
            <a:ext cx="3960440" cy="566738"/>
          </a:xfrm>
        </p:spPr>
        <p:txBody>
          <a:bodyPr/>
          <a:lstStyle/>
          <a:p>
            <a:pPr algn="ctr"/>
            <a:r>
              <a:rPr lang="ru-RU" sz="2800" b="1" dirty="0" smtClean="0"/>
              <a:t>Луцевич Анастасия</a:t>
            </a:r>
            <a:br>
              <a:rPr lang="ru-RU" sz="2800" b="1" dirty="0" smtClean="0"/>
            </a:br>
            <a:r>
              <a:rPr lang="ru-RU" sz="2800" dirty="0" smtClean="0"/>
              <a:t>«</a:t>
            </a:r>
            <a:r>
              <a:rPr lang="ru-RU" sz="2800" b="1" dirty="0" smtClean="0"/>
              <a:t>Банка</a:t>
            </a:r>
            <a:endParaRPr lang="ru-RU" sz="2800" b="1" dirty="0" smtClean="0"/>
          </a:p>
          <a:p>
            <a:pPr algn="ctr"/>
            <a:r>
              <a:rPr lang="ru-RU" sz="2800" b="1" dirty="0" smtClean="0"/>
              <a:t> для </a:t>
            </a:r>
            <a:r>
              <a:rPr lang="ru-RU" sz="2800" b="1" dirty="0" smtClean="0"/>
              <a:t>хранения» </a:t>
            </a:r>
            <a:endParaRPr lang="ru-RU" sz="2800" b="1"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524000" y="228600"/>
            <a:ext cx="6019800" cy="1143000"/>
          </a:xfrm>
        </p:spPr>
        <p:txBody>
          <a:bodyPr/>
          <a:lstStyle/>
          <a:p>
            <a:pPr eaLnBrk="1" hangingPunct="1"/>
            <a:r>
              <a:rPr lang="ru-RU" altLang="ru-RU" b="1" dirty="0" smtClean="0">
                <a:latin typeface="Times New Roman" panose="02020603050405020304" pitchFamily="18" charset="0"/>
                <a:cs typeface="Times New Roman" panose="02020603050405020304" pitchFamily="18" charset="0"/>
              </a:rPr>
              <a:t>По вертикали</a:t>
            </a:r>
          </a:p>
        </p:txBody>
      </p:sp>
      <p:graphicFrame>
        <p:nvGraphicFramePr>
          <p:cNvPr id="6" name="Объект 1"/>
          <p:cNvGraphicFramePr>
            <a:graphicFrameLocks noGrp="1"/>
          </p:cNvGraphicFramePr>
          <p:nvPr>
            <p:ph idx="1"/>
            <p:extLst>
              <p:ext uri="{D42A27DB-BD31-4B8C-83A1-F6EECF244321}">
                <p14:modId xmlns:p14="http://schemas.microsoft.com/office/powerpoint/2010/main" val="2520267164"/>
              </p:ext>
            </p:extLst>
          </p:nvPr>
        </p:nvGraphicFramePr>
        <p:xfrm>
          <a:off x="501452" y="1196752"/>
          <a:ext cx="8064895" cy="4875368"/>
        </p:xfrm>
        <a:graphic>
          <a:graphicData uri="http://schemas.openxmlformats.org/drawingml/2006/table">
            <a:tbl>
              <a:tblPr firstRow="1" bandRow="1">
                <a:tableStyleId>{2D5ABB26-0587-4C30-8999-92F81FD0307C}</a:tableStyleId>
              </a:tblPr>
              <a:tblGrid>
                <a:gridCol w="576064">
                  <a:extLst>
                    <a:ext uri="{9D8B030D-6E8A-4147-A177-3AD203B41FA5}">
                      <a16:colId xmlns:a16="http://schemas.microsoft.com/office/drawing/2014/main" val="20000"/>
                    </a:ext>
                  </a:extLst>
                </a:gridCol>
                <a:gridCol w="7488831">
                  <a:extLst>
                    <a:ext uri="{9D8B030D-6E8A-4147-A177-3AD203B41FA5}">
                      <a16:colId xmlns:a16="http://schemas.microsoft.com/office/drawing/2014/main" val="20001"/>
                    </a:ext>
                  </a:extLst>
                </a:gridCol>
              </a:tblGrid>
              <a:tr h="518208">
                <a:tc>
                  <a:txBody>
                    <a:bodyPr/>
                    <a:lstStyle/>
                    <a:p>
                      <a:r>
                        <a:rPr lang="ru-RU" sz="2400" b="1" dirty="0" smtClean="0">
                          <a:solidFill>
                            <a:schemeClr val="tx1"/>
                          </a:solidFill>
                          <a:latin typeface="Times New Roman" panose="02020603050405020304" pitchFamily="18" charset="0"/>
                          <a:cs typeface="Times New Roman" panose="02020603050405020304" pitchFamily="18" charset="0"/>
                        </a:rPr>
                        <a:t>2.</a:t>
                      </a:r>
                      <a:endParaRPr lang="ru-RU" sz="2400" b="1" dirty="0">
                        <a:solidFill>
                          <a:schemeClr val="tx1"/>
                        </a:solidFill>
                        <a:latin typeface="Times New Roman" panose="02020603050405020304" pitchFamily="18" charset="0"/>
                        <a:cs typeface="Times New Roman" panose="02020603050405020304" pitchFamily="18" charset="0"/>
                      </a:endParaRPr>
                    </a:p>
                  </a:txBody>
                  <a:tcPr marT="45724" marB="4572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Живет в море, прыгает, и резвится по волнам</a:t>
                      </a:r>
                      <a:r>
                        <a:rPr lang="ru-RU" sz="2400" b="1" kern="1200" dirty="0" smtClean="0">
                          <a:solidFill>
                            <a:schemeClr val="tx1"/>
                          </a:solidFill>
                          <a:effectLst/>
                          <a:latin typeface="Times New Roman" panose="02020603050405020304" pitchFamily="18" charset="0"/>
                          <a:cs typeface="Times New Roman" panose="02020603050405020304" pitchFamily="18" charset="0"/>
                        </a:rPr>
                        <a:t>.</a:t>
                      </a:r>
                      <a:endParaRPr lang="ru-RU" sz="2400" b="1" kern="1200" dirty="0" smtClean="0">
                        <a:solidFill>
                          <a:schemeClr val="tx1"/>
                        </a:solidFill>
                        <a:effectLst/>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0"/>
                  </a:ext>
                </a:extLst>
              </a:tr>
              <a:tr h="518208">
                <a:tc>
                  <a:txBody>
                    <a:bodyPr/>
                    <a:lstStyle/>
                    <a:p>
                      <a:r>
                        <a:rPr lang="ru-RU" sz="2400" b="1" dirty="0" smtClean="0">
                          <a:solidFill>
                            <a:schemeClr val="tx1"/>
                          </a:solidFill>
                          <a:latin typeface="Times New Roman" panose="02020603050405020304" pitchFamily="18" charset="0"/>
                          <a:cs typeface="Times New Roman" panose="02020603050405020304" pitchFamily="18" charset="0"/>
                        </a:rPr>
                        <a:t>4.</a:t>
                      </a:r>
                      <a:endParaRPr lang="ru-RU" sz="2400" b="1" dirty="0">
                        <a:solidFill>
                          <a:schemeClr val="tx1"/>
                        </a:solidFill>
                        <a:latin typeface="Times New Roman" panose="02020603050405020304" pitchFamily="18" charset="0"/>
                        <a:cs typeface="Times New Roman" panose="02020603050405020304" pitchFamily="18" charset="0"/>
                      </a:endParaRPr>
                    </a:p>
                  </a:txBody>
                  <a:tcPr marT="45724" marB="45724"/>
                </a:tc>
                <a:tc>
                  <a:txBody>
                    <a:bodyPr/>
                    <a:lstStyle/>
                    <a:p>
                      <a:pPr>
                        <a:lnSpc>
                          <a:spcPct val="100000"/>
                        </a:lnSpc>
                      </a:pP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Крупный зверь имеет бивни и ласты</a:t>
                      </a: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ru-RU" sz="2400" b="1" kern="1200" dirty="0" smtClean="0">
                        <a:solidFill>
                          <a:schemeClr val="tx1"/>
                        </a:solidFill>
                        <a:effectLst/>
                        <a:latin typeface="Times New Roman" panose="02020603050405020304" pitchFamily="18" charset="0"/>
                        <a:ea typeface="+mn-ea"/>
                        <a:cs typeface="Times New Roman" panose="02020603050405020304" pitchFamily="18" charset="0"/>
                      </a:endParaRPr>
                    </a:p>
                  </a:txBody>
                  <a:tcPr marT="45724" marB="45724"/>
                </a:tc>
                <a:extLst>
                  <a:ext uri="{0D108BD9-81ED-4DB2-BD59-A6C34878D82A}">
                    <a16:rowId xmlns:a16="http://schemas.microsoft.com/office/drawing/2014/main" val="10001"/>
                  </a:ext>
                </a:extLst>
              </a:tr>
              <a:tr h="518208">
                <a:tc>
                  <a:txBody>
                    <a:bodyPr/>
                    <a:lstStyle/>
                    <a:p>
                      <a:r>
                        <a:rPr lang="ru-RU" sz="2400" b="1" dirty="0" smtClean="0">
                          <a:solidFill>
                            <a:schemeClr val="tx1"/>
                          </a:solidFill>
                          <a:latin typeface="Times New Roman" panose="02020603050405020304" pitchFamily="18" charset="0"/>
                          <a:cs typeface="Times New Roman" panose="02020603050405020304" pitchFamily="18" charset="0"/>
                        </a:rPr>
                        <a:t>5.</a:t>
                      </a:r>
                      <a:endParaRPr lang="ru-RU" sz="2400" b="1" dirty="0">
                        <a:solidFill>
                          <a:schemeClr val="tx1"/>
                        </a:solidFill>
                        <a:latin typeface="Times New Roman" panose="02020603050405020304" pitchFamily="18" charset="0"/>
                        <a:cs typeface="Times New Roman" panose="02020603050405020304" pitchFamily="18" charset="0"/>
                      </a:endParaRPr>
                    </a:p>
                  </a:txBody>
                  <a:tcPr marT="45724" marB="45724"/>
                </a:tc>
                <a:tc>
                  <a:txBody>
                    <a:bodyPr/>
                    <a:lstStyle/>
                    <a:p>
                      <a:pPr>
                        <a:lnSpc>
                          <a:spcPct val="100000"/>
                        </a:lnSpc>
                      </a:pP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Животное названное в честь первооткрывателя Пржевальского</a:t>
                      </a: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ru-RU" sz="2400" b="1" kern="1200" dirty="0" smtClean="0">
                        <a:solidFill>
                          <a:schemeClr val="tx1"/>
                        </a:solidFill>
                        <a:effectLst/>
                        <a:latin typeface="Times New Roman" panose="02020603050405020304" pitchFamily="18" charset="0"/>
                        <a:ea typeface="+mn-ea"/>
                        <a:cs typeface="Times New Roman" panose="02020603050405020304" pitchFamily="18" charset="0"/>
                      </a:endParaRPr>
                    </a:p>
                  </a:txBody>
                  <a:tcPr marT="45724" marB="45724"/>
                </a:tc>
                <a:extLst>
                  <a:ext uri="{0D108BD9-81ED-4DB2-BD59-A6C34878D82A}">
                    <a16:rowId xmlns:a16="http://schemas.microsoft.com/office/drawing/2014/main" val="10002"/>
                  </a:ext>
                </a:extLst>
              </a:tr>
              <a:tr h="471644">
                <a:tc>
                  <a:txBody>
                    <a:bodyPr/>
                    <a:lstStyle/>
                    <a:p>
                      <a:r>
                        <a:rPr lang="ru-RU" sz="2400" b="1" dirty="0" smtClean="0">
                          <a:solidFill>
                            <a:schemeClr val="tx1"/>
                          </a:solidFill>
                          <a:latin typeface="Times New Roman" panose="02020603050405020304" pitchFamily="18" charset="0"/>
                          <a:cs typeface="Times New Roman" panose="02020603050405020304" pitchFamily="18" charset="0"/>
                        </a:rPr>
                        <a:t>6.</a:t>
                      </a:r>
                      <a:endParaRPr lang="ru-RU" sz="2400" b="1" dirty="0">
                        <a:solidFill>
                          <a:schemeClr val="tx1"/>
                        </a:solidFill>
                        <a:latin typeface="Times New Roman" panose="02020603050405020304" pitchFamily="18" charset="0"/>
                        <a:cs typeface="Times New Roman" panose="02020603050405020304" pitchFamily="18" charset="0"/>
                      </a:endParaRPr>
                    </a:p>
                  </a:txBody>
                  <a:tcPr marT="45724" marB="45724"/>
                </a:tc>
                <a:tc>
                  <a:txBody>
                    <a:bodyPr/>
                    <a:lstStyle/>
                    <a:p>
                      <a:pPr>
                        <a:lnSpc>
                          <a:spcPct val="100000"/>
                        </a:lnSpc>
                      </a:pP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Белоснежный, живет на Севере и ловит рыбу. </a:t>
                      </a:r>
                      <a:endParaRPr lang="ru-RU" sz="2400" b="1" dirty="0">
                        <a:solidFill>
                          <a:schemeClr val="tx1"/>
                        </a:solidFill>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3"/>
                  </a:ext>
                </a:extLst>
              </a:tr>
              <a:tr h="518208">
                <a:tc>
                  <a:txBody>
                    <a:bodyPr/>
                    <a:lstStyle/>
                    <a:p>
                      <a:r>
                        <a:rPr lang="ru-RU" sz="2400" b="1" dirty="0" smtClean="0">
                          <a:solidFill>
                            <a:schemeClr val="tx1"/>
                          </a:solidFill>
                          <a:latin typeface="Times New Roman" panose="02020603050405020304" pitchFamily="18" charset="0"/>
                          <a:cs typeface="Times New Roman" panose="02020603050405020304" pitchFamily="18" charset="0"/>
                        </a:rPr>
                        <a:t>8.</a:t>
                      </a:r>
                      <a:endParaRPr lang="ru-RU" sz="2400" b="1" dirty="0">
                        <a:solidFill>
                          <a:schemeClr val="tx1"/>
                        </a:solidFill>
                        <a:latin typeface="Times New Roman" panose="02020603050405020304" pitchFamily="18" charset="0"/>
                        <a:cs typeface="Times New Roman" panose="02020603050405020304" pitchFamily="18" charset="0"/>
                      </a:endParaRPr>
                    </a:p>
                  </a:txBody>
                  <a:tcPr marT="45724" marB="45724"/>
                </a:tc>
                <a:tc>
                  <a:txBody>
                    <a:bodyPr/>
                    <a:lstStyle/>
                    <a:p>
                      <a:pPr>
                        <a:lnSpc>
                          <a:spcPct val="100000"/>
                        </a:lnSpc>
                      </a:pP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Живет в Австралии, его пища эвкалипт</a:t>
                      </a: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a:t>
                      </a:r>
                      <a:endParaRPr lang="ru-RU" sz="2400" b="1" kern="1200" dirty="0" smtClean="0">
                        <a:solidFill>
                          <a:schemeClr val="tx1"/>
                        </a:solidFill>
                        <a:effectLst/>
                        <a:latin typeface="Times New Roman" panose="02020603050405020304" pitchFamily="18" charset="0"/>
                        <a:ea typeface="+mn-ea"/>
                        <a:cs typeface="Times New Roman" panose="02020603050405020304" pitchFamily="18" charset="0"/>
                      </a:endParaRPr>
                    </a:p>
                  </a:txBody>
                  <a:tcPr marT="45724" marB="45724"/>
                </a:tc>
                <a:extLst>
                  <a:ext uri="{0D108BD9-81ED-4DB2-BD59-A6C34878D82A}">
                    <a16:rowId xmlns:a16="http://schemas.microsoft.com/office/drawing/2014/main" val="10004"/>
                  </a:ext>
                </a:extLst>
              </a:tr>
              <a:tr h="471644">
                <a:tc>
                  <a:txBody>
                    <a:bodyPr/>
                    <a:lstStyle/>
                    <a:p>
                      <a:r>
                        <a:rPr lang="ru-RU" sz="2400" b="1" dirty="0" smtClean="0">
                          <a:solidFill>
                            <a:schemeClr val="tx1"/>
                          </a:solidFill>
                          <a:latin typeface="Times New Roman" panose="02020603050405020304" pitchFamily="18" charset="0"/>
                          <a:cs typeface="Times New Roman" panose="02020603050405020304" pitchFamily="18" charset="0"/>
                        </a:rPr>
                        <a:t>12.</a:t>
                      </a:r>
                      <a:endParaRPr lang="ru-RU" sz="2400" b="1" dirty="0">
                        <a:solidFill>
                          <a:schemeClr val="tx1"/>
                        </a:solidFill>
                        <a:latin typeface="Times New Roman" panose="02020603050405020304" pitchFamily="18" charset="0"/>
                        <a:cs typeface="Times New Roman" panose="02020603050405020304" pitchFamily="18" charset="0"/>
                      </a:endParaRPr>
                    </a:p>
                  </a:txBody>
                  <a:tcPr marT="45724" marB="45724"/>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Домашняя хрюкает, а еще бывает морская</a:t>
                      </a:r>
                      <a:r>
                        <a:rPr lang="ru-RU" sz="2400" b="1" kern="1200" dirty="0" smtClean="0">
                          <a:solidFill>
                            <a:schemeClr val="tx1"/>
                          </a:solidFill>
                          <a:effectLst/>
                          <a:latin typeface="Times New Roman" panose="02020603050405020304" pitchFamily="18" charset="0"/>
                          <a:cs typeface="Times New Roman" panose="02020603050405020304" pitchFamily="18" charset="0"/>
                        </a:rPr>
                        <a:t>.</a:t>
                      </a:r>
                      <a:endParaRPr lang="ru-RU" sz="2400" b="1" dirty="0">
                        <a:solidFill>
                          <a:schemeClr val="tx1"/>
                        </a:solidFill>
                        <a:latin typeface="Times New Roman" panose="02020603050405020304" pitchFamily="18" charset="0"/>
                        <a:cs typeface="Times New Roman" panose="02020603050405020304" pitchFamily="18" charset="0"/>
                      </a:endParaRPr>
                    </a:p>
                  </a:txBody>
                  <a:tcPr marT="45724" marB="45724"/>
                </a:tc>
                <a:extLst>
                  <a:ext uri="{0D108BD9-81ED-4DB2-BD59-A6C34878D82A}">
                    <a16:rowId xmlns:a16="http://schemas.microsoft.com/office/drawing/2014/main" val="10005"/>
                  </a:ext>
                </a:extLst>
              </a:tr>
              <a:tr h="1371729">
                <a:tc>
                  <a:txBody>
                    <a:bodyPr/>
                    <a:lstStyle/>
                    <a:p>
                      <a:r>
                        <a:rPr lang="ru-RU" sz="2400" b="1" dirty="0" smtClean="0">
                          <a:solidFill>
                            <a:schemeClr val="tx1"/>
                          </a:solidFill>
                          <a:latin typeface="Times New Roman" panose="02020603050405020304" pitchFamily="18" charset="0"/>
                          <a:cs typeface="Times New Roman" panose="02020603050405020304" pitchFamily="18" charset="0"/>
                        </a:rPr>
                        <a:t>13.</a:t>
                      </a:r>
                    </a:p>
                    <a:p>
                      <a:endParaRPr lang="ru-RU" sz="2400" b="1" dirty="0" smtClean="0">
                        <a:solidFill>
                          <a:schemeClr val="tx1"/>
                        </a:solidFill>
                        <a:latin typeface="Times New Roman" panose="02020603050405020304" pitchFamily="18" charset="0"/>
                        <a:cs typeface="Times New Roman" panose="02020603050405020304" pitchFamily="18" charset="0"/>
                      </a:endParaRPr>
                    </a:p>
                    <a:p>
                      <a:r>
                        <a:rPr lang="ru-RU" sz="2400" b="1" dirty="0" smtClean="0">
                          <a:solidFill>
                            <a:schemeClr val="tx1"/>
                          </a:solidFill>
                          <a:latin typeface="Times New Roman" panose="02020603050405020304" pitchFamily="18" charset="0"/>
                          <a:cs typeface="Times New Roman" panose="02020603050405020304" pitchFamily="18" charset="0"/>
                        </a:rPr>
                        <a:t>1</a:t>
                      </a:r>
                      <a:r>
                        <a:rPr lang="en-US" sz="2400" b="1" dirty="0" smtClean="0">
                          <a:solidFill>
                            <a:schemeClr val="tx1"/>
                          </a:solidFill>
                          <a:latin typeface="Times New Roman" panose="02020603050405020304" pitchFamily="18" charset="0"/>
                          <a:cs typeface="Times New Roman" panose="02020603050405020304" pitchFamily="18" charset="0"/>
                        </a:rPr>
                        <a:t>4</a:t>
                      </a:r>
                      <a:r>
                        <a:rPr lang="ru-RU" sz="2400" b="1" dirty="0" smtClean="0">
                          <a:solidFill>
                            <a:schemeClr val="tx1"/>
                          </a:solidFill>
                          <a:latin typeface="Times New Roman" panose="02020603050405020304" pitchFamily="18" charset="0"/>
                          <a:cs typeface="Times New Roman" panose="02020603050405020304" pitchFamily="18" charset="0"/>
                        </a:rPr>
                        <a:t>.</a:t>
                      </a:r>
                      <a:endParaRPr lang="ru-RU" sz="2400" b="1" dirty="0">
                        <a:solidFill>
                          <a:schemeClr val="tx1"/>
                        </a:solidFill>
                        <a:latin typeface="Times New Roman" panose="02020603050405020304" pitchFamily="18" charset="0"/>
                        <a:cs typeface="Times New Roman" panose="02020603050405020304" pitchFamily="18" charset="0"/>
                      </a:endParaRPr>
                    </a:p>
                  </a:txBody>
                  <a:tcPr marT="45724" marB="45724"/>
                </a:tc>
                <a:tc>
                  <a:txBody>
                    <a:bodyPr/>
                    <a:lstStyle/>
                    <a:p>
                      <a:pPr>
                        <a:lnSpc>
                          <a:spcPct val="100000"/>
                        </a:lnSpc>
                      </a:pP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Это небольшой зверек, а во Владивостоке так называется бухта.</a:t>
                      </a:r>
                    </a:p>
                    <a:p>
                      <a:pPr marL="0" marR="0" lvl="0" indent="0" algn="l" defTabSz="914400" rtl="0" eaLnBrk="1" fontAlgn="auto" latinLnBrk="0" hangingPunct="1">
                        <a:lnSpc>
                          <a:spcPct val="100000"/>
                        </a:lnSpc>
                        <a:spcBef>
                          <a:spcPts val="0"/>
                        </a:spcBef>
                        <a:spcAft>
                          <a:spcPts val="0"/>
                        </a:spcAft>
                        <a:buClrTx/>
                        <a:buSzTx/>
                        <a:buFontTx/>
                        <a:buNone/>
                        <a:tabLst/>
                        <a:defRPr/>
                      </a:pP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Рассекает </a:t>
                      </a:r>
                      <a:r>
                        <a:rPr lang="ru-RU" sz="2400" b="1" kern="1200" dirty="0" smtClean="0">
                          <a:solidFill>
                            <a:schemeClr val="tx1"/>
                          </a:solidFill>
                          <a:effectLst/>
                          <a:latin typeface="Times New Roman" panose="02020603050405020304" pitchFamily="18" charset="0"/>
                          <a:ea typeface="+mn-ea"/>
                          <a:cs typeface="Times New Roman" panose="02020603050405020304" pitchFamily="18" charset="0"/>
                        </a:rPr>
                        <a:t>океан, из спины живой фонтан!</a:t>
                      </a:r>
                    </a:p>
                    <a:p>
                      <a:pPr>
                        <a:lnSpc>
                          <a:spcPct val="100000"/>
                        </a:lnSpc>
                      </a:pPr>
                      <a:endParaRPr lang="ru-RU" sz="2400" b="1" kern="1200" dirty="0" smtClean="0">
                        <a:solidFill>
                          <a:schemeClr val="tx1"/>
                        </a:solidFill>
                        <a:effectLst/>
                        <a:latin typeface="Times New Roman" panose="02020603050405020304" pitchFamily="18" charset="0"/>
                        <a:ea typeface="+mn-ea"/>
                        <a:cs typeface="Times New Roman" panose="02020603050405020304" pitchFamily="18" charset="0"/>
                      </a:endParaRPr>
                    </a:p>
                  </a:txBody>
                  <a:tcPr marT="45724" marB="45724"/>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3628244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371600" y="152400"/>
            <a:ext cx="6019800" cy="1143000"/>
          </a:xfrm>
        </p:spPr>
        <p:txBody>
          <a:bodyPr/>
          <a:lstStyle/>
          <a:p>
            <a:pPr eaLnBrk="1" hangingPunct="1"/>
            <a:r>
              <a:rPr lang="ru-RU" altLang="ru-RU" sz="3600" b="1" dirty="0" smtClean="0">
                <a:latin typeface="Times New Roman" panose="02020603050405020304" pitchFamily="18" charset="0"/>
                <a:cs typeface="Times New Roman" panose="02020603050405020304" pitchFamily="18" charset="0"/>
              </a:rPr>
              <a:t>Ответы</a:t>
            </a:r>
            <a:br>
              <a:rPr lang="ru-RU" altLang="ru-RU" sz="3600" b="1" dirty="0" smtClean="0">
                <a:latin typeface="Times New Roman" panose="02020603050405020304" pitchFamily="18" charset="0"/>
                <a:cs typeface="Times New Roman" panose="02020603050405020304" pitchFamily="18" charset="0"/>
              </a:rPr>
            </a:br>
            <a:endParaRPr lang="ru-RU" altLang="ru-RU" sz="3600" b="1" dirty="0" smtClean="0">
              <a:latin typeface="Times New Roman" panose="02020603050405020304" pitchFamily="18" charset="0"/>
              <a:cs typeface="Times New Roman" panose="02020603050405020304" pitchFamily="18" charset="0"/>
            </a:endParaRPr>
          </a:p>
        </p:txBody>
      </p:sp>
      <p:pic>
        <p:nvPicPr>
          <p:cNvPr id="7171" name="Рисунок 2"/>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9870" y="606575"/>
            <a:ext cx="7272808" cy="473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www.playcast.ru/uploads/2016/12/13/2087972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239" y="980463"/>
            <a:ext cx="1440160" cy="128728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https://img.megaobzor.com/old/load/hardmind/scrnshts/BuckIrresistibleDeerandFawn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78239" y="4915526"/>
            <a:ext cx="1652228" cy="165222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8" descr="http://s1.pic4you.ru/allimage/y2012/09-17/12216/2448105.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12183" y="2566275"/>
            <a:ext cx="675442" cy="110051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http://gg-deco.rlcgeek.com/floorstransparent/Animal-Clipart-Tiger256512.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807201" y="479754"/>
            <a:ext cx="955119" cy="191023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6" descr="http://s1.pic4you.ru/allimage/y2013/04-05/24687/3348678.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724922" y="3365027"/>
            <a:ext cx="1038195" cy="73538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http://picsmate.ru/images/1182178_zhivotnye-png.jp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6280463" y="5016041"/>
            <a:ext cx="2526673" cy="145119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2" descr="http://img1.liveinternet.ru/images/attach/b/0/21651/21651042_21636792_21635476_leop071.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928170" y="4392160"/>
            <a:ext cx="1427429" cy="15735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70902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b="1" dirty="0" smtClean="0"/>
              <a:t>«</a:t>
            </a:r>
            <a:r>
              <a:rPr lang="ru-RU" b="1" dirty="0" err="1" smtClean="0"/>
              <a:t>Эко-дело</a:t>
            </a:r>
            <a:r>
              <a:rPr lang="ru-RU" b="1" dirty="0" smtClean="0"/>
              <a:t> по душе»</a:t>
            </a:r>
            <a:br>
              <a:rPr lang="ru-RU" b="1" dirty="0" smtClean="0"/>
            </a:br>
            <a:r>
              <a:rPr lang="ru-RU" b="1" dirty="0" smtClean="0"/>
              <a:t>Экологическая акция </a:t>
            </a:r>
            <a:br>
              <a:rPr lang="ru-RU" b="1" dirty="0" smtClean="0"/>
            </a:br>
            <a:r>
              <a:rPr lang="ru-RU" b="1" dirty="0" smtClean="0"/>
              <a:t>«Мусору – нет»</a:t>
            </a:r>
            <a:endParaRPr lang="ru-RU" b="1" dirty="0"/>
          </a:p>
        </p:txBody>
      </p:sp>
      <p:sp>
        <p:nvSpPr>
          <p:cNvPr id="3" name="Подзаголовок 2"/>
          <p:cNvSpPr>
            <a:spLocks noGrp="1"/>
          </p:cNvSpPr>
          <p:nvPr>
            <p:ph type="subTitle" idx="1"/>
          </p:nvPr>
        </p:nvSpPr>
        <p:spPr/>
        <p:txBody>
          <a:bodyPr/>
          <a:lstStyle/>
          <a:p>
            <a:endParaRPr lang="ru-RU"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Акция проводилась для учащихся 1-4 классов</a:t>
            </a:r>
            <a:endParaRPr lang="ru-RU" b="1" dirty="0"/>
          </a:p>
        </p:txBody>
      </p:sp>
      <p:pic>
        <p:nvPicPr>
          <p:cNvPr id="4" name="Содержимое 3" descr="3A62F872-602A-4725-B06D-C52B225181A0.jpeg"/>
          <p:cNvPicPr>
            <a:picLocks noGrp="1" noChangeAspect="1"/>
          </p:cNvPicPr>
          <p:nvPr>
            <p:ph idx="1"/>
          </p:nvPr>
        </p:nvPicPr>
        <p:blipFill>
          <a:blip r:embed="rId2" cstate="print"/>
          <a:stretch>
            <a:fillRect/>
          </a:stretch>
        </p:blipFill>
        <p:spPr>
          <a:xfrm>
            <a:off x="1554691" y="1600200"/>
            <a:ext cx="6034617" cy="4525962"/>
          </a:xfrm>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611560" y="1268760"/>
            <a:ext cx="7772400" cy="1362075"/>
          </a:xfrm>
        </p:spPr>
        <p:txBody>
          <a:bodyPr/>
          <a:lstStyle/>
          <a:p>
            <a:pPr algn="l"/>
            <a:r>
              <a:rPr lang="ru-RU" sz="2400" b="1" dirty="0" smtClean="0"/>
              <a:t>Цели и задачи</a:t>
            </a:r>
            <a:r>
              <a:rPr lang="ru-RU" sz="2400" dirty="0" smtClean="0"/>
              <a:t>:</a:t>
            </a:r>
            <a:br>
              <a:rPr lang="ru-RU" sz="2400" dirty="0" smtClean="0"/>
            </a:br>
            <a:r>
              <a:rPr lang="ru-RU" sz="2400" b="1" dirty="0" smtClean="0"/>
              <a:t>1</a:t>
            </a:r>
            <a:r>
              <a:rPr lang="ru-RU" sz="2400" dirty="0" smtClean="0"/>
              <a:t>.   Повышение грамотности и безопасности школьников 1-4 классов в области обращения с отходами</a:t>
            </a:r>
            <a:br>
              <a:rPr lang="ru-RU" sz="2400" dirty="0" smtClean="0"/>
            </a:br>
            <a:r>
              <a:rPr lang="ru-RU" sz="2400" b="1" dirty="0" smtClean="0"/>
              <a:t>2</a:t>
            </a:r>
            <a:r>
              <a:rPr lang="ru-RU" sz="2400" dirty="0" smtClean="0"/>
              <a:t>.    Формирование активной позиции школьников в области охраны окружающей среды</a:t>
            </a:r>
            <a:br>
              <a:rPr lang="ru-RU" sz="2400" dirty="0" smtClean="0"/>
            </a:br>
            <a:r>
              <a:rPr lang="ru-RU" sz="2400" b="1" dirty="0" smtClean="0"/>
              <a:t>3</a:t>
            </a:r>
            <a:r>
              <a:rPr lang="ru-RU" sz="2400" dirty="0" smtClean="0"/>
              <a:t>.    Приобщение школьников к решению экологических проблем города</a:t>
            </a:r>
            <a:br>
              <a:rPr lang="ru-RU" sz="2400" dirty="0" smtClean="0"/>
            </a:br>
            <a:endParaRPr lang="ru-RU" sz="2400" dirty="0"/>
          </a:p>
        </p:txBody>
      </p:sp>
      <p:pic>
        <p:nvPicPr>
          <p:cNvPr id="5" name="Рисунок 4" descr="213F01AE-870A-45D6-AD9A-CA24B34595E7.jpeg"/>
          <p:cNvPicPr>
            <a:picLocks noChangeAspect="1"/>
          </p:cNvPicPr>
          <p:nvPr/>
        </p:nvPicPr>
        <p:blipFill>
          <a:blip r:embed="rId2" cstate="print"/>
          <a:stretch>
            <a:fillRect/>
          </a:stretch>
        </p:blipFill>
        <p:spPr>
          <a:xfrm>
            <a:off x="2627784" y="3140968"/>
            <a:ext cx="4224469" cy="3168352"/>
          </a:xfrm>
          <a:prstGeom prst="rect">
            <a:avLst/>
          </a:prstGeom>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457199" y="620688"/>
            <a:ext cx="8229600" cy="1143000"/>
          </a:xfrm>
        </p:spPr>
        <p:txBody>
          <a:bodyPr/>
          <a:lstStyle/>
          <a:p>
            <a:r>
              <a:rPr lang="ru-RU" sz="2800" b="1" dirty="0" smtClean="0"/>
              <a:t>Просмотр мультипликационного фильма о вреде мусора. «Как мусор уничтожил мир» </a:t>
            </a:r>
            <a:r>
              <a:rPr lang="ru-RU" dirty="0" smtClean="0"/>
              <a:t/>
            </a:r>
            <a:br>
              <a:rPr lang="ru-RU" dirty="0" smtClean="0"/>
            </a:br>
            <a:endParaRPr lang="ru-RU" dirty="0"/>
          </a:p>
        </p:txBody>
      </p:sp>
      <p:pic>
        <p:nvPicPr>
          <p:cNvPr id="7" name="Содержимое 6" descr="AB16290D-76F0-408E-BC07-5651512E3012.jpeg"/>
          <p:cNvPicPr>
            <a:picLocks noGrp="1" noChangeAspect="1"/>
          </p:cNvPicPr>
          <p:nvPr>
            <p:ph idx="1"/>
          </p:nvPr>
        </p:nvPicPr>
        <p:blipFill>
          <a:blip r:embed="rId2" cstate="print"/>
          <a:stretch>
            <a:fillRect/>
          </a:stretch>
        </p:blipFill>
        <p:spPr>
          <a:xfrm>
            <a:off x="1554691" y="1600200"/>
            <a:ext cx="6034617" cy="4525962"/>
          </a:xfrm>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1054192"/>
            <a:ext cx="8229600" cy="1143000"/>
          </a:xfrm>
        </p:spPr>
        <p:txBody>
          <a:bodyPr/>
          <a:lstStyle/>
          <a:p>
            <a:r>
              <a:rPr lang="ru-RU" sz="2800" b="1" dirty="0" smtClean="0"/>
              <a:t>Говорили о том, что и куда мы выбрасываем, как загрязняем природу, как можно уменьшить количество мусора. А также о том, как вы можете помочь в решении этой проблемы.</a:t>
            </a:r>
            <a:r>
              <a:rPr lang="ru-RU" sz="3600" dirty="0" smtClean="0"/>
              <a:t/>
            </a:r>
            <a:br>
              <a:rPr lang="ru-RU" sz="3600" dirty="0" smtClean="0"/>
            </a:br>
            <a:endParaRPr lang="ru-RU" sz="3600" dirty="0"/>
          </a:p>
        </p:txBody>
      </p:sp>
      <p:sp>
        <p:nvSpPr>
          <p:cNvPr id="3" name="Содержимое 2"/>
          <p:cNvSpPr>
            <a:spLocks noGrp="1"/>
          </p:cNvSpPr>
          <p:nvPr>
            <p:ph idx="1"/>
          </p:nvPr>
        </p:nvSpPr>
        <p:spPr/>
        <p:txBody>
          <a:bodyPr/>
          <a:lstStyle/>
          <a:p>
            <a:pPr>
              <a:buNone/>
            </a:pPr>
            <a:r>
              <a:rPr lang="ru-RU" dirty="0" smtClean="0"/>
              <a:t> </a:t>
            </a:r>
            <a:endParaRPr lang="ru-RU" dirty="0"/>
          </a:p>
        </p:txBody>
      </p:sp>
      <p:pic>
        <p:nvPicPr>
          <p:cNvPr id="4" name="Рисунок 3" descr="AB16290D-76F0-408E-BC07-5651512E3012.jpeg"/>
          <p:cNvPicPr>
            <a:picLocks noChangeAspect="1"/>
          </p:cNvPicPr>
          <p:nvPr/>
        </p:nvPicPr>
        <p:blipFill>
          <a:blip r:embed="rId2" cstate="print"/>
          <a:stretch>
            <a:fillRect/>
          </a:stretch>
        </p:blipFill>
        <p:spPr>
          <a:xfrm>
            <a:off x="2051720" y="2348880"/>
            <a:ext cx="5256584" cy="3942438"/>
          </a:xfrm>
          <a:prstGeom prst="rect">
            <a:avLst/>
          </a:prstGeom>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20688"/>
            <a:ext cx="8229600" cy="1138138"/>
          </a:xfrm>
        </p:spPr>
        <p:txBody>
          <a:bodyPr/>
          <a:lstStyle/>
          <a:p>
            <a:r>
              <a:rPr lang="ru-RU" sz="2800" b="1" dirty="0" smtClean="0"/>
              <a:t>Показ экологической сказки  «Колобок»</a:t>
            </a:r>
            <a:r>
              <a:rPr lang="ru-RU" dirty="0" smtClean="0"/>
              <a:t/>
            </a:r>
            <a:br>
              <a:rPr lang="ru-RU" dirty="0" smtClean="0"/>
            </a:br>
            <a:endParaRPr lang="ru-RU" dirty="0"/>
          </a:p>
        </p:txBody>
      </p:sp>
      <p:pic>
        <p:nvPicPr>
          <p:cNvPr id="4" name="Содержимое 3" descr="8CF26B59-CC48-4921-B91E-6B590D3A83F1.jpeg"/>
          <p:cNvPicPr>
            <a:picLocks noGrp="1" noChangeAspect="1"/>
          </p:cNvPicPr>
          <p:nvPr>
            <p:ph idx="1"/>
          </p:nvPr>
        </p:nvPicPr>
        <p:blipFill>
          <a:blip r:embed="rId2" cstate="print"/>
          <a:stretch>
            <a:fillRect/>
          </a:stretch>
        </p:blipFill>
        <p:spPr>
          <a:xfrm>
            <a:off x="3275856" y="2204864"/>
            <a:ext cx="2664296" cy="3552395"/>
          </a:xfrm>
        </p:spPr>
      </p:pic>
      <p:pic>
        <p:nvPicPr>
          <p:cNvPr id="5" name="Рисунок 4" descr="B35C28C8-4BFC-4F3C-ADEB-AD2C6A06CD26.jpeg"/>
          <p:cNvPicPr>
            <a:picLocks noChangeAspect="1"/>
          </p:cNvPicPr>
          <p:nvPr/>
        </p:nvPicPr>
        <p:blipFill>
          <a:blip r:embed="rId3" cstate="print"/>
          <a:stretch>
            <a:fillRect/>
          </a:stretch>
        </p:blipFill>
        <p:spPr>
          <a:xfrm>
            <a:off x="5940152" y="2780928"/>
            <a:ext cx="2664296" cy="3552395"/>
          </a:xfrm>
          <a:prstGeom prst="rect">
            <a:avLst/>
          </a:prstGeom>
        </p:spPr>
      </p:pic>
      <p:pic>
        <p:nvPicPr>
          <p:cNvPr id="6" name="Рисунок 5" descr="155F5F95-0F49-4B20-B439-D86FBC908E17.jpeg"/>
          <p:cNvPicPr>
            <a:picLocks noChangeAspect="1"/>
          </p:cNvPicPr>
          <p:nvPr/>
        </p:nvPicPr>
        <p:blipFill>
          <a:blip r:embed="rId4" cstate="print"/>
          <a:stretch>
            <a:fillRect/>
          </a:stretch>
        </p:blipFill>
        <p:spPr>
          <a:xfrm>
            <a:off x="539552" y="1268760"/>
            <a:ext cx="2754306" cy="3672408"/>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600" b="1" dirty="0" smtClean="0"/>
              <a:t>Игра «Если я приду в лесок</a:t>
            </a:r>
            <a:r>
              <a:rPr lang="ru-RU" dirty="0" smtClean="0"/>
              <a:t>».</a:t>
            </a:r>
            <a:endParaRPr lang="ru-RU" dirty="0"/>
          </a:p>
        </p:txBody>
      </p:sp>
      <p:pic>
        <p:nvPicPr>
          <p:cNvPr id="4" name="Содержимое 3" descr="05813669-8811-48EB-9276-337F1E1C4972.jpeg"/>
          <p:cNvPicPr>
            <a:picLocks noGrp="1" noChangeAspect="1"/>
          </p:cNvPicPr>
          <p:nvPr>
            <p:ph idx="1"/>
          </p:nvPr>
        </p:nvPicPr>
        <p:blipFill>
          <a:blip r:embed="rId2" cstate="print"/>
          <a:stretch>
            <a:fillRect/>
          </a:stretch>
        </p:blipFill>
        <p:spPr>
          <a:xfrm>
            <a:off x="1554691" y="1600200"/>
            <a:ext cx="6034617" cy="4525963"/>
          </a:xfrm>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836712"/>
            <a:ext cx="8229600" cy="1143000"/>
          </a:xfrm>
        </p:spPr>
        <p:txBody>
          <a:bodyPr/>
          <a:lstStyle/>
          <a:p>
            <a:r>
              <a:rPr lang="ru-RU" b="1" dirty="0" smtClean="0"/>
              <a:t> Не там чисто, где убирают, а там, где не мусорят!</a:t>
            </a:r>
            <a:r>
              <a:rPr lang="ru-RU" dirty="0" smtClean="0"/>
              <a:t/>
            </a:r>
            <a:br>
              <a:rPr lang="ru-RU" dirty="0" smtClean="0"/>
            </a:br>
            <a:endParaRPr lang="ru-RU" dirty="0"/>
          </a:p>
        </p:txBody>
      </p:sp>
      <p:pic>
        <p:nvPicPr>
          <p:cNvPr id="4" name="Содержимое 3" descr="00553729-0FC1-4B57-B7C1-2C615D6B3593.jpeg"/>
          <p:cNvPicPr>
            <a:picLocks noGrp="1" noChangeAspect="1"/>
          </p:cNvPicPr>
          <p:nvPr>
            <p:ph idx="1"/>
          </p:nvPr>
        </p:nvPicPr>
        <p:blipFill>
          <a:blip r:embed="rId2" cstate="print"/>
          <a:stretch>
            <a:fillRect/>
          </a:stretch>
        </p:blipFill>
        <p:spPr>
          <a:xfrm>
            <a:off x="1475656" y="1844824"/>
            <a:ext cx="6034617" cy="4525963"/>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descr="D47A73F3-AC39-4039-BE67-B028078B1267.jpeg"/>
          <p:cNvPicPr>
            <a:picLocks noGrp="1" noChangeAspect="1"/>
          </p:cNvPicPr>
          <p:nvPr>
            <p:ph type="pic" idx="1"/>
          </p:nvPr>
        </p:nvPicPr>
        <p:blipFill>
          <a:blip r:embed="rId2" cstate="print"/>
          <a:srcRect/>
          <a:stretch>
            <a:fillRect/>
          </a:stretch>
        </p:blipFill>
        <p:spPr>
          <a:xfrm>
            <a:off x="683568" y="476672"/>
            <a:ext cx="3744416" cy="2808312"/>
          </a:xfrm>
        </p:spPr>
      </p:pic>
      <p:sp>
        <p:nvSpPr>
          <p:cNvPr id="4" name="Текст 3"/>
          <p:cNvSpPr>
            <a:spLocks noGrp="1"/>
          </p:cNvSpPr>
          <p:nvPr>
            <p:ph type="body" sz="half" idx="2"/>
          </p:nvPr>
        </p:nvSpPr>
        <p:spPr>
          <a:xfrm>
            <a:off x="395536" y="3429000"/>
            <a:ext cx="3960440" cy="804862"/>
          </a:xfrm>
        </p:spPr>
        <p:txBody>
          <a:bodyPr/>
          <a:lstStyle/>
          <a:p>
            <a:pPr algn="ctr"/>
            <a:r>
              <a:rPr lang="ru-RU" sz="2800" b="1" dirty="0" smtClean="0"/>
              <a:t>Орлова Вилена</a:t>
            </a:r>
          </a:p>
          <a:p>
            <a:pPr algn="ctr"/>
            <a:r>
              <a:rPr lang="ru-RU" sz="2800" b="1" dirty="0" smtClean="0"/>
              <a:t>«</a:t>
            </a:r>
            <a:r>
              <a:rPr lang="ru-RU" sz="2800" b="1" dirty="0" smtClean="0"/>
              <a:t>Самолёт – игрушка»</a:t>
            </a:r>
            <a:endParaRPr lang="ru-RU" sz="2800" b="1" dirty="0"/>
          </a:p>
        </p:txBody>
      </p:sp>
      <p:pic>
        <p:nvPicPr>
          <p:cNvPr id="6" name="Рисунок 5" descr="1D4A7727-57B9-47F8-90A3-68AD97BACC37.jpeg"/>
          <p:cNvPicPr>
            <a:picLocks noChangeAspect="1"/>
          </p:cNvPicPr>
          <p:nvPr/>
        </p:nvPicPr>
        <p:blipFill>
          <a:blip r:embed="rId3" cstate="print"/>
          <a:srcRect/>
          <a:stretch>
            <a:fillRect/>
          </a:stretch>
        </p:blipFill>
        <p:spPr bwMode="auto">
          <a:xfrm rot="5400000">
            <a:off x="4259965" y="1148747"/>
            <a:ext cx="4800533" cy="3600400"/>
          </a:xfrm>
          <a:prstGeom prst="rect">
            <a:avLst/>
          </a:prstGeom>
          <a:noFill/>
          <a:ln w="9525">
            <a:noFill/>
            <a:miter lim="800000"/>
            <a:headEnd/>
            <a:tailEnd/>
          </a:ln>
        </p:spPr>
      </p:pic>
      <p:sp>
        <p:nvSpPr>
          <p:cNvPr id="7" name="Прямоугольник 6"/>
          <p:cNvSpPr/>
          <p:nvPr/>
        </p:nvSpPr>
        <p:spPr>
          <a:xfrm>
            <a:off x="5076056" y="5517232"/>
            <a:ext cx="3384376" cy="954107"/>
          </a:xfrm>
          <a:prstGeom prst="rect">
            <a:avLst/>
          </a:prstGeom>
        </p:spPr>
        <p:txBody>
          <a:bodyPr wrap="square">
            <a:spAutoFit/>
          </a:bodyPr>
          <a:lstStyle/>
          <a:p>
            <a:pPr algn="ctr"/>
            <a:r>
              <a:rPr lang="ru-RU" sz="2800" b="1" dirty="0" err="1" smtClean="0"/>
              <a:t>Северюгина</a:t>
            </a:r>
            <a:r>
              <a:rPr lang="ru-RU" sz="2800" b="1" dirty="0" smtClean="0"/>
              <a:t> Ксения</a:t>
            </a:r>
          </a:p>
          <a:p>
            <a:pPr algn="ctr"/>
            <a:r>
              <a:rPr lang="ru-RU" sz="2800" b="1" dirty="0" smtClean="0"/>
              <a:t>«</a:t>
            </a:r>
            <a:r>
              <a:rPr lang="ru-RU" sz="2800" b="1" dirty="0" smtClean="0"/>
              <a:t>Ваза </a:t>
            </a:r>
            <a:r>
              <a:rPr lang="ru-RU" sz="2800" b="1" dirty="0" smtClean="0"/>
              <a:t>с </a:t>
            </a:r>
            <a:r>
              <a:rPr lang="ru-RU" sz="2800" b="1" dirty="0" smtClean="0"/>
              <a:t>цветами»</a:t>
            </a:r>
            <a:endParaRPr lang="ru-RU" sz="2800" b="1"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«Экологическая безопасность» </a:t>
            </a:r>
            <a:endParaRPr lang="ru-RU" b="1" dirty="0"/>
          </a:p>
        </p:txBody>
      </p:sp>
      <p:pic>
        <p:nvPicPr>
          <p:cNvPr id="3" name="Рисунок 2" descr="F79DAAD4-66B5-4185-8C43-9603CD5E97E0.jpeg"/>
          <p:cNvPicPr>
            <a:picLocks noChangeAspect="1"/>
          </p:cNvPicPr>
          <p:nvPr/>
        </p:nvPicPr>
        <p:blipFill>
          <a:blip r:embed="rId2" cstate="email"/>
          <a:srcRect/>
          <a:stretch>
            <a:fillRect/>
          </a:stretch>
        </p:blipFill>
        <p:spPr>
          <a:xfrm>
            <a:off x="395536" y="1196752"/>
            <a:ext cx="3384376" cy="2455919"/>
          </a:xfrm>
          <a:prstGeom prst="rect">
            <a:avLst/>
          </a:prstGeom>
        </p:spPr>
      </p:pic>
      <p:pic>
        <p:nvPicPr>
          <p:cNvPr id="4" name="Рисунок 3" descr="FB09DE9A-65D7-493F-B371-181CD6741232.jpeg"/>
          <p:cNvPicPr>
            <a:picLocks noChangeAspect="1"/>
          </p:cNvPicPr>
          <p:nvPr/>
        </p:nvPicPr>
        <p:blipFill>
          <a:blip r:embed="rId3" cstate="print"/>
          <a:srcRect l="5901" t="6300" r="6688" b="8001"/>
          <a:stretch>
            <a:fillRect/>
          </a:stretch>
        </p:blipFill>
        <p:spPr>
          <a:xfrm>
            <a:off x="5940152" y="1268760"/>
            <a:ext cx="2880320" cy="2117935"/>
          </a:xfrm>
          <a:prstGeom prst="rect">
            <a:avLst/>
          </a:prstGeom>
        </p:spPr>
      </p:pic>
      <p:pic>
        <p:nvPicPr>
          <p:cNvPr id="5" name="Рисунок 4" descr="7F0622AA-5D74-413D-B01C-D78DDD139D66.jpeg"/>
          <p:cNvPicPr>
            <a:picLocks noChangeAspect="1"/>
          </p:cNvPicPr>
          <p:nvPr/>
        </p:nvPicPr>
        <p:blipFill>
          <a:blip r:embed="rId4" cstate="print"/>
          <a:srcRect l="11812" t="10101" r="7864" b="8001"/>
          <a:stretch>
            <a:fillRect/>
          </a:stretch>
        </p:blipFill>
        <p:spPr>
          <a:xfrm rot="5400000">
            <a:off x="3314629" y="2454123"/>
            <a:ext cx="2730765" cy="2088232"/>
          </a:xfrm>
          <a:prstGeom prst="rect">
            <a:avLst/>
          </a:prstGeom>
        </p:spPr>
      </p:pic>
      <p:pic>
        <p:nvPicPr>
          <p:cNvPr id="6" name="Рисунок 5" descr="342B808E-3819-4419-8B0E-ED12F6F63CEE.jpeg"/>
          <p:cNvPicPr>
            <a:picLocks noChangeAspect="1"/>
          </p:cNvPicPr>
          <p:nvPr/>
        </p:nvPicPr>
        <p:blipFill>
          <a:blip r:embed="rId5" cstate="print"/>
          <a:srcRect l="6688" t="6951" r="6688" b="9051"/>
          <a:stretch>
            <a:fillRect/>
          </a:stretch>
        </p:blipFill>
        <p:spPr>
          <a:xfrm>
            <a:off x="539552" y="3933056"/>
            <a:ext cx="3096344" cy="2251887"/>
          </a:xfrm>
          <a:prstGeom prst="rect">
            <a:avLst/>
          </a:prstGeom>
        </p:spPr>
      </p:pic>
      <p:pic>
        <p:nvPicPr>
          <p:cNvPr id="7" name="Рисунок 6" descr="A1D2C76B-6BCA-4AA2-9083-8E96D8B099C5.jpeg"/>
          <p:cNvPicPr>
            <a:picLocks noChangeAspect="1"/>
          </p:cNvPicPr>
          <p:nvPr/>
        </p:nvPicPr>
        <p:blipFill>
          <a:blip r:embed="rId6" cstate="print"/>
          <a:srcRect l="12201" t="12201" r="6688" b="9051"/>
          <a:stretch>
            <a:fillRect/>
          </a:stretch>
        </p:blipFill>
        <p:spPr>
          <a:xfrm>
            <a:off x="5292080" y="3789040"/>
            <a:ext cx="3528392" cy="2569218"/>
          </a:xfrm>
          <a:prstGeom prst="rect">
            <a:avLst/>
          </a:prstGeo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458618"/>
          </a:xfrm>
        </p:spPr>
        <p:txBody>
          <a:bodyPr/>
          <a:lstStyle/>
          <a:p>
            <a:pPr>
              <a:spcBef>
                <a:spcPts val="0"/>
              </a:spcBef>
            </a:pPr>
            <a:r>
              <a:rPr lang="ru-RU" b="1" dirty="0" smtClean="0"/>
              <a:t/>
            </a:r>
            <a:br>
              <a:rPr lang="ru-RU" b="1" dirty="0" smtClean="0"/>
            </a:br>
            <a:r>
              <a:rPr lang="ru-RU" b="1" dirty="0" smtClean="0"/>
              <a:t/>
            </a:r>
            <a:br>
              <a:rPr lang="ru-RU" b="1" dirty="0" smtClean="0"/>
            </a:br>
            <a:r>
              <a:rPr lang="ru-RU" b="1" dirty="0" smtClean="0"/>
              <a:t/>
            </a:r>
            <a:br>
              <a:rPr lang="ru-RU" b="1" dirty="0" smtClean="0"/>
            </a:br>
            <a:r>
              <a:rPr lang="ru-RU" b="1" dirty="0" smtClean="0"/>
              <a:t>Проект выполнили:</a:t>
            </a:r>
            <a:br>
              <a:rPr lang="ru-RU" b="1" dirty="0" smtClean="0"/>
            </a:br>
            <a:r>
              <a:rPr lang="ru-RU" b="1" dirty="0" smtClean="0"/>
              <a:t> </a:t>
            </a:r>
            <a:r>
              <a:rPr lang="ru-RU" sz="2800" b="1" dirty="0" smtClean="0"/>
              <a:t>Сценарист - </a:t>
            </a:r>
            <a:r>
              <a:rPr lang="ru-RU" sz="2800" b="1" dirty="0" err="1" smtClean="0"/>
              <a:t>Северюгина</a:t>
            </a:r>
            <a:r>
              <a:rPr lang="ru-RU" sz="2800" b="1" dirty="0" smtClean="0"/>
              <a:t> Ксения </a:t>
            </a:r>
            <a:br>
              <a:rPr lang="ru-RU" sz="2800" b="1" dirty="0" smtClean="0"/>
            </a:br>
            <a:r>
              <a:rPr lang="ru-RU" sz="2800" b="1" dirty="0" smtClean="0"/>
              <a:t> Редактор - Луцевич Анастасия </a:t>
            </a:r>
            <a:br>
              <a:rPr lang="ru-RU" sz="2800" b="1" dirty="0" smtClean="0"/>
            </a:br>
            <a:r>
              <a:rPr lang="ru-RU" sz="2800" b="1" dirty="0" smtClean="0"/>
              <a:t> Иллюстраторы - Чурикова Ариадна,</a:t>
            </a:r>
            <a:br>
              <a:rPr lang="ru-RU" sz="2800" b="1" dirty="0" smtClean="0"/>
            </a:br>
            <a:r>
              <a:rPr lang="ru-RU" sz="2800" b="1" dirty="0" err="1" smtClean="0"/>
              <a:t>Ерошенко</a:t>
            </a:r>
            <a:r>
              <a:rPr lang="ru-RU" sz="2800" b="1" dirty="0" smtClean="0"/>
              <a:t> Дарья </a:t>
            </a:r>
            <a:br>
              <a:rPr lang="ru-RU" sz="2800" b="1" dirty="0" smtClean="0"/>
            </a:br>
            <a:r>
              <a:rPr lang="ru-RU" sz="2800" b="1" dirty="0" smtClean="0"/>
              <a:t>Артисты - Кузнецов Денис,</a:t>
            </a:r>
            <a:br>
              <a:rPr lang="ru-RU" sz="2800" b="1" dirty="0" smtClean="0"/>
            </a:br>
            <a:r>
              <a:rPr lang="ru-RU" sz="2800" b="1" dirty="0" err="1" smtClean="0"/>
              <a:t>Васюк</a:t>
            </a:r>
            <a:r>
              <a:rPr lang="ru-RU" sz="2800" b="1" dirty="0" smtClean="0"/>
              <a:t> Дмитрий,</a:t>
            </a:r>
            <a:br>
              <a:rPr lang="ru-RU" sz="2800" b="1" dirty="0" smtClean="0"/>
            </a:br>
            <a:r>
              <a:rPr lang="ru-RU" sz="2800" b="1" dirty="0" smtClean="0"/>
              <a:t>Орлова Вилена </a:t>
            </a:r>
            <a:br>
              <a:rPr lang="ru-RU" sz="2800" b="1" dirty="0" smtClean="0"/>
            </a:br>
            <a:r>
              <a:rPr lang="ru-RU" sz="2800" b="1" dirty="0" smtClean="0"/>
              <a:t/>
            </a:r>
            <a:br>
              <a:rPr lang="ru-RU" sz="2800" b="1" dirty="0" smtClean="0"/>
            </a:br>
            <a:r>
              <a:rPr lang="ru-RU" sz="2800" b="1" dirty="0" smtClean="0"/>
              <a:t/>
            </a:r>
            <a:br>
              <a:rPr lang="ru-RU" sz="2800" b="1" dirty="0" smtClean="0"/>
            </a:br>
            <a:r>
              <a:rPr lang="ru-RU" b="1" dirty="0" smtClean="0"/>
              <a:t/>
            </a:r>
            <a:br>
              <a:rPr lang="ru-RU" b="1" dirty="0" smtClean="0"/>
            </a:br>
            <a:endParaRPr lang="ru-RU" b="1"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0825" y="1052513"/>
            <a:ext cx="8353425" cy="11264622"/>
          </a:xfrm>
          <a:prstGeom prst="rect">
            <a:avLst/>
          </a:prstGeom>
        </p:spPr>
        <p:txBody>
          <a:bodyPr>
            <a:spAutoFit/>
          </a:bodyPr>
          <a:lstStyle/>
          <a:p>
            <a:pPr>
              <a:defRPr/>
            </a:pPr>
            <a:r>
              <a:rPr lang="en-US" sz="1800" dirty="0">
                <a:hlinkClick r:id="rId2"/>
              </a:rPr>
              <a:t>http://funlib.ru/cimg/2015/122900/5245815</a:t>
            </a:r>
            <a:endParaRPr lang="ru-RU" sz="1800" dirty="0"/>
          </a:p>
          <a:p>
            <a:pPr>
              <a:defRPr/>
            </a:pPr>
            <a:r>
              <a:rPr lang="en-US" sz="1800" dirty="0">
                <a:hlinkClick r:id="rId3"/>
              </a:rPr>
              <a:t>http://dreempics.com/img/picture/Jun/04/363af82f875d47f5070867afe6829c6f/6.jpg</a:t>
            </a:r>
            <a:endParaRPr lang="ru-RU" sz="1800" dirty="0"/>
          </a:p>
          <a:p>
            <a:pPr>
              <a:defRPr/>
            </a:pPr>
            <a:r>
              <a:rPr lang="ru-RU" sz="1800" dirty="0">
                <a:hlinkClick r:id="rId4"/>
              </a:rPr>
              <a:t>http://zhivotnue.ru/index_ru.php?cat=zhivotnue_krasnoi_knigi&amp;obl=belui_medved&amp;ind=15</a:t>
            </a:r>
            <a:endParaRPr lang="ru-RU" sz="1800" dirty="0"/>
          </a:p>
          <a:p>
            <a:pPr marL="0" lvl="1">
              <a:defRPr/>
            </a:pPr>
            <a:r>
              <a:rPr lang="ru-RU" sz="1800" dirty="0">
                <a:effectLst>
                  <a:outerShdw blurRad="38100" dist="38100" dir="2700000" algn="tl">
                    <a:srgbClr val="000000"/>
                  </a:outerShdw>
                </a:effectLst>
                <a:hlinkClick r:id="rId5"/>
              </a:rPr>
              <a:t>http://zhivotnue.ru/index_ru.php?cat=zhivotnue_krasnoi_knigi&amp;obl=koala&amp;ind=26</a:t>
            </a:r>
            <a:endParaRPr lang="ru-RU" sz="1800" dirty="0">
              <a:effectLst>
                <a:outerShdw blurRad="38100" dist="38100" dir="2700000" algn="tl">
                  <a:srgbClr val="000000"/>
                </a:outerShdw>
              </a:effectLst>
            </a:endParaRPr>
          </a:p>
          <a:p>
            <a:pPr marL="0" lvl="1">
              <a:defRPr/>
            </a:pPr>
            <a:r>
              <a:rPr lang="ru-RU" sz="1800" dirty="0">
                <a:hlinkClick r:id="rId6"/>
              </a:rPr>
              <a:t>http://zhivotnue.ru/index_ru.php?cat=zhivotnue_krasnoi_knigi&amp;obl=morzhi&amp;ind=16</a:t>
            </a:r>
            <a:endParaRPr lang="ru-RU" sz="1800" dirty="0"/>
          </a:p>
          <a:p>
            <a:pPr marL="0" lvl="1">
              <a:defRPr/>
            </a:pPr>
            <a:r>
              <a:rPr lang="en-US" sz="1800" dirty="0">
                <a:hlinkClick r:id="rId7"/>
              </a:rPr>
              <a:t>http://hovrashok.com.ua/images/Nov/30/883d323a997e0e8374adfcb796725364/1.jpg</a:t>
            </a:r>
            <a:endParaRPr lang="ru-RU" sz="1800" dirty="0"/>
          </a:p>
          <a:p>
            <a:pPr marL="0" lvl="1">
              <a:defRPr/>
            </a:pPr>
            <a:r>
              <a:rPr lang="en-US" sz="1800" dirty="0">
                <a:hlinkClick r:id="rId8"/>
              </a:rPr>
              <a:t>http://dreempics.com/img/picture/Jun/06/092d4e6cacac488a7751dcb988887f4c/8.jpg</a:t>
            </a:r>
            <a:endParaRPr lang="ru-RU" sz="1800" dirty="0"/>
          </a:p>
          <a:p>
            <a:pPr marL="0" lvl="1">
              <a:defRPr/>
            </a:pPr>
            <a:r>
              <a:rPr lang="en-US" sz="1800" dirty="0">
                <a:hlinkClick r:id="rId9"/>
              </a:rPr>
              <a:t>http://www.bigarctic.ru/files/uploads/pages_files/53/redbook2.jpg</a:t>
            </a:r>
            <a:endParaRPr lang="ru-RU" sz="1800" dirty="0"/>
          </a:p>
          <a:p>
            <a:pPr marL="0" lvl="1">
              <a:defRPr/>
            </a:pPr>
            <a:r>
              <a:rPr lang="en-US" sz="1800" dirty="0">
                <a:hlinkClick r:id="rId10"/>
              </a:rPr>
              <a:t>https://</a:t>
            </a:r>
            <a:r>
              <a:rPr lang="en-US" sz="1800" dirty="0" smtClean="0">
                <a:hlinkClick r:id="rId10"/>
              </a:rPr>
              <a:t>ds03.infourok.ru/uploads/ex/0a94/0002b62b-2ce426ba/640/img1.jpg</a:t>
            </a:r>
            <a:endParaRPr lang="ru-RU" sz="1800" dirty="0" smtClean="0"/>
          </a:p>
          <a:p>
            <a:pPr marL="0" lvl="1">
              <a:defRPr/>
            </a:pPr>
            <a:r>
              <a:rPr lang="ru-RU" sz="1800" dirty="0">
                <a:hlinkClick r:id="rId11"/>
              </a:rPr>
              <a:t>http://</a:t>
            </a:r>
            <a:r>
              <a:rPr lang="ru-RU" sz="1800" dirty="0" smtClean="0">
                <a:hlinkClick r:id="rId11"/>
              </a:rPr>
              <a:t>zhivotnue.ru/index_ru.php?cat=zhivotnue_krasnoi_knigi&amp;obl=krasnui_volk&amp;ind=10</a:t>
            </a:r>
            <a:endParaRPr lang="ru-RU" sz="1800" dirty="0" smtClean="0"/>
          </a:p>
          <a:p>
            <a:pPr marL="0" lvl="1">
              <a:defRPr/>
            </a:pPr>
            <a:r>
              <a:rPr lang="en-US" dirty="0">
                <a:hlinkClick r:id="rId12"/>
              </a:rPr>
              <a:t>http://</a:t>
            </a:r>
            <a:r>
              <a:rPr lang="en-US" dirty="0" smtClean="0">
                <a:hlinkClick r:id="rId12"/>
              </a:rPr>
              <a:t>www.playcast.ru/uploads/2016/12/13/20879721.png</a:t>
            </a:r>
            <a:endParaRPr lang="ru-RU" dirty="0" smtClean="0"/>
          </a:p>
          <a:p>
            <a:pPr marL="0" lvl="1">
              <a:defRPr/>
            </a:pPr>
            <a:r>
              <a:rPr lang="en-US" dirty="0">
                <a:hlinkClick r:id="rId13"/>
              </a:rPr>
              <a:t>http://</a:t>
            </a:r>
            <a:r>
              <a:rPr lang="en-US" dirty="0" smtClean="0">
                <a:hlinkClick r:id="rId13"/>
              </a:rPr>
              <a:t>picsmate.ru/images/1182178_zhivotnye-png.jpg</a:t>
            </a:r>
            <a:endParaRPr lang="ru-RU" dirty="0" smtClean="0"/>
          </a:p>
          <a:p>
            <a:pPr marL="0" lvl="1">
              <a:defRPr/>
            </a:pPr>
            <a:r>
              <a:rPr lang="en-US" dirty="0">
                <a:hlinkClick r:id="rId14"/>
              </a:rPr>
              <a:t>https://</a:t>
            </a:r>
            <a:r>
              <a:rPr lang="en-US" dirty="0" smtClean="0">
                <a:hlinkClick r:id="rId14"/>
              </a:rPr>
              <a:t>img.megaobzor.com/old/load/hardmind/scrnshts/BuckIrresistibleDeerandFawn2.png</a:t>
            </a:r>
            <a:endParaRPr lang="ru-RU" dirty="0" smtClean="0"/>
          </a:p>
          <a:p>
            <a:pPr marL="0" lvl="1">
              <a:defRPr/>
            </a:pPr>
            <a:r>
              <a:rPr lang="en-US" dirty="0">
                <a:hlinkClick r:id="rId15"/>
              </a:rPr>
              <a:t>http://</a:t>
            </a:r>
            <a:r>
              <a:rPr lang="en-US" dirty="0" smtClean="0">
                <a:hlinkClick r:id="rId15"/>
              </a:rPr>
              <a:t>gg-deco.rlcgeek.com/floorstransparent/Animal-Clipart-Tiger256512.png</a:t>
            </a:r>
            <a:endParaRPr lang="ru-RU" dirty="0" smtClean="0"/>
          </a:p>
          <a:p>
            <a:pPr marL="0" lvl="1">
              <a:defRPr/>
            </a:pPr>
            <a:r>
              <a:rPr lang="en-US" dirty="0">
                <a:hlinkClick r:id="rId16"/>
              </a:rPr>
              <a:t>http://</a:t>
            </a:r>
            <a:r>
              <a:rPr lang="en-US" dirty="0" smtClean="0">
                <a:hlinkClick r:id="rId16"/>
              </a:rPr>
              <a:t>s1.pic4you.ru/allimage/y2013/04-05/24687/3348678.png</a:t>
            </a:r>
            <a:endParaRPr lang="ru-RU" dirty="0" smtClean="0"/>
          </a:p>
          <a:p>
            <a:pPr marL="0" lvl="1">
              <a:defRPr/>
            </a:pPr>
            <a:r>
              <a:rPr lang="en-US" dirty="0">
                <a:hlinkClick r:id="rId17"/>
              </a:rPr>
              <a:t>http://</a:t>
            </a:r>
            <a:r>
              <a:rPr lang="en-US" dirty="0" smtClean="0">
                <a:hlinkClick r:id="rId17"/>
              </a:rPr>
              <a:t>s1.pic4you.ru/allimage/y2012/09-17/12216/2448105.png</a:t>
            </a:r>
            <a:endParaRPr lang="ru-RU" dirty="0" smtClean="0"/>
          </a:p>
          <a:p>
            <a:pPr marL="0" lvl="1">
              <a:defRPr/>
            </a:pPr>
            <a:endParaRPr lang="ru-RU" dirty="0" smtClean="0"/>
          </a:p>
          <a:p>
            <a:pPr marL="0" lvl="1">
              <a:defRPr/>
            </a:pPr>
            <a:endParaRPr lang="ru-RU" dirty="0" smtClean="0"/>
          </a:p>
          <a:p>
            <a:pPr marL="0" lvl="1">
              <a:defRPr/>
            </a:pPr>
            <a:endParaRPr lang="ru-RU" dirty="0" smtClean="0"/>
          </a:p>
          <a:p>
            <a:pPr marL="0" lvl="1">
              <a:defRPr/>
            </a:pPr>
            <a:endParaRPr lang="ru-RU" dirty="0" smtClean="0"/>
          </a:p>
          <a:p>
            <a:pPr marL="0" lvl="1">
              <a:defRPr/>
            </a:pPr>
            <a:endParaRPr lang="ru-RU" sz="1800" dirty="0"/>
          </a:p>
          <a:p>
            <a:pPr marL="0" lvl="1">
              <a:defRPr/>
            </a:pPr>
            <a:endParaRPr lang="ru-RU" sz="1800" dirty="0" smtClean="0"/>
          </a:p>
          <a:p>
            <a:pPr marL="0" lvl="1">
              <a:defRPr/>
            </a:pPr>
            <a:endParaRPr lang="ru-RU" sz="1800" dirty="0" smtClean="0"/>
          </a:p>
          <a:p>
            <a:pPr marL="0" lvl="1">
              <a:defRPr/>
            </a:pPr>
            <a:endParaRPr lang="ru-RU" sz="1800" dirty="0" smtClean="0"/>
          </a:p>
          <a:p>
            <a:pPr marL="0" lvl="1">
              <a:defRPr/>
            </a:pPr>
            <a:endParaRPr lang="ru-RU" sz="1800" dirty="0"/>
          </a:p>
          <a:p>
            <a:pPr marL="0" lvl="1">
              <a:defRPr/>
            </a:pPr>
            <a:endParaRPr lang="ru-RU" sz="1800" dirty="0"/>
          </a:p>
          <a:p>
            <a:pPr marL="0" lvl="1">
              <a:defRPr/>
            </a:pPr>
            <a:endParaRPr lang="ru-RU" sz="1800" dirty="0"/>
          </a:p>
          <a:p>
            <a:pPr marL="0" lvl="1">
              <a:defRPr/>
            </a:pPr>
            <a:endParaRPr lang="ru-RU" sz="1800" dirty="0"/>
          </a:p>
          <a:p>
            <a:pPr marL="0" lvl="1">
              <a:defRPr/>
            </a:pPr>
            <a:endParaRPr lang="ru-RU" sz="1800" dirty="0"/>
          </a:p>
          <a:p>
            <a:pPr marL="0" lvl="1">
              <a:defRPr/>
            </a:pPr>
            <a:endParaRPr lang="ru-RU" sz="1800" dirty="0"/>
          </a:p>
          <a:p>
            <a:pPr marL="0" lvl="1">
              <a:defRPr/>
            </a:pPr>
            <a:endParaRPr lang="ru-RU" sz="1200" dirty="0">
              <a:effectLst>
                <a:outerShdw blurRad="38100" dist="38100" dir="2700000" algn="tl">
                  <a:srgbClr val="000000"/>
                </a:outerShdw>
              </a:effectLst>
            </a:endParaRPr>
          </a:p>
          <a:p>
            <a:pPr marL="0" lvl="1">
              <a:defRPr/>
            </a:pPr>
            <a:endParaRPr lang="ru-RU" sz="1200" dirty="0">
              <a:effectLst>
                <a:outerShdw blurRad="38100" dist="38100" dir="2700000" algn="tl">
                  <a:srgbClr val="000000"/>
                </a:outerShdw>
              </a:effectLst>
            </a:endParaRPr>
          </a:p>
          <a:p>
            <a:pPr>
              <a:defRPr/>
            </a:pPr>
            <a:endParaRPr lang="ru-RU" dirty="0"/>
          </a:p>
          <a:p>
            <a:pPr>
              <a:defRPr/>
            </a:pPr>
            <a:endParaRPr lang="ru-RU" dirty="0"/>
          </a:p>
          <a:p>
            <a:pPr>
              <a:defRPr/>
            </a:pPr>
            <a:endParaRPr lang="ru-RU" dirty="0"/>
          </a:p>
          <a:p>
            <a:pPr>
              <a:defRPr/>
            </a:pPr>
            <a:endParaRPr lang="ru-RU" dirty="0"/>
          </a:p>
          <a:p>
            <a:pPr>
              <a:defRPr/>
            </a:pPr>
            <a:endParaRPr lang="ru-RU" dirty="0"/>
          </a:p>
          <a:p>
            <a:pPr>
              <a:defRPr/>
            </a:pPr>
            <a:endParaRPr lang="ru-RU" dirty="0"/>
          </a:p>
        </p:txBody>
      </p:sp>
    </p:spTree>
  </p:cSld>
  <p:clrMapOvr>
    <a:masterClrMapping/>
  </p:clrMapOvr>
  <p:transition advTm="35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Рисунок 4" descr="CDC3092F-9573-448A-B8D4-7063C7D02F51.jpeg"/>
          <p:cNvPicPr>
            <a:picLocks noGrp="1" noChangeAspect="1"/>
          </p:cNvPicPr>
          <p:nvPr>
            <p:ph type="pic" idx="1"/>
          </p:nvPr>
        </p:nvPicPr>
        <p:blipFill>
          <a:blip r:embed="rId2" cstate="print"/>
          <a:srcRect/>
          <a:stretch>
            <a:fillRect/>
          </a:stretch>
        </p:blipFill>
        <p:spPr>
          <a:xfrm rot="5400000">
            <a:off x="4931920" y="968498"/>
            <a:ext cx="4366123" cy="3213756"/>
          </a:xfrm>
        </p:spPr>
      </p:pic>
      <p:sp>
        <p:nvSpPr>
          <p:cNvPr id="4" name="Текст 3"/>
          <p:cNvSpPr>
            <a:spLocks noGrp="1"/>
          </p:cNvSpPr>
          <p:nvPr>
            <p:ph type="body" sz="half" idx="2"/>
          </p:nvPr>
        </p:nvSpPr>
        <p:spPr>
          <a:xfrm>
            <a:off x="1804655" y="4868836"/>
            <a:ext cx="5486400" cy="804862"/>
          </a:xfrm>
        </p:spPr>
        <p:txBody>
          <a:bodyPr/>
          <a:lstStyle/>
          <a:p>
            <a:pPr algn="ctr"/>
            <a:r>
              <a:rPr lang="ru-RU" sz="2800" b="1" dirty="0" err="1" smtClean="0"/>
              <a:t>Васюк</a:t>
            </a:r>
            <a:r>
              <a:rPr lang="ru-RU" sz="2800" b="1" dirty="0" smtClean="0"/>
              <a:t> Дмитрий</a:t>
            </a:r>
          </a:p>
          <a:p>
            <a:pPr algn="ctr"/>
            <a:r>
              <a:rPr lang="ru-RU" sz="2800" b="1" dirty="0" smtClean="0"/>
              <a:t>Подставка </a:t>
            </a:r>
            <a:r>
              <a:rPr lang="ru-RU" sz="2800" b="1" dirty="0" smtClean="0"/>
              <a:t>для телефона, пульта и др.</a:t>
            </a:r>
            <a:endParaRPr lang="ru-RU" sz="2800" b="1" dirty="0"/>
          </a:p>
        </p:txBody>
      </p:sp>
      <p:pic>
        <p:nvPicPr>
          <p:cNvPr id="6" name="Рисунок 5" descr="B064ADBE-1390-4633-9919-93526A01D8A9.jpeg"/>
          <p:cNvPicPr>
            <a:picLocks noChangeAspect="1"/>
          </p:cNvPicPr>
          <p:nvPr/>
        </p:nvPicPr>
        <p:blipFill>
          <a:blip r:embed="rId3" cstate="print"/>
          <a:stretch>
            <a:fillRect/>
          </a:stretch>
        </p:blipFill>
        <p:spPr>
          <a:xfrm rot="5400000">
            <a:off x="-12510" y="962244"/>
            <a:ext cx="4416491" cy="331236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63" name="Rectangle 15"/>
          <p:cNvSpPr>
            <a:spLocks noGrp="1" noChangeArrowheads="1"/>
          </p:cNvSpPr>
          <p:nvPr>
            <p:ph type="title"/>
          </p:nvPr>
        </p:nvSpPr>
        <p:spPr>
          <a:xfrm>
            <a:off x="395536" y="620688"/>
            <a:ext cx="8229600" cy="3141663"/>
          </a:xfrm>
        </p:spPr>
        <p:txBody>
          <a:bodyPr>
            <a:normAutofit/>
          </a:bodyPr>
          <a:lstStyle/>
          <a:p>
            <a:pPr eaLnBrk="1" fontAlgn="auto" hangingPunct="1">
              <a:spcAft>
                <a:spcPts val="0"/>
              </a:spcAft>
              <a:defRPr/>
            </a:pPr>
            <a:r>
              <a:rPr lang="ru-RU" sz="6600" b="1" dirty="0" smtClean="0"/>
              <a:t>Викторина</a:t>
            </a:r>
            <a:br>
              <a:rPr lang="ru-RU" sz="6600" b="1" dirty="0" smtClean="0"/>
            </a:br>
            <a:r>
              <a:rPr lang="ru-RU" sz="6600" b="1" dirty="0" smtClean="0"/>
              <a:t>«Редкие животные Красной книги»</a:t>
            </a:r>
            <a:endParaRPr lang="ru-RU" sz="6600" b="1" dirty="0"/>
          </a:p>
        </p:txBody>
      </p:sp>
      <p:sp>
        <p:nvSpPr>
          <p:cNvPr id="2115" name="Rectangle 67"/>
          <p:cNvSpPr>
            <a:spLocks noGrp="1" noChangeArrowheads="1"/>
          </p:cNvSpPr>
          <p:nvPr>
            <p:ph sz="quarter" idx="1"/>
          </p:nvPr>
        </p:nvSpPr>
        <p:spPr>
          <a:xfrm>
            <a:off x="3563938" y="3860800"/>
            <a:ext cx="5184775" cy="2376488"/>
          </a:xfrm>
        </p:spPr>
        <p:txBody>
          <a:bodyPr>
            <a:normAutofit/>
          </a:bodyPr>
          <a:lstStyle/>
          <a:p>
            <a:pPr marL="274320" indent="-274320" eaLnBrk="1" fontAlgn="auto" hangingPunct="1">
              <a:spcBef>
                <a:spcPts val="580"/>
              </a:spcBef>
              <a:spcAft>
                <a:spcPts val="0"/>
              </a:spcAft>
              <a:buFont typeface="Wingdings 2"/>
              <a:buChar char=""/>
              <a:defRPr/>
            </a:pPr>
            <a:endParaRPr lang="ru-RU" sz="36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63"/>
                                        </p:tgtEl>
                                        <p:attrNameLst>
                                          <p:attrName>style.visibility</p:attrName>
                                        </p:attrNameLst>
                                      </p:cBhvr>
                                      <p:to>
                                        <p:strVal val="visible"/>
                                      </p:to>
                                    </p:set>
                                    <p:animEffect transition="in" filter="fade">
                                      <p:cBhvr>
                                        <p:cTn id="7" dur="2000"/>
                                        <p:tgtEl>
                                          <p:spTgt spid="2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Что это за птица?</a:t>
            </a:r>
            <a:endParaRPr lang="ru-RU" dirty="0"/>
          </a:p>
        </p:txBody>
      </p:sp>
      <p:sp>
        <p:nvSpPr>
          <p:cNvPr id="3" name="Объект 2"/>
          <p:cNvSpPr>
            <a:spLocks noGrp="1"/>
          </p:cNvSpPr>
          <p:nvPr>
            <p:ph idx="1"/>
          </p:nvPr>
        </p:nvSpPr>
        <p:spPr>
          <a:xfrm>
            <a:off x="251520" y="1124744"/>
            <a:ext cx="8229600" cy="4525963"/>
          </a:xfrm>
        </p:spPr>
        <p:txBody>
          <a:bodyPr/>
          <a:lstStyle/>
          <a:p>
            <a:pPr algn="just">
              <a:defRPr/>
            </a:pPr>
            <a:r>
              <a:rPr lang="ru-RU" sz="2400" dirty="0"/>
              <a:t>Взрослые птицы могут достигать 1,3 метра в высоту, весить от 3 до 4 кг. Оперение нежное, мягкое, светло-розового цвета, боковая часть крыльев черная. Окрас перьев самок и самцов не отличается. Половой </a:t>
            </a:r>
            <a:r>
              <a:rPr lang="ru-RU" sz="2400" dirty="0" err="1"/>
              <a:t>диформизм</a:t>
            </a:r>
            <a:r>
              <a:rPr lang="ru-RU" sz="2400" dirty="0"/>
              <a:t> выражен тем, что самки немного меньше самцов. Ноги длинные, как у цапли, шея тоже. У них очень интересная форма клюва </a:t>
            </a:r>
          </a:p>
          <a:p>
            <a:pPr algn="just">
              <a:defRPr/>
            </a:pPr>
            <a:r>
              <a:rPr lang="ru-RU" sz="2400" dirty="0"/>
              <a:t>Часть этих птиц ведут оседлый образ жизни, годами проживая на одном и том же водоеме, а часть ежегодно мигрируют с севера на юг. Они живут большими стаями-колониями. Число птиц в одной такой колонии может достигать сотен тысяч! Они селятся на морском побережье или в соленых либо щелочных озерах. Место для жизни выбирают вдали от человеческого жилья.</a:t>
            </a:r>
          </a:p>
          <a:p>
            <a:endParaRPr lang="ru-RU" dirty="0"/>
          </a:p>
        </p:txBody>
      </p:sp>
    </p:spTree>
    <p:extLst>
      <p:ext uri="{BB962C8B-B14F-4D97-AF65-F5344CB8AC3E}">
        <p14:creationId xmlns:p14="http://schemas.microsoft.com/office/powerpoint/2010/main" val="34093550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a:t>Фламинго</a:t>
            </a:r>
            <a:endParaRPr lang="ru-RU" dirty="0"/>
          </a:p>
        </p:txBody>
      </p:sp>
      <p:pic>
        <p:nvPicPr>
          <p:cNvPr id="5" name="Picture 24" descr="http://hovrashok.com.ua/images/Nov/30/883d323a997e0e8374adfcb796725364/1.jpg"/>
          <p:cNvPicPr>
            <a:picLocks noChangeAspect="1" noChangeArrowheads="1"/>
          </p:cNvPicPr>
          <p:nvPr/>
        </p:nvPicPr>
        <p:blipFill>
          <a:blip r:embed="rId2" cstate="print"/>
          <a:srcRect/>
          <a:stretch>
            <a:fillRect/>
          </a:stretch>
        </p:blipFill>
        <p:spPr bwMode="auto">
          <a:xfrm>
            <a:off x="1619250" y="1412875"/>
            <a:ext cx="5953125" cy="4464050"/>
          </a:xfrm>
          <a:prstGeom prst="rect">
            <a:avLst/>
          </a:prstGeom>
          <a:noFill/>
          <a:ln w="9525">
            <a:noFill/>
            <a:miter lim="800000"/>
            <a:headEnd/>
            <a:tailEnd/>
          </a:ln>
        </p:spPr>
      </p:pic>
    </p:spTree>
    <p:extLst>
      <p:ext uri="{BB962C8B-B14F-4D97-AF65-F5344CB8AC3E}">
        <p14:creationId xmlns:p14="http://schemas.microsoft.com/office/powerpoint/2010/main" val="375823167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3" name="Rectangle 43"/>
          <p:cNvSpPr>
            <a:spLocks noGrp="1" noChangeArrowheads="1"/>
          </p:cNvSpPr>
          <p:nvPr>
            <p:ph type="title"/>
          </p:nvPr>
        </p:nvSpPr>
        <p:spPr/>
        <p:txBody>
          <a:bodyPr/>
          <a:lstStyle/>
          <a:p>
            <a:pPr eaLnBrk="1" hangingPunct="1">
              <a:defRPr/>
            </a:pPr>
            <a:r>
              <a:rPr lang="ru-RU" b="1" dirty="0" smtClean="0"/>
              <a:t>Кто это?</a:t>
            </a:r>
          </a:p>
        </p:txBody>
      </p:sp>
      <p:sp>
        <p:nvSpPr>
          <p:cNvPr id="51244" name="Rectangle 44"/>
          <p:cNvSpPr>
            <a:spLocks noGrp="1" noChangeArrowheads="1"/>
          </p:cNvSpPr>
          <p:nvPr>
            <p:ph type="body" idx="1"/>
          </p:nvPr>
        </p:nvSpPr>
        <p:spPr>
          <a:xfrm>
            <a:off x="457200" y="1600200"/>
            <a:ext cx="8229600" cy="3124200"/>
          </a:xfrm>
        </p:spPr>
        <p:txBody>
          <a:bodyPr/>
          <a:lstStyle/>
          <a:p>
            <a:pPr algn="just" eaLnBrk="1" hangingPunct="1">
              <a:lnSpc>
                <a:spcPct val="80000"/>
              </a:lnSpc>
              <a:defRPr/>
            </a:pPr>
            <a:r>
              <a:rPr lang="ru-RU" sz="2400" dirty="0" smtClean="0"/>
              <a:t>Этот тихий и скрытный зверек предпочитает жить в лиственных лесах с преобладанием дуба и ольхи. Не менее охотно он заселяет гари, поросшие молодым кустарником и лиственными деревьями. Летом старается держаться там, где растет густая трава.</a:t>
            </a:r>
          </a:p>
          <a:p>
            <a:pPr algn="just" eaLnBrk="1" hangingPunct="1">
              <a:lnSpc>
                <a:spcPct val="80000"/>
              </a:lnSpc>
              <a:defRPr/>
            </a:pPr>
            <a:r>
              <a:rPr lang="ru-RU" sz="2400" dirty="0" smtClean="0"/>
              <a:t>По своей природе он очень пуглив и осторожен. Его трудно обнаружить в дикой природе, так как он может почуять приближающегося человека за несколько сотен метров и благополучно скрыться в густой роще. Вообще, его чуткий слух и сильное обоняние часто спасают ему жизнь, помогая вовремя заметить приближение хищника.</a:t>
            </a:r>
          </a:p>
        </p:txBody>
      </p:sp>
    </p:spTree>
  </p:cSld>
  <p:clrMapOvr>
    <a:masterClrMapping/>
  </p:clrMapOvr>
  <p:transition advTm="35000"/>
  <p:timing>
    <p:tnLst>
      <p:par>
        <p:cTn id="1" dur="indefinite" restart="never" nodeType="tmRoot"/>
      </p:par>
    </p:tnLst>
  </p:timing>
</p:sld>
</file>

<file path=ppt/theme/theme1.xml><?xml version="1.0" encoding="utf-8"?>
<a:theme xmlns:a="http://schemas.openxmlformats.org/drawingml/2006/main" name="Фокина Л. П. Шаблон (фон) презентации6">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Фокина Л. П. Шаблон (фон) презентации 7</Template>
  <TotalTime>96</TotalTime>
  <Words>1300</Words>
  <Application>Microsoft Office PowerPoint</Application>
  <PresentationFormat>Экран (4:3)</PresentationFormat>
  <Paragraphs>156</Paragraphs>
  <Slides>42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42</vt:i4>
      </vt:variant>
    </vt:vector>
  </HeadingPairs>
  <TitlesOfParts>
    <vt:vector size="47" baseType="lpstr">
      <vt:lpstr>Arial</vt:lpstr>
      <vt:lpstr>Calibri</vt:lpstr>
      <vt:lpstr>Times New Roman</vt:lpstr>
      <vt:lpstr>Wingdings 2</vt:lpstr>
      <vt:lpstr>Фокина Л. П. Шаблон (фон) презентации6</vt:lpstr>
      <vt:lpstr>Сетевой проект «Войдем в природу другом!»</vt:lpstr>
      <vt:lpstr>«Люди и мусор: кто кого?»</vt:lpstr>
      <vt:lpstr>Луцевич Анастасия «Банка  для хранения» </vt:lpstr>
      <vt:lpstr>Презентация PowerPoint</vt:lpstr>
      <vt:lpstr>Презентация PowerPoint</vt:lpstr>
      <vt:lpstr>Викторина «Редкие животные Красной книги»</vt:lpstr>
      <vt:lpstr>Что это за птица?</vt:lpstr>
      <vt:lpstr>Фламинго</vt:lpstr>
      <vt:lpstr>Кто это?</vt:lpstr>
      <vt:lpstr>Пятнистый олень</vt:lpstr>
      <vt:lpstr>Кто это?</vt:lpstr>
      <vt:lpstr>Коала</vt:lpstr>
      <vt:lpstr>Что за зверь?</vt:lpstr>
      <vt:lpstr>Морж</vt:lpstr>
      <vt:lpstr>Интересный зверь</vt:lpstr>
      <vt:lpstr>Белый медведь</vt:lpstr>
      <vt:lpstr>Кто этот хищник?</vt:lpstr>
      <vt:lpstr>Этот хищник- снежный барс!</vt:lpstr>
      <vt:lpstr>Хищный зверь - но кто это?</vt:lpstr>
      <vt:lpstr>Амурский тигр</vt:lpstr>
      <vt:lpstr>Этот редкий зверь..</vt:lpstr>
      <vt:lpstr>Красный волк</vt:lpstr>
      <vt:lpstr>Какой красивый зверёк!</vt:lpstr>
      <vt:lpstr>Голубой песец</vt:lpstr>
      <vt:lpstr>Кто этот дикий, лесной зверь?</vt:lpstr>
      <vt:lpstr>Дикий кот</vt:lpstr>
      <vt:lpstr>Презентация PowerPoint</vt:lpstr>
      <vt:lpstr>Презентация PowerPoint</vt:lpstr>
      <vt:lpstr>По горизонтали</vt:lpstr>
      <vt:lpstr>По вертикали</vt:lpstr>
      <vt:lpstr>Ответы </vt:lpstr>
      <vt:lpstr>«Эко-дело по душе» Экологическая акция  «Мусору – нет»</vt:lpstr>
      <vt:lpstr>Акция проводилась для учащихся 1-4 классов</vt:lpstr>
      <vt:lpstr>Цели и задачи: 1.   Повышение грамотности и безопасности школьников 1-4 классов в области обращения с отходами 2.    Формирование активной позиции школьников в области охраны окружающей среды 3.    Приобщение школьников к решению экологических проблем города </vt:lpstr>
      <vt:lpstr>Просмотр мультипликационного фильма о вреде мусора. «Как мусор уничтожил мир»  </vt:lpstr>
      <vt:lpstr>Говорили о том, что и куда мы выбрасываем, как загрязняем природу, как можно уменьшить количество мусора. А также о том, как вы можете помочь в решении этой проблемы. </vt:lpstr>
      <vt:lpstr>Показ экологической сказки  «Колобок» </vt:lpstr>
      <vt:lpstr>Игра «Если я приду в лесок».</vt:lpstr>
      <vt:lpstr> Не там чисто, где убирают, а там, где не мусорят! </vt:lpstr>
      <vt:lpstr>«Экологическая безопасность» </vt:lpstr>
      <vt:lpstr>   Проект выполнили:  Сценарист - Северюгина Ксения   Редактор - Луцевич Анастасия   Иллюстраторы - Чурикова Ариадна, Ерошенко Дарья  Артисты - Кузнецов Денис, Васюк Дмитрий, Орлова Вилена     </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«Эко-дело по душе» Экологическая акция  «Мусору – нет»</dc:title>
  <dc:creator>Школа</dc:creator>
  <cp:lastModifiedBy>Пользователь</cp:lastModifiedBy>
  <cp:revision>14</cp:revision>
  <dcterms:created xsi:type="dcterms:W3CDTF">2017-11-26T10:58:37Z</dcterms:created>
  <dcterms:modified xsi:type="dcterms:W3CDTF">2017-11-29T05:31:48Z</dcterms:modified>
</cp:coreProperties>
</file>