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4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4" r:id="rId11"/>
    <p:sldId id="268" r:id="rId12"/>
    <p:sldId id="270" r:id="rId13"/>
    <p:sldId id="271" r:id="rId14"/>
    <p:sldId id="272" r:id="rId15"/>
    <p:sldId id="274" r:id="rId16"/>
    <p:sldId id="277" r:id="rId17"/>
    <p:sldId id="278" r:id="rId18"/>
    <p:sldId id="275" r:id="rId19"/>
    <p:sldId id="276" r:id="rId20"/>
    <p:sldId id="279" r:id="rId21"/>
    <p:sldId id="280" r:id="rId22"/>
    <p:sldId id="256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964" autoAdjust="0"/>
  </p:normalViewPr>
  <p:slideViewPr>
    <p:cSldViewPr>
      <p:cViewPr>
        <p:scale>
          <a:sx n="70" d="100"/>
          <a:sy n="70" d="100"/>
        </p:scale>
        <p:origin x="-138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178E2-0E40-4C60-A096-2F5C6C8BBE67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B8B84-EF33-4A6F-BA39-1D266040A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0/113/527/113527621_0_c56ce_faf02705_XXXL.jpg" TargetMode="External"/><Relationship Id="rId2" Type="http://schemas.openxmlformats.org/officeDocument/2006/relationships/hyperlink" Target="http://theteenagertoday.com/wp/wp-content/uploads/2016/03/hands-earth-home-300x300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arget99.by/images/article/article13.jpg" TargetMode="External"/><Relationship Id="rId5" Type="http://schemas.openxmlformats.org/officeDocument/2006/relationships/hyperlink" Target="http://vyvozmusor.ru/images/fire.jpg" TargetMode="External"/><Relationship Id="rId4" Type="http://schemas.openxmlformats.org/officeDocument/2006/relationships/hyperlink" Target="http://iklp.ru/wp-content/uploads/2017/03/190320179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liparts.co/cliparts/8T6/5L5/8T65L5qkc.jpg" TargetMode="External"/><Relationship Id="rId7" Type="http://schemas.openxmlformats.org/officeDocument/2006/relationships/hyperlink" Target="http://theteenagertoday.com/wp/wp-content/uploads/2016/03/hands-earth-home-300x300.jpg" TargetMode="External"/><Relationship Id="rId2" Type="http://schemas.openxmlformats.org/officeDocument/2006/relationships/hyperlink" Target="http://vstrg.info/wp-content/uploads/2015/11/05_271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uzofond.org/search/%D0%BC%D0%B8%D1%85%D0%B0%D0%BB%D0%BA%D0%BE%D0%B2%20%D1%81%D0%B5%D1%80%D0%B3%D0%B5%D0%B9/2" TargetMode="External"/><Relationship Id="rId5" Type="http://schemas.openxmlformats.org/officeDocument/2006/relationships/hyperlink" Target="https://arhivurokov.ru/multiurok/html/2017/03/14/s_58c7c10c08777/586150_1.jpeg" TargetMode="External"/><Relationship Id="rId4" Type="http://schemas.openxmlformats.org/officeDocument/2006/relationships/hyperlink" Target="http://arpet.ru/wp-content/uploads/2014/11/15-%D0%BD%D0%BE%D1%8F%D0%B1%D1%80%D1%8F.jpg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785786" y="500042"/>
            <a:ext cx="7772400" cy="1470025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Всероссийский сетевой проект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2400" b="1" i="1" dirty="0" smtClean="0"/>
              <a:t>Войдем в природу другом!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643042" y="5072050"/>
            <a:ext cx="6000792" cy="178595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МБОУ  «Верховажская средняя школа имени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Я.Я.Кремлева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Руководитель: Житнухина Ирина Валентиновна,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учитель начальных классов</a:t>
            </a:r>
          </a:p>
        </p:txBody>
      </p:sp>
      <p:pic>
        <p:nvPicPr>
          <p:cNvPr id="23556" name="Picture 4" descr="http://img1.liveinternet.ru/images/attach/c/0/113/527/113527621_0_c56ce_faf02705_XX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357298"/>
            <a:ext cx="3857652" cy="366477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14282" y="0"/>
            <a:ext cx="87154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Чтобы сделать окружающую среду более чистой, нужно уменьшить количество упаковок, которые мы выбрасываем, а для этого им надо дать «вторую жизнь».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Нам стало интересно, что мы можем сделать, чтобы не загрязнять наше село. Решили дома с родителями изучить упаковки, которые остаются после их первичного использования и подумать, как можно их использовать, как дать им «вторую жизнь». Поставили для себя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цель, для решения которой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выдвинули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следующие задачи: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282" y="2571744"/>
            <a:ext cx="871543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превращение  упаковок,  после их первичного использования, в  реальный материал  для создания предметов декора.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Задачи: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Изучить  литературу  и интернет-ресурсы по теме проекта.                                                                        	2. Собрать  бытовые отходы,  которые накопились в семье, после первичного их использования.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3. Превратить  бросовый  материал во что-то  нужное.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может ли мусор послужить искусству и творчеству, возможна ли «вторая жизнь» у бытовых отходов?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Объект исследования: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мусор, от которого избавляется каждая семья.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этап «Люди и мусор: кто кого?»</a:t>
            </a:r>
            <a:endParaRPr lang="ru-RU" sz="24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000232" y="1214422"/>
            <a:ext cx="51324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1 этапе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мы распределились  на группы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D:\Desktop\коллективная исследовательская работа Вторая жизнь вещей\фото к проектумп\DSCN47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643050"/>
            <a:ext cx="2928958" cy="2328466"/>
          </a:xfrm>
          <a:prstGeom prst="rect">
            <a:avLst/>
          </a:prstGeom>
          <a:noFill/>
        </p:spPr>
      </p:pic>
      <p:pic>
        <p:nvPicPr>
          <p:cNvPr id="5" name="Picture 3" descr="D:\Desktop\коллективная исследовательская работа Вторая жизнь вещей\фото к проектумп\DSCN4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643050"/>
            <a:ext cx="2857520" cy="2343609"/>
          </a:xfrm>
          <a:prstGeom prst="rect">
            <a:avLst/>
          </a:prstGeom>
          <a:noFill/>
        </p:spPr>
      </p:pic>
      <p:pic>
        <p:nvPicPr>
          <p:cNvPr id="6" name="Picture 5" descr="D:\Desktop\коллективная исследовательская работа Вторая жизнь вещей\фото к проектумп\DSCN4716.JPG"/>
          <p:cNvPicPr>
            <a:picLocks noChangeAspect="1" noChangeArrowheads="1"/>
          </p:cNvPicPr>
          <p:nvPr/>
        </p:nvPicPr>
        <p:blipFill>
          <a:blip r:embed="rId4" cstate="print"/>
          <a:srcRect t="29624" b="964"/>
          <a:stretch>
            <a:fillRect/>
          </a:stretch>
        </p:blipFill>
        <p:spPr bwMode="auto">
          <a:xfrm>
            <a:off x="2285984" y="4143380"/>
            <a:ext cx="480284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200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 этапе</a:t>
            </a:r>
            <a:r>
              <a:rPr lang="ru-RU" sz="22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дома, совместно с родителями выполняли поделки из бросового материала. </a:t>
            </a:r>
            <a:r>
              <a:rPr lang="ru-RU" sz="28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Изделия из пластика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Desktop\коллективная исследовательская работа Вторая жизнь вещей\фото к проектумп\DSCN4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2313328" cy="16828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3000372"/>
            <a:ext cx="228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Рыба – меч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Юренский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Максим)</a:t>
            </a:r>
            <a:endParaRPr lang="ru-RU" sz="1400" dirty="0"/>
          </a:p>
        </p:txBody>
      </p:sp>
      <p:pic>
        <p:nvPicPr>
          <p:cNvPr id="2051" name="Picture 3" descr="D:\Desktop\коллективная исследовательская работа Вторая жизнь вещей\фото к проектумп\DSCN47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285860"/>
            <a:ext cx="2143140" cy="16868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500826" y="3071810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Чудо - самолёт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Юренский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Максим)</a:t>
            </a:r>
            <a:endParaRPr lang="ru-RU" sz="1400" dirty="0"/>
          </a:p>
        </p:txBody>
      </p:sp>
      <p:pic>
        <p:nvPicPr>
          <p:cNvPr id="2052" name="Picture 4" descr="D:\Desktop\коллективная исследовательская работа Вторая жизнь вещей\фото к проектумп\DSCN4818.JPG"/>
          <p:cNvPicPr>
            <a:picLocks noChangeAspect="1" noChangeArrowheads="1"/>
          </p:cNvPicPr>
          <p:nvPr/>
        </p:nvPicPr>
        <p:blipFill>
          <a:blip r:embed="rId4" cstate="print"/>
          <a:srcRect l="10526" t="18421" r="1754" b="10526"/>
          <a:stretch>
            <a:fillRect/>
          </a:stretch>
        </p:blipFill>
        <p:spPr bwMode="auto">
          <a:xfrm>
            <a:off x="4572000" y="3643314"/>
            <a:ext cx="1852096" cy="200026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5643578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Ваза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(Соколов Александр)</a:t>
            </a:r>
            <a:endParaRPr lang="ru-RU" sz="1400" dirty="0"/>
          </a:p>
        </p:txBody>
      </p:sp>
      <p:pic>
        <p:nvPicPr>
          <p:cNvPr id="2054" name="Picture 6" descr="D:\Desktop\коллективная исследовательская работа Вторая жизнь вещей\фото к проектумп\DSCN48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643314"/>
            <a:ext cx="1785950" cy="197791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85984" y="5643578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 – столовая для птиц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pic>
        <p:nvPicPr>
          <p:cNvPr id="2055" name="Picture 7" descr="D:\Desktop\коллективная исследовательская работа Вторая жизнь вещей\фото к проектумп\DSCN48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3643314"/>
            <a:ext cx="1995608" cy="2000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500826" y="5643578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ландыши в вазе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(Макаровская Дарина)</a:t>
            </a:r>
            <a:endParaRPr lang="ru-RU" sz="1400" dirty="0"/>
          </a:p>
        </p:txBody>
      </p:sp>
      <p:pic>
        <p:nvPicPr>
          <p:cNvPr id="2059" name="Picture 11" descr="http://ribalych.ru/wp-content/uploads/2016/06/plastikovye-butylki_2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1142984"/>
            <a:ext cx="2857520" cy="2143141"/>
          </a:xfrm>
          <a:prstGeom prst="rect">
            <a:avLst/>
          </a:prstGeom>
          <a:noFill/>
        </p:spPr>
      </p:pic>
      <p:pic>
        <p:nvPicPr>
          <p:cNvPr id="7169" name="Picture 1" descr="D:\Desktop\коллективная исследовательская работа Вторая жизнь вещей\фото к проектумп\DSCN4823.JPG"/>
          <p:cNvPicPr>
            <a:picLocks noChangeAspect="1" noChangeArrowheads="1"/>
          </p:cNvPicPr>
          <p:nvPr/>
        </p:nvPicPr>
        <p:blipFill>
          <a:blip r:embed="rId8" cstate="print"/>
          <a:srcRect l="23611" t="28125" b="5208"/>
          <a:stretch>
            <a:fillRect/>
          </a:stretch>
        </p:blipFill>
        <p:spPr bwMode="auto">
          <a:xfrm>
            <a:off x="500034" y="3643314"/>
            <a:ext cx="1718969" cy="200026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85720" y="5643578"/>
            <a:ext cx="22145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Цветы для бабушки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5929330"/>
            <a:ext cx="38576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(Дружинина Кристина)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Изделия из картона</a:t>
            </a:r>
            <a:endParaRPr lang="ru-RU" sz="2800" dirty="0"/>
          </a:p>
        </p:txBody>
      </p:sp>
      <p:pic>
        <p:nvPicPr>
          <p:cNvPr id="1026" name="Picture 2" descr="D:\Desktop\коллективная исследовательская работа Вторая жизнь вещей\фото к проектумп\DSCN4789.JPG"/>
          <p:cNvPicPr>
            <a:picLocks noChangeAspect="1" noChangeArrowheads="1"/>
          </p:cNvPicPr>
          <p:nvPr/>
        </p:nvPicPr>
        <p:blipFill>
          <a:blip r:embed="rId2" cstate="print"/>
          <a:srcRect l="19149" r="14564" b="7199"/>
          <a:stretch>
            <a:fillRect/>
          </a:stretch>
        </p:blipFill>
        <p:spPr bwMode="auto">
          <a:xfrm>
            <a:off x="3857620" y="1214422"/>
            <a:ext cx="1836978" cy="19288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857620" y="3143248"/>
            <a:ext cx="1785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Картина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«На лугу»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Юренский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Максим)</a:t>
            </a:r>
            <a:endParaRPr lang="ru-RU" sz="1400" dirty="0"/>
          </a:p>
        </p:txBody>
      </p:sp>
      <p:pic>
        <p:nvPicPr>
          <p:cNvPr id="1027" name="Picture 3" descr="D:\Desktop\коллективная исследовательская работа Вторая жизнь вещей\фото к проектумп\DSCN4795.JPG"/>
          <p:cNvPicPr>
            <a:picLocks noChangeAspect="1" noChangeArrowheads="1"/>
          </p:cNvPicPr>
          <p:nvPr/>
        </p:nvPicPr>
        <p:blipFill>
          <a:blip r:embed="rId3" cstate="print"/>
          <a:srcRect l="18055" t="16666" r="11111" b="4166"/>
          <a:stretch>
            <a:fillRect/>
          </a:stretch>
        </p:blipFill>
        <p:spPr bwMode="auto">
          <a:xfrm>
            <a:off x="2357422" y="1214422"/>
            <a:ext cx="1285884" cy="19162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14546" y="3143248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Чудо-мельница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(Мальцева Варвара)</a:t>
            </a:r>
            <a:endParaRPr lang="ru-RU" sz="1400" dirty="0"/>
          </a:p>
        </p:txBody>
      </p:sp>
      <p:pic>
        <p:nvPicPr>
          <p:cNvPr id="1028" name="Picture 4" descr="D:\Desktop\коллективная исследовательская работа Вторая жизнь вещей\фото к проектумп\DSCN4798.JPG"/>
          <p:cNvPicPr>
            <a:picLocks noChangeAspect="1" noChangeArrowheads="1"/>
          </p:cNvPicPr>
          <p:nvPr/>
        </p:nvPicPr>
        <p:blipFill>
          <a:blip r:embed="rId4" cstate="print"/>
          <a:srcRect l="13889" t="10416" r="8333" b="14583"/>
          <a:stretch>
            <a:fillRect/>
          </a:stretch>
        </p:blipFill>
        <p:spPr bwMode="auto">
          <a:xfrm>
            <a:off x="7286644" y="1214422"/>
            <a:ext cx="1500198" cy="1928833"/>
          </a:xfrm>
          <a:prstGeom prst="rect">
            <a:avLst/>
          </a:prstGeom>
          <a:noFill/>
        </p:spPr>
      </p:pic>
      <p:pic>
        <p:nvPicPr>
          <p:cNvPr id="1029" name="Picture 5" descr="D:\Desktop\коллективная исследовательская работа Вторая жизнь вещей\фото к проектумп\DSCN4816.JPG"/>
          <p:cNvPicPr>
            <a:picLocks noChangeAspect="1" noChangeArrowheads="1"/>
          </p:cNvPicPr>
          <p:nvPr/>
        </p:nvPicPr>
        <p:blipFill>
          <a:blip r:embed="rId5" cstate="print"/>
          <a:srcRect l="8333" t="29166" r="12500" b="12500"/>
          <a:stretch>
            <a:fillRect/>
          </a:stretch>
        </p:blipFill>
        <p:spPr bwMode="auto">
          <a:xfrm>
            <a:off x="285720" y="1214422"/>
            <a:ext cx="1928826" cy="189498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929322" y="3143248"/>
            <a:ext cx="2786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Почтовый ящик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Кокшеев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Данил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Мацола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Иван)</a:t>
            </a:r>
            <a:endParaRPr lang="ru-RU" sz="1400" dirty="0"/>
          </a:p>
        </p:txBody>
      </p:sp>
      <p:pic>
        <p:nvPicPr>
          <p:cNvPr id="1030" name="Picture 6" descr="D:\Desktop\коллективная исследовательская работа Вторая жизнь вещей\фото к проектумп\DSCN4821.JPG"/>
          <p:cNvPicPr>
            <a:picLocks noChangeAspect="1" noChangeArrowheads="1"/>
          </p:cNvPicPr>
          <p:nvPr/>
        </p:nvPicPr>
        <p:blipFill>
          <a:blip r:embed="rId6" cstate="print"/>
          <a:srcRect l="6944" t="4166" r="16666" b="11458"/>
          <a:stretch>
            <a:fillRect/>
          </a:stretch>
        </p:blipFill>
        <p:spPr bwMode="auto">
          <a:xfrm>
            <a:off x="5857884" y="1214422"/>
            <a:ext cx="1285884" cy="1893756"/>
          </a:xfrm>
          <a:prstGeom prst="rect">
            <a:avLst/>
          </a:prstGeom>
          <a:noFill/>
        </p:spPr>
      </p:pic>
      <p:pic>
        <p:nvPicPr>
          <p:cNvPr id="1031" name="Picture 7" descr="D:\Desktop\коллективная исследовательская работа Вторая жизнь вещей\фото к проектумп\DSCN4828.JPG"/>
          <p:cNvPicPr>
            <a:picLocks noChangeAspect="1" noChangeArrowheads="1"/>
          </p:cNvPicPr>
          <p:nvPr/>
        </p:nvPicPr>
        <p:blipFill>
          <a:blip r:embed="rId7" cstate="print"/>
          <a:srcRect l="9722" t="4166" b="16666"/>
          <a:stretch>
            <a:fillRect/>
          </a:stretch>
        </p:blipFill>
        <p:spPr bwMode="auto">
          <a:xfrm>
            <a:off x="285720" y="4214818"/>
            <a:ext cx="1405255" cy="1643074"/>
          </a:xfrm>
          <a:prstGeom prst="rect">
            <a:avLst/>
          </a:prstGeom>
          <a:noFill/>
        </p:spPr>
      </p:pic>
      <p:pic>
        <p:nvPicPr>
          <p:cNvPr id="1032" name="Picture 8" descr="D:\Desktop\коллективная исследовательская работа Вторая жизнь вещей\фото к проектумп\DSCN4830.JPG"/>
          <p:cNvPicPr>
            <a:picLocks noChangeAspect="1" noChangeArrowheads="1"/>
          </p:cNvPicPr>
          <p:nvPr/>
        </p:nvPicPr>
        <p:blipFill>
          <a:blip r:embed="rId8" cstate="print"/>
          <a:srcRect l="5555" t="17708" r="12500" b="23958"/>
          <a:stretch>
            <a:fillRect/>
          </a:stretch>
        </p:blipFill>
        <p:spPr bwMode="auto">
          <a:xfrm>
            <a:off x="3714744" y="4214818"/>
            <a:ext cx="1731096" cy="164307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42844" y="5857892"/>
            <a:ext cx="3500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Подарок для мамы    </a:t>
            </a: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и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(Свирская Евгения)</a:t>
            </a:r>
            <a:endParaRPr lang="ru-RU" sz="1400" dirty="0"/>
          </a:p>
        </p:txBody>
      </p:sp>
      <p:pic>
        <p:nvPicPr>
          <p:cNvPr id="1034" name="Picture 10" descr="http://f1.ds-russia.ru/u_dirs/047/47572/bc24c7414438bc5a450b182607f178d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643314"/>
            <a:ext cx="2106559" cy="1512509"/>
          </a:xfrm>
          <a:prstGeom prst="rect">
            <a:avLst/>
          </a:prstGeom>
          <a:noFill/>
        </p:spPr>
      </p:pic>
      <p:pic>
        <p:nvPicPr>
          <p:cNvPr id="1036" name="Picture 12" descr="https://kaloriyka.ru/a?orig=true&amp;id=559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072074"/>
            <a:ext cx="1568474" cy="1571612"/>
          </a:xfrm>
          <a:prstGeom prst="rect">
            <a:avLst/>
          </a:prstGeom>
          <a:noFill/>
        </p:spPr>
      </p:pic>
      <p:pic>
        <p:nvPicPr>
          <p:cNvPr id="1038" name="Picture 14" descr="http://img1.liveinternet.ru/images/attach/c/0/40/589/40589307_1236275826_949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5072050"/>
            <a:ext cx="1710679" cy="1785950"/>
          </a:xfrm>
          <a:prstGeom prst="rect">
            <a:avLst/>
          </a:prstGeom>
          <a:noFill/>
        </p:spPr>
      </p:pic>
      <p:pic>
        <p:nvPicPr>
          <p:cNvPr id="1041" name="Picture 17" descr="http://edikst.ru/misc/i/gallery/13346/28834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5214950"/>
            <a:ext cx="1464593" cy="1000108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85720" y="3143248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Кормушка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(Шутова Вероника)</a:t>
            </a:r>
            <a:endParaRPr lang="ru-RU" sz="1400" dirty="0"/>
          </a:p>
        </p:txBody>
      </p:sp>
      <p:pic>
        <p:nvPicPr>
          <p:cNvPr id="3074" name="Picture 2" descr="H:\коллективная исследовательская работа Вторая жизнь вещей\фото к проектумп\DSCN4850.JPG"/>
          <p:cNvPicPr>
            <a:picLocks noChangeAspect="1" noChangeArrowheads="1"/>
          </p:cNvPicPr>
          <p:nvPr/>
        </p:nvPicPr>
        <p:blipFill>
          <a:blip r:embed="rId13" cstate="print"/>
          <a:srcRect l="12500" t="5208" r="12500" b="10416"/>
          <a:stretch>
            <a:fillRect/>
          </a:stretch>
        </p:blipFill>
        <p:spPr bwMode="auto">
          <a:xfrm>
            <a:off x="2000232" y="4000504"/>
            <a:ext cx="1285884" cy="1928827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714744" y="5857892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6093296"/>
            <a:ext cx="19559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(Рудаков Максим)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Изделия из картонных втулок, спичечных коробков, пачек из-под чая</a:t>
            </a:r>
            <a:endParaRPr lang="ru-RU" sz="2800" dirty="0"/>
          </a:p>
        </p:txBody>
      </p:sp>
      <p:pic>
        <p:nvPicPr>
          <p:cNvPr id="21506" name="Picture 2" descr="D:\Desktop\коллективная исследовательская работа Вторая жизнь вещей\фото к проектумп\DSCN4799.JPG"/>
          <p:cNvPicPr>
            <a:picLocks noChangeAspect="1" noChangeArrowheads="1"/>
          </p:cNvPicPr>
          <p:nvPr/>
        </p:nvPicPr>
        <p:blipFill>
          <a:blip r:embed="rId2" cstate="print"/>
          <a:srcRect l="15277" t="16666" r="12500" b="7291"/>
          <a:stretch>
            <a:fillRect/>
          </a:stretch>
        </p:blipFill>
        <p:spPr bwMode="auto">
          <a:xfrm>
            <a:off x="7715272" y="3857628"/>
            <a:ext cx="1170409" cy="1643074"/>
          </a:xfrm>
          <a:prstGeom prst="rect">
            <a:avLst/>
          </a:prstGeom>
          <a:noFill/>
        </p:spPr>
      </p:pic>
      <p:pic>
        <p:nvPicPr>
          <p:cNvPr id="21507" name="Picture 3" descr="D:\Desktop\коллективная исследовательская работа Вторая жизнь вещей\фото к проектумп\DSCN4800.JPG"/>
          <p:cNvPicPr>
            <a:picLocks noChangeAspect="1" noChangeArrowheads="1"/>
          </p:cNvPicPr>
          <p:nvPr/>
        </p:nvPicPr>
        <p:blipFill>
          <a:blip r:embed="rId3" cstate="print"/>
          <a:srcRect l="15278" t="11458" r="16666" b="13541"/>
          <a:stretch>
            <a:fillRect/>
          </a:stretch>
        </p:blipFill>
        <p:spPr bwMode="auto">
          <a:xfrm>
            <a:off x="6429388" y="4429132"/>
            <a:ext cx="1118203" cy="1643074"/>
          </a:xfrm>
          <a:prstGeom prst="rect">
            <a:avLst/>
          </a:prstGeom>
          <a:noFill/>
        </p:spPr>
      </p:pic>
      <p:pic>
        <p:nvPicPr>
          <p:cNvPr id="21508" name="Picture 4" descr="D:\Desktop\коллективная исследовательская работа Вторая жизнь вещей\фото к проектумп\DSCN4801.JPG"/>
          <p:cNvPicPr>
            <a:picLocks noChangeAspect="1" noChangeArrowheads="1"/>
          </p:cNvPicPr>
          <p:nvPr/>
        </p:nvPicPr>
        <p:blipFill>
          <a:blip r:embed="rId4" cstate="print"/>
          <a:srcRect l="1389" t="23958" r="4166" b="11458"/>
          <a:stretch>
            <a:fillRect/>
          </a:stretch>
        </p:blipFill>
        <p:spPr bwMode="auto">
          <a:xfrm>
            <a:off x="4929190" y="1214422"/>
            <a:ext cx="1822820" cy="1661984"/>
          </a:xfrm>
          <a:prstGeom prst="rect">
            <a:avLst/>
          </a:prstGeom>
          <a:noFill/>
        </p:spPr>
      </p:pic>
      <p:pic>
        <p:nvPicPr>
          <p:cNvPr id="21509" name="Picture 5" descr="D:\Desktop\коллективная исследовательская работа Вторая жизнь вещей\фото к проектумп\DSCN4802.JPG"/>
          <p:cNvPicPr>
            <a:picLocks noChangeAspect="1" noChangeArrowheads="1"/>
          </p:cNvPicPr>
          <p:nvPr/>
        </p:nvPicPr>
        <p:blipFill>
          <a:blip r:embed="rId5" cstate="print"/>
          <a:srcRect l="4166" t="27083"/>
          <a:stretch>
            <a:fillRect/>
          </a:stretch>
        </p:blipFill>
        <p:spPr bwMode="auto">
          <a:xfrm>
            <a:off x="1643042" y="3857628"/>
            <a:ext cx="1643074" cy="1666886"/>
          </a:xfrm>
          <a:prstGeom prst="rect">
            <a:avLst/>
          </a:prstGeom>
          <a:noFill/>
        </p:spPr>
      </p:pic>
      <p:pic>
        <p:nvPicPr>
          <p:cNvPr id="21510" name="Picture 6" descr="D:\Desktop\коллективная исследовательская работа Вторая жизнь вещей\фото к проектумп\DSCN4803.JPG"/>
          <p:cNvPicPr>
            <a:picLocks noChangeAspect="1" noChangeArrowheads="1"/>
          </p:cNvPicPr>
          <p:nvPr/>
        </p:nvPicPr>
        <p:blipFill>
          <a:blip r:embed="rId6" cstate="print"/>
          <a:srcRect t="18750" r="2777"/>
          <a:stretch>
            <a:fillRect/>
          </a:stretch>
        </p:blipFill>
        <p:spPr bwMode="auto">
          <a:xfrm>
            <a:off x="500034" y="1214422"/>
            <a:ext cx="1500198" cy="1671648"/>
          </a:xfrm>
          <a:prstGeom prst="rect">
            <a:avLst/>
          </a:prstGeom>
          <a:noFill/>
        </p:spPr>
      </p:pic>
      <p:pic>
        <p:nvPicPr>
          <p:cNvPr id="21511" name="Picture 7" descr="D:\Desktop\коллективная исследовательская работа Вторая жизнь вещей\фото к проектумп\DSCN4804.JPG"/>
          <p:cNvPicPr>
            <a:picLocks noChangeAspect="1" noChangeArrowheads="1"/>
          </p:cNvPicPr>
          <p:nvPr/>
        </p:nvPicPr>
        <p:blipFill>
          <a:blip r:embed="rId7" cstate="print"/>
          <a:srcRect l="2777" t="23958" r="12500"/>
          <a:stretch>
            <a:fillRect/>
          </a:stretch>
        </p:blipFill>
        <p:spPr bwMode="auto">
          <a:xfrm>
            <a:off x="2214546" y="1214422"/>
            <a:ext cx="1372986" cy="1643074"/>
          </a:xfrm>
          <a:prstGeom prst="rect">
            <a:avLst/>
          </a:prstGeom>
          <a:noFill/>
        </p:spPr>
      </p:pic>
      <p:pic>
        <p:nvPicPr>
          <p:cNvPr id="21512" name="Picture 8" descr="D:\Desktop\коллективная исследовательская работа Вторая жизнь вещей\фото к проектумп\DSCN4805.JPG"/>
          <p:cNvPicPr>
            <a:picLocks noChangeAspect="1" noChangeArrowheads="1"/>
          </p:cNvPicPr>
          <p:nvPr/>
        </p:nvPicPr>
        <p:blipFill>
          <a:blip r:embed="rId8" cstate="print"/>
          <a:srcRect l="8333" t="6250" r="9722" b="10416"/>
          <a:stretch>
            <a:fillRect/>
          </a:stretch>
        </p:blipFill>
        <p:spPr bwMode="auto">
          <a:xfrm>
            <a:off x="214282" y="4357694"/>
            <a:ext cx="1264452" cy="1714512"/>
          </a:xfrm>
          <a:prstGeom prst="rect">
            <a:avLst/>
          </a:prstGeom>
          <a:noFill/>
        </p:spPr>
      </p:pic>
      <p:pic>
        <p:nvPicPr>
          <p:cNvPr id="21513" name="Picture 9" descr="D:\Desktop\коллективная исследовательская работа Вторая жизнь вещей\фото к проектумп\DSCN4806.JPG"/>
          <p:cNvPicPr>
            <a:picLocks noChangeAspect="1" noChangeArrowheads="1"/>
          </p:cNvPicPr>
          <p:nvPr/>
        </p:nvPicPr>
        <p:blipFill>
          <a:blip r:embed="rId9" cstate="print"/>
          <a:srcRect l="6944" t="17708" b="3125"/>
          <a:stretch>
            <a:fillRect/>
          </a:stretch>
        </p:blipFill>
        <p:spPr bwMode="auto">
          <a:xfrm>
            <a:off x="4788024" y="3861048"/>
            <a:ext cx="1448493" cy="1643074"/>
          </a:xfrm>
          <a:prstGeom prst="rect">
            <a:avLst/>
          </a:prstGeom>
          <a:noFill/>
        </p:spPr>
      </p:pic>
      <p:pic>
        <p:nvPicPr>
          <p:cNvPr id="21514" name="Picture 10" descr="D:\Desktop\коллективная исследовательская работа Вторая жизнь вещей\фото к проектумп\DSCN4808.JPG"/>
          <p:cNvPicPr>
            <a:picLocks noChangeAspect="1" noChangeArrowheads="1"/>
          </p:cNvPicPr>
          <p:nvPr/>
        </p:nvPicPr>
        <p:blipFill>
          <a:blip r:embed="rId10" cstate="print"/>
          <a:srcRect l="23611" t="16666" r="15278"/>
          <a:stretch>
            <a:fillRect/>
          </a:stretch>
        </p:blipFill>
        <p:spPr bwMode="auto">
          <a:xfrm>
            <a:off x="3786182" y="1428736"/>
            <a:ext cx="942986" cy="1714512"/>
          </a:xfrm>
          <a:prstGeom prst="rect">
            <a:avLst/>
          </a:prstGeom>
          <a:noFill/>
        </p:spPr>
      </p:pic>
      <p:pic>
        <p:nvPicPr>
          <p:cNvPr id="21515" name="Picture 11" descr="D:\Desktop\коллективная исследовательская работа Вторая жизнь вещей\фото к проектумп\DSCN4817.JPG"/>
          <p:cNvPicPr>
            <a:picLocks noChangeAspect="1" noChangeArrowheads="1"/>
          </p:cNvPicPr>
          <p:nvPr/>
        </p:nvPicPr>
        <p:blipFill>
          <a:blip r:embed="rId11" cstate="print"/>
          <a:srcRect l="1389" t="26041" r="4166" b="7291"/>
          <a:stretch>
            <a:fillRect/>
          </a:stretch>
        </p:blipFill>
        <p:spPr bwMode="auto">
          <a:xfrm>
            <a:off x="6929454" y="1214422"/>
            <a:ext cx="1759161" cy="1655680"/>
          </a:xfrm>
          <a:prstGeom prst="rect">
            <a:avLst/>
          </a:prstGeom>
          <a:noFill/>
        </p:spPr>
      </p:pic>
      <p:pic>
        <p:nvPicPr>
          <p:cNvPr id="21516" name="Picture 12" descr="D:\Desktop\коллективная исследовательская работа Вторая жизнь вещей\фото к проектумп\DSCN4824.JPG"/>
          <p:cNvPicPr>
            <a:picLocks noChangeAspect="1" noChangeArrowheads="1"/>
          </p:cNvPicPr>
          <p:nvPr/>
        </p:nvPicPr>
        <p:blipFill>
          <a:blip r:embed="rId12" cstate="print"/>
          <a:srcRect l="26389" t="25000" r="18055" b="14583"/>
          <a:stretch>
            <a:fillRect/>
          </a:stretch>
        </p:blipFill>
        <p:spPr bwMode="auto">
          <a:xfrm>
            <a:off x="3500430" y="4357694"/>
            <a:ext cx="1143008" cy="165736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85720" y="285749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Гоночный автомобиль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(Рудаков Максим)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3143248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Карандашница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(втулки + диск)                  (Сальникова Виктория)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285749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Поезд и Танк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Юренский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Максим)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786578" y="2857496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Новогодние игрушки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Аленевская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Кристина)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607220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Автомобиль мечты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(Лобанова Кристина)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500702"/>
            <a:ext cx="2143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Робот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Юренский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Максим)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6000768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Подарок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(Дружинина Кристина)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000760" y="607220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Шкатулка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(Шарыгин Руслан)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5500702"/>
            <a:ext cx="1785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Сладкая коробочка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(Лобанова Кристина)</a:t>
            </a:r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358082" y="5500702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Домик принцесс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(Сальникова Анастасия)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928794" y="285749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Добрая оса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(Лобанова Кристина)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Изделия из стекла</a:t>
            </a:r>
            <a:endParaRPr lang="ru-RU" sz="2800" dirty="0"/>
          </a:p>
        </p:txBody>
      </p:sp>
      <p:pic>
        <p:nvPicPr>
          <p:cNvPr id="22530" name="Picture 2" descr="D:\Desktop\коллективная исследовательская работа Вторая жизнь вещей\фото к проектумп\DSCN4796.JPG"/>
          <p:cNvPicPr>
            <a:picLocks noChangeAspect="1" noChangeArrowheads="1"/>
          </p:cNvPicPr>
          <p:nvPr/>
        </p:nvPicPr>
        <p:blipFill>
          <a:blip r:embed="rId2" cstate="print"/>
          <a:srcRect l="12500" t="18750" r="18055" b="8333"/>
          <a:stretch>
            <a:fillRect/>
          </a:stretch>
        </p:blipFill>
        <p:spPr bwMode="auto">
          <a:xfrm>
            <a:off x="1285852" y="642918"/>
            <a:ext cx="1275679" cy="1785950"/>
          </a:xfrm>
          <a:prstGeom prst="rect">
            <a:avLst/>
          </a:prstGeom>
          <a:noFill/>
        </p:spPr>
      </p:pic>
      <p:pic>
        <p:nvPicPr>
          <p:cNvPr id="22531" name="Picture 3" descr="D:\Desktop\коллективная исследовательская работа Вторая жизнь вещей\фото к проектумп\DSCN4797.JPG"/>
          <p:cNvPicPr>
            <a:picLocks noChangeAspect="1" noChangeArrowheads="1"/>
          </p:cNvPicPr>
          <p:nvPr/>
        </p:nvPicPr>
        <p:blipFill>
          <a:blip r:embed="rId3" cstate="print"/>
          <a:srcRect l="62500" t="56250" r="15278" b="11458"/>
          <a:stretch>
            <a:fillRect/>
          </a:stretch>
        </p:blipFill>
        <p:spPr bwMode="auto">
          <a:xfrm>
            <a:off x="2786050" y="1285860"/>
            <a:ext cx="737425" cy="1428760"/>
          </a:xfrm>
          <a:prstGeom prst="rect">
            <a:avLst/>
          </a:prstGeom>
          <a:noFill/>
        </p:spPr>
      </p:pic>
      <p:pic>
        <p:nvPicPr>
          <p:cNvPr id="22532" name="Picture 4" descr="D:\Desktop\коллективная исследовательская работа Вторая жизнь вещей\фото к проектумп\DSCN4809.JPG"/>
          <p:cNvPicPr>
            <a:picLocks noChangeAspect="1" noChangeArrowheads="1"/>
          </p:cNvPicPr>
          <p:nvPr/>
        </p:nvPicPr>
        <p:blipFill>
          <a:blip r:embed="rId4" cstate="print"/>
          <a:srcRect l="13889" t="19791" r="9722" b="14583"/>
          <a:stretch>
            <a:fillRect/>
          </a:stretch>
        </p:blipFill>
        <p:spPr bwMode="auto">
          <a:xfrm>
            <a:off x="2500298" y="4286256"/>
            <a:ext cx="1714512" cy="1882066"/>
          </a:xfrm>
          <a:prstGeom prst="rect">
            <a:avLst/>
          </a:prstGeom>
          <a:noFill/>
        </p:spPr>
      </p:pic>
      <p:pic>
        <p:nvPicPr>
          <p:cNvPr id="22533" name="Picture 5" descr="D:\Desktop\коллективная исследовательская работа Вторая жизнь вещей\фото к проектумп\DSCN4811.JPG"/>
          <p:cNvPicPr>
            <a:picLocks noChangeAspect="1" noChangeArrowheads="1"/>
          </p:cNvPicPr>
          <p:nvPr/>
        </p:nvPicPr>
        <p:blipFill>
          <a:blip r:embed="rId5" cstate="print"/>
          <a:srcRect l="18055" t="12500" r="6944" b="3125"/>
          <a:stretch>
            <a:fillRect/>
          </a:stretch>
        </p:blipFill>
        <p:spPr bwMode="auto">
          <a:xfrm>
            <a:off x="428596" y="3500438"/>
            <a:ext cx="1785950" cy="267892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257174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Изделия из разных материалов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534" name="Picture 6" descr="D:\Desktop\коллективная исследовательская работа Вторая жизнь вещей\фото к проектумп\DSCN4813.JPG"/>
          <p:cNvPicPr>
            <a:picLocks noChangeAspect="1" noChangeArrowheads="1"/>
          </p:cNvPicPr>
          <p:nvPr/>
        </p:nvPicPr>
        <p:blipFill>
          <a:blip r:embed="rId6" cstate="print"/>
          <a:srcRect l="18055" t="8333" r="18055" b="5208"/>
          <a:stretch>
            <a:fillRect/>
          </a:stretch>
        </p:blipFill>
        <p:spPr bwMode="auto">
          <a:xfrm flipH="1">
            <a:off x="6715140" y="714356"/>
            <a:ext cx="1071570" cy="1831723"/>
          </a:xfrm>
          <a:prstGeom prst="rect">
            <a:avLst/>
          </a:prstGeom>
          <a:noFill/>
        </p:spPr>
      </p:pic>
      <p:pic>
        <p:nvPicPr>
          <p:cNvPr id="22535" name="Picture 7" descr="D:\Desktop\коллективная исследовательская работа Вторая жизнь вещей\фото к проектумп\DSCN4814.JPG"/>
          <p:cNvPicPr>
            <a:picLocks noChangeAspect="1" noChangeArrowheads="1"/>
          </p:cNvPicPr>
          <p:nvPr/>
        </p:nvPicPr>
        <p:blipFill>
          <a:blip r:embed="rId7" cstate="print"/>
          <a:srcRect l="6944" t="2083" r="9722"/>
          <a:stretch>
            <a:fillRect/>
          </a:stretch>
        </p:blipFill>
        <p:spPr bwMode="auto">
          <a:xfrm>
            <a:off x="4500562" y="714356"/>
            <a:ext cx="1139972" cy="1785950"/>
          </a:xfrm>
          <a:prstGeom prst="rect">
            <a:avLst/>
          </a:prstGeom>
          <a:noFill/>
        </p:spPr>
      </p:pic>
      <p:pic>
        <p:nvPicPr>
          <p:cNvPr id="22536" name="Picture 8" descr="D:\Desktop\коллективная исследовательская работа Вторая жизнь вещей\фото к проектумп\DSCN4819.JPG"/>
          <p:cNvPicPr>
            <a:picLocks noChangeAspect="1" noChangeArrowheads="1"/>
          </p:cNvPicPr>
          <p:nvPr/>
        </p:nvPicPr>
        <p:blipFill>
          <a:blip r:embed="rId8" cstate="print"/>
          <a:srcRect l="15278" t="11458" b="11458"/>
          <a:stretch>
            <a:fillRect/>
          </a:stretch>
        </p:blipFill>
        <p:spPr bwMode="auto">
          <a:xfrm>
            <a:off x="4500562" y="3500438"/>
            <a:ext cx="2214578" cy="2686548"/>
          </a:xfrm>
          <a:prstGeom prst="rect">
            <a:avLst/>
          </a:prstGeom>
          <a:noFill/>
        </p:spPr>
      </p:pic>
      <p:pic>
        <p:nvPicPr>
          <p:cNvPr id="22537" name="Picture 9" descr="D:\Desktop\коллективная исследовательская работа Вторая жизнь вещей\фото к проектумп\DSCN48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30" y="4286256"/>
            <a:ext cx="1571635" cy="190334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857884" y="250030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Ваза для цветов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(Шмидт Матвей)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6143644"/>
            <a:ext cx="2071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Ваза «Привет с моря»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(Сальникова Виктория)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6143644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Смешарик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Скулин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Данил)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500562" y="6143644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Супер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часы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Макаровский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Максим)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858016" y="6143644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Ромашки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(Соколова Александра)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2428868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Карандашница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(Мальцева Варвара)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00496" y="250030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Аленький цветочек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(Непомилуева Ксения)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64305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Мы поняли,                                                                   что  «вторая жизнь» у бытовых отходов возможна!!!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коллективная исследовательская работа Вторая жизнь вещей\фото к проектумп\DSCN4847.JPG"/>
          <p:cNvPicPr>
            <a:picLocks noChangeAspect="1" noChangeArrowheads="1"/>
          </p:cNvPicPr>
          <p:nvPr/>
        </p:nvPicPr>
        <p:blipFill>
          <a:blip r:embed="rId2" cstate="print"/>
          <a:srcRect t="35157" b="3319"/>
          <a:stretch>
            <a:fillRect/>
          </a:stretch>
        </p:blipFill>
        <p:spPr bwMode="auto">
          <a:xfrm>
            <a:off x="428597" y="3071810"/>
            <a:ext cx="8286808" cy="3165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92867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 этап «Красная книга, красная – значит природа в опасности»</a:t>
            </a:r>
            <a:endParaRPr lang="ru-RU" sz="24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1102578"/>
            <a:ext cx="91440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ВИКТОРИНА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1-й конкурс. «Узнай растение».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какие группы можно разделить все растения?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него плетут весенние венки, а когда он отцветает – разлетается на все стороны света.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деревья называют вечнозелеными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деревья с белой корой?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Какая ягода бывает красной, белой, жёлтой, черной?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этом цветке любят гадать влюблённые девушки.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газ необходим для дыхания растений?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самый первый цветок, появляющийся из под снега.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цветок называют – царицей цветов?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дерево, как и береза, дает сладкий сок?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каких деревьев листья осенью красные?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Листья какого дерева и без ветра трепещут?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2-й конкурс. Кто больше составит слов – существительных из слова         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847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3-й конкурс. Какие листья и плоды и на каком дереве они растут?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берёзы – берёзовый.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липы – …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клёна – …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Шишка ели – …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Плод дуба – …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дуба – ….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осины – …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ивы – …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Шишка сосны – …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Плод яблони –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4-й конкурс. Игра «Четвёртый лишний».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Вычеркни лишние. Объясни – ПОЧЕМУ?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Клён, рябина, ель, тюльпан.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Берёза, дуб, шиповник, тополь.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Яблоня, смородина, малина, рябина.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Осина, липа, дуб, ель.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Сосна, тополь, рябина, ива.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Липа, осина, клён, яблоня.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Груша, слива, тополь, вишня.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Клубника, роза, ландыш, фиалка. Так как 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–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конкурс «Экологический».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Что такое «экология»?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 планета – наш дом, и каждый из нас в ответе за её будущее. Но не все люди помнят об этом. Послушайте стихотворение Сергея Михалкова «Прогулка», о горе – туристах, которые пришли отдохнуть в лес.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(читает учитель или аудиозапись)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 вы думаете, почему в понедельник туристы не нашли чистого местечка?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А как бы вы поступили на месте этих туристов?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Какой вред наносят люди таким поведением?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Какие ещё источники загрязнения природы вы знаете? (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перечисляют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Вспомните правила друзей природы ?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(Называют правила по очереди).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xvatit.com/upload/medialibrary/7f4/7f420356ea27f63fcbeb411f801f969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500570"/>
            <a:ext cx="1858932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этап «Природа – дом, в котором мы живём»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vho_verh_712813.vh.parking.ru/IMAGE/13.jpg"/>
          <p:cNvPicPr/>
          <p:nvPr/>
        </p:nvPicPr>
        <p:blipFill>
          <a:blip r:embed="rId2" cstate="print"/>
          <a:srcRect l="12720" r="17531"/>
          <a:stretch>
            <a:fillRect/>
          </a:stretch>
        </p:blipFill>
        <p:spPr bwMode="auto">
          <a:xfrm>
            <a:off x="214282" y="1142984"/>
            <a:ext cx="1928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5984" y="1214422"/>
            <a:ext cx="628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Село,  в котором мы живём большое и  очень красивое.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pp.userapi.com/c626122/v626122377/55b1b/83vnKvsDLUM.jpg"/>
          <p:cNvPicPr>
            <a:picLocks noChangeAspect="1" noChangeArrowheads="1"/>
          </p:cNvPicPr>
          <p:nvPr/>
        </p:nvPicPr>
        <p:blipFill>
          <a:blip r:embed="rId3" cstate="print"/>
          <a:srcRect b="5722"/>
          <a:stretch>
            <a:fillRect/>
          </a:stretch>
        </p:blipFill>
        <p:spPr bwMode="auto">
          <a:xfrm>
            <a:off x="2357421" y="1714488"/>
            <a:ext cx="2232453" cy="17859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29124" y="1785926"/>
            <a:ext cx="2928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Здесь есть река Вага,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www.riatomsk.ru/Upload/8097_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285992"/>
            <a:ext cx="192882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699164" y="2643182"/>
            <a:ext cx="2420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Пестерёвская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роща,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4286256"/>
            <a:ext cx="3036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много старинных зданий.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cultinfo.ru/upload/medialibrary/278/verhovazye_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857760"/>
            <a:ext cx="1928826" cy="17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857884" y="6143644"/>
            <a:ext cx="4143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  есть то, что нас огорчает.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http://cultinfo.ru/brumfield/photoarchive/verhovajye/brumfieldverkc-51-01_b.jpg"/>
          <p:cNvPicPr/>
          <p:nvPr/>
        </p:nvPicPr>
        <p:blipFill>
          <a:blip r:embed="rId6"/>
          <a:srcRect l="7910" t="13845"/>
          <a:stretch>
            <a:fillRect/>
          </a:stretch>
        </p:blipFill>
        <p:spPr bwMode="auto">
          <a:xfrm>
            <a:off x="2714612" y="4857760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92867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 этап «Эко - дело по душе»</a:t>
            </a:r>
            <a:endParaRPr lang="ru-RU" sz="24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1214422"/>
            <a:ext cx="85725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Самой активной  оказалась  семья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Юренских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                                                Максим  больше всех изготовил поделок из бросового материала.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классе так затянула, что родители решили идти дальше  –                   заняться благоустройством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территории у дома.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https://pp.userapi.com/c628217/v628217664/11065/ABrQwia-Dng.jpg"/>
          <p:cNvPicPr>
            <a:picLocks noChangeAspect="1" noChangeArrowheads="1"/>
          </p:cNvPicPr>
          <p:nvPr/>
        </p:nvPicPr>
        <p:blipFill>
          <a:blip r:embed="rId2" cstate="print"/>
          <a:srcRect l="3061" t="4082" r="11221"/>
          <a:stretch>
            <a:fillRect/>
          </a:stretch>
        </p:blipFill>
        <p:spPr bwMode="auto">
          <a:xfrm>
            <a:off x="2428860" y="2571744"/>
            <a:ext cx="4429156" cy="3717187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14546" y="6286520"/>
            <a:ext cx="47863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Семья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Юренских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Desktop\коллективная исследовательская работа Вторая жизнь вещей\фото к проектумп\DSCN47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86058"/>
            <a:ext cx="1857388" cy="1351160"/>
          </a:xfrm>
          <a:prstGeom prst="rect">
            <a:avLst/>
          </a:prstGeom>
          <a:noFill/>
        </p:spPr>
      </p:pic>
      <p:pic>
        <p:nvPicPr>
          <p:cNvPr id="7" name="Picture 3" descr="D:\Desktop\коллективная исследовательская работа Вторая жизнь вещей\фото к проектумп\DSCN47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714620"/>
            <a:ext cx="1857388" cy="1461917"/>
          </a:xfrm>
          <a:prstGeom prst="rect">
            <a:avLst/>
          </a:prstGeom>
          <a:noFill/>
        </p:spPr>
      </p:pic>
      <p:pic>
        <p:nvPicPr>
          <p:cNvPr id="9" name="Picture 4" descr="D:\Desktop\коллективная исследовательская работа Вторая жизнь вещей\фото к проектумп\DSCN4801.JPG"/>
          <p:cNvPicPr>
            <a:picLocks noChangeAspect="1" noChangeArrowheads="1"/>
          </p:cNvPicPr>
          <p:nvPr/>
        </p:nvPicPr>
        <p:blipFill>
          <a:blip r:embed="rId5" cstate="print"/>
          <a:srcRect l="1389" t="23958" r="4166" b="11458"/>
          <a:stretch>
            <a:fillRect/>
          </a:stretch>
        </p:blipFill>
        <p:spPr bwMode="auto">
          <a:xfrm>
            <a:off x="7072329" y="4286256"/>
            <a:ext cx="1857389" cy="1857388"/>
          </a:xfrm>
          <a:prstGeom prst="rect">
            <a:avLst/>
          </a:prstGeom>
          <a:noFill/>
        </p:spPr>
      </p:pic>
      <p:pic>
        <p:nvPicPr>
          <p:cNvPr id="10" name="Picture 5" descr="D:\Desktop\коллективная исследовательская работа Вторая жизнь вещей\фото к проектумп\DSCN4802.JPG"/>
          <p:cNvPicPr>
            <a:picLocks noChangeAspect="1" noChangeArrowheads="1"/>
          </p:cNvPicPr>
          <p:nvPr/>
        </p:nvPicPr>
        <p:blipFill>
          <a:blip r:embed="rId6" cstate="print"/>
          <a:srcRect l="4166" t="27083"/>
          <a:stretch>
            <a:fillRect/>
          </a:stretch>
        </p:blipFill>
        <p:spPr bwMode="auto">
          <a:xfrm>
            <a:off x="428596" y="4286256"/>
            <a:ext cx="1857388" cy="1884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92867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этап «Экологическая безопасность»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571612"/>
            <a:ext cx="85011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уменьшить количество отходов,  вы узнаете из 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ПАМЯТКИ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«Как уменьшить количество мусора»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(представлена отдельным документом)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 descr="http://images.myshared.ru/7/786617/slide_12.jpg"/>
          <p:cNvPicPr>
            <a:picLocks noChangeAspect="1" noChangeArrowheads="1"/>
          </p:cNvPicPr>
          <p:nvPr/>
        </p:nvPicPr>
        <p:blipFill>
          <a:blip r:embed="rId2"/>
          <a:srcRect l="56892" t="27153" r="7170" b="15555"/>
          <a:stretch>
            <a:fillRect/>
          </a:stretch>
        </p:blipFill>
        <p:spPr bwMode="auto">
          <a:xfrm>
            <a:off x="3214678" y="3357562"/>
            <a:ext cx="244967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929198"/>
            <a:ext cx="8458200" cy="914400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Ø"/>
            </a:pPr>
            <a:endParaRPr lang="ru-RU" u="sng" dirty="0" smtClean="0">
              <a:hlinkClick r:id="rId2"/>
            </a:endParaRPr>
          </a:p>
          <a:p>
            <a:pPr>
              <a:buFont typeface="Wingdings" pitchFamily="2" charset="2"/>
              <a:buChar char="Ø"/>
            </a:pPr>
            <a:endParaRPr lang="ru-RU" u="sng" dirty="0" smtClean="0">
              <a:hlinkClick r:id="rId2"/>
            </a:endParaRPr>
          </a:p>
          <a:p>
            <a:pPr>
              <a:buFont typeface="Wingdings" pitchFamily="2" charset="2"/>
              <a:buChar char="Ø"/>
            </a:pPr>
            <a:endParaRPr lang="ru-RU" u="sng" dirty="0" smtClean="0">
              <a:hlinkClick r:id="rId2"/>
            </a:endParaRPr>
          </a:p>
          <a:p>
            <a:pPr>
              <a:buFont typeface="Wingdings" pitchFamily="2" charset="2"/>
              <a:buChar char="Ø"/>
            </a:pPr>
            <a:endParaRPr lang="ru-RU" u="sng" dirty="0" smtClean="0">
              <a:hlinkClick r:id="rId2"/>
            </a:endParaRPr>
          </a:p>
          <a:p>
            <a:pPr algn="just">
              <a:buFont typeface="Wingdings" pitchFamily="2" charset="2"/>
              <a:buChar char="Ø"/>
            </a:pPr>
            <a:endParaRPr lang="ru-RU" sz="6200" u="sng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just">
              <a:buClrTx/>
              <a:buSzPct val="100000"/>
              <a:buFont typeface="Wingdings" pitchFamily="2" charset="2"/>
              <a:buChar char="Ø"/>
            </a:pPr>
            <a:r>
              <a:rPr lang="ru-RU" sz="7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http://img1.liveinternet.ru/images/attach/c/0/113/527/113527621_0_c56ce_faf02705_XXXL.jpg</a:t>
            </a:r>
            <a:endParaRPr lang="ru-RU" sz="7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- слайд 1</a:t>
            </a: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Clr>
                <a:schemeClr val="tx1"/>
              </a:buClr>
              <a:buSzPct val="100000"/>
              <a:buFont typeface="Wingdings" pitchFamily="2" charset="2"/>
              <a:buChar char="Ø"/>
            </a:pPr>
            <a:r>
              <a:rPr lang="ru-RU" sz="7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http://iklp.ru/wp-content/uploads/2017/03/1903201791.jpg</a:t>
            </a:r>
            <a:endParaRPr lang="ru-RU" sz="7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- слайд 4</a:t>
            </a: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ClrTx/>
              <a:buSzPct val="100000"/>
              <a:buFont typeface="Wingdings" pitchFamily="2" charset="2"/>
              <a:buChar char="Ø"/>
            </a:pPr>
            <a:r>
              <a:rPr lang="ru-RU" sz="7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http://vyvozmusor.ru/images/fire.jpg</a:t>
            </a:r>
            <a:endParaRPr lang="ru-RU" sz="7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- слайд 5</a:t>
            </a: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ClrTx/>
              <a:buSzPct val="100000"/>
              <a:buFont typeface="Wingdings" pitchFamily="2" charset="2"/>
              <a:buChar char="Ø"/>
            </a:pPr>
            <a:r>
              <a:rPr lang="ru-RU" sz="76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http://www.target99.by/images/article/article13.jpg</a:t>
            </a:r>
            <a:endParaRPr lang="ru-RU" sz="76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SzPct val="100000"/>
            </a:pPr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- слайд 6</a:t>
            </a:r>
          </a:p>
          <a:p>
            <a:pPr algn="just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Font typeface="Wingdings" pitchFamily="2" charset="2"/>
              <a:buChar char="Ø"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74345"/>
            <a:ext cx="8572560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http://vstrg.info/wp-content/uploads/2015/11/05_2715.jpg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слайд 7</a:t>
            </a: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http://cliparts.co/cliparts/8T6/5L5/8T65L5qkc.jpg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слайд 9</a:t>
            </a: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http://arpet.ru/wp-content/uploads/2014/11/15-%D0%BD%D0%BE%D1%8F%D0%B1%D1%80%D1%8F.jpg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слайд 9</a:t>
            </a:r>
          </a:p>
          <a:p>
            <a:pPr algn="just"/>
            <a:endParaRPr lang="ru-RU" sz="1900" u="sng" dirty="0" smtClean="0">
              <a:latin typeface="Times New Roman" pitchFamily="18" charset="0"/>
              <a:cs typeface="Times New Roman" pitchFamily="18" charset="0"/>
              <a:hlinkClick r:id="rId5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https://arhivurokov.ru/multiurok/html/2017/03/14/s_58c7c10c08777/586150_1.jpeg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FontTx/>
              <a:buChar char="-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19 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https://muzofond.org/search/%</a:t>
            </a:r>
            <a:r>
              <a:rPr lang="en-US" sz="19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D0%BC%D0%B8%D1%85%D0%B0%D0%BB%D0%BA%D0%BE%D0%B2%20%D1%81%D0%B5%D1%80%D0%B3%D0%B5%D0%B9/2</a:t>
            </a:r>
            <a:r>
              <a:rPr lang="ru-RU" sz="1900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Tx/>
              <a:buChar char="-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слайд 19 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900" u="sng" dirty="0" smtClean="0">
              <a:latin typeface="Times New Roman" pitchFamily="18" charset="0"/>
              <a:cs typeface="Times New Roman" pitchFamily="18" charset="0"/>
              <a:hlinkClick r:id="rId7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http://theteenagertoday.com/wp/wp-content/uploads/2016/03/hands-earth-home-300x300.jpg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слайд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4124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Над проектом работали: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85720" y="1133356"/>
            <a:ext cx="857256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«Природа»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                              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Лобанова Кристина, Сальникова Виктория, Свирская Евгения,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Юренский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Максим, Дружинина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Кристина, Шутова Вероника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Макаровский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Максим.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ДЕВИЗ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НАШЕЙ КОМАНДЫ: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«Мы природу всю спасём,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Ведь Земля наш общий дом»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Picture 2" descr="http://theteenagertoday.com/wp/wp-content/uploads/2016/03/hands-earth-home-300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786190"/>
            <a:ext cx="2285996" cy="22859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150114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Фотографии  в проекте использованы с  разрешения родителей, законных представителей.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86182" y="0"/>
            <a:ext cx="17859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– мусор.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3143248"/>
            <a:ext cx="86439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Мусор, который человек вроде бы и прибрал, вынес в контейнер,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которых  сейчас много по нашему селу.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Но,  по дороге в школу, а все мы живём в разных частях Верховажья,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можем наблюдать одну картину: переполненные контейнеры,  вываленный  мусор, который разносят животные, птицы,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распинывает сам человек,  или разносит ветер. 	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p.userapi.com/c836130/v836130086/26566/BfOAdROl0_w.jpg"/>
          <p:cNvPicPr/>
          <p:nvPr/>
        </p:nvPicPr>
        <p:blipFill>
          <a:blip r:embed="rId2" cstate="print"/>
          <a:srcRect b="19444"/>
          <a:stretch>
            <a:fillRect/>
          </a:stretch>
        </p:blipFill>
        <p:spPr bwMode="auto">
          <a:xfrm>
            <a:off x="3214678" y="500042"/>
            <a:ext cx="264320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36130/v836130563/28070/v6VTpzW0EI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929198"/>
            <a:ext cx="128588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userapi.com/c836722/v836722908/27404/mVVHUA4wZy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929198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4429132"/>
            <a:ext cx="87154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Получается, что мы, люди, наводя порядок в своих частных домах, мусорим в нашем общем доме, по названию Земля. Природа от этого чище не становится.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Люди считают, что избавиться от мусора можно, если его закопать или сжечь, но вредные вещества попадают в почву, в реки и озёра, отравляя воду, которую мы пьём, а при сжигании - воздух, которым дышим.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 Проблема уничтожения отходов останется, если её не решать.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iklp.ru/wp-content/uploads/2017/03/19032017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7166"/>
            <a:ext cx="5357850" cy="4020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214290"/>
            <a:ext cx="8715436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Утилизация мусора – одна из важнейших проблем современной цивилизации.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Существует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 пути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утилизации мусора: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путь – это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сжигание мусора.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5643578"/>
            <a:ext cx="87154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НО!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Далеко не весь мусор горит. Он содержит много влаги и трудно сгораемых материалов, поэтому горит плохо. Выделяются ядовитые газы. Может привести к пожарам.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vyvozmusor.ru/images/fi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14554"/>
            <a:ext cx="5832913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14282" y="214290"/>
            <a:ext cx="87154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- 2 путь – это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вторичное использование отходов.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Чтобы переработать мусор, его надо собирать раздельно.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belinstr.ru/wp-content/uploads/2016/09/s000366_42699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500"/>
          <a:stretch>
            <a:fillRect/>
          </a:stretch>
        </p:blipFill>
        <p:spPr bwMode="auto">
          <a:xfrm>
            <a:off x="285720" y="1142984"/>
            <a:ext cx="8640960" cy="8572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6072206"/>
            <a:ext cx="4759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НО!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нас в стране этого пока не происходит.</a:t>
            </a:r>
            <a:endParaRPr lang="ru-RU" dirty="0"/>
          </a:p>
        </p:txBody>
      </p:sp>
      <p:pic>
        <p:nvPicPr>
          <p:cNvPr id="17410" name="Picture 2" descr="http://www.pinsknews.by/wp-content/uploads/2016/07/%D1%81%D0%B1%D0%BE%D1%80-%D0%B2%D1%82%D0%BE%D1%80%D1%81%D1%8B%D1%80%D1%8C%D1%8F.jpg"/>
          <p:cNvPicPr>
            <a:picLocks noChangeAspect="1" noChangeArrowheads="1"/>
          </p:cNvPicPr>
          <p:nvPr/>
        </p:nvPicPr>
        <p:blipFill>
          <a:blip r:embed="rId3"/>
          <a:srcRect l="3132" t="7018" r="2920" b="14035"/>
          <a:stretch>
            <a:fillRect/>
          </a:stretch>
        </p:blipFill>
        <p:spPr bwMode="auto">
          <a:xfrm>
            <a:off x="642910" y="2071678"/>
            <a:ext cx="785818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357166"/>
            <a:ext cx="87154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- 3 путь – это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свалок.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5572140"/>
            <a:ext cx="87154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самый дешёвый,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очень удачный способ, так как мусор там продолжает оставаться мусором.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vstrg.info/wp-content/uploads/2015/11/05_27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6929486" cy="3922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332656"/>
            <a:ext cx="864399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Мусор содержит вредные вещества для здоровья человека и для окружающей среды.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разложения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полиэтиленовых пакетов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составляет более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 лет.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их состав входит огромное количество токсичных соединений.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Наиболее опасным для человека является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стекло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особенно битое. Сроки разложения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 1000 лет.</a:t>
            </a:r>
            <a:endParaRPr kumimoji="0" lang="ru-RU" sz="2000" b="0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Пластмассовая бутылка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вообще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разлагается.</a:t>
            </a:r>
            <a:endParaRPr kumimoji="0" lang="ru-RU" sz="2000" b="0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Металлические банки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разлагаться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80 до 100 лет. </a:t>
            </a:r>
            <a:endParaRPr kumimoji="0" lang="ru-RU" sz="2000" b="0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Бумага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разлагается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года.</a:t>
            </a:r>
            <a:endParaRPr kumimoji="0" lang="ru-RU" sz="2000" b="0" i="0" u="sng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Экологический знак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ЛЕНТА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(петля)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МЕБИУСА.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images.myshared.ru/10/977705/slide_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472" t="24177" r="24229" b="33175"/>
          <a:stretch>
            <a:fillRect/>
          </a:stretch>
        </p:blipFill>
        <p:spPr bwMode="auto">
          <a:xfrm>
            <a:off x="6286512" y="1285860"/>
            <a:ext cx="2357422" cy="2071702"/>
          </a:xfrm>
          <a:prstGeom prst="rect">
            <a:avLst/>
          </a:prstGeom>
          <a:noFill/>
        </p:spPr>
      </p:pic>
      <p:pic>
        <p:nvPicPr>
          <p:cNvPr id="4" name="Picture 2" descr="http://arpet.ru/wp-content/uploads/2014/11/15-%D0%BD%D0%BE%D1%8F%D0%B1%D1%80%D1%8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429000"/>
            <a:ext cx="5286412" cy="322296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500042"/>
            <a:ext cx="5643602" cy="307183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Это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Знак вторичной переработки </a:t>
            </a: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– знак, указывающий, что данный продукт (или упаковка) изготовлен из переработанного материала или пригоден для последующей переработки</a:t>
            </a:r>
            <a:endParaRPr kumimoji="0" lang="ru-RU" sz="2000" b="0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491</TotalTime>
  <Words>715</Words>
  <PresentationFormat>Экран (4:3)</PresentationFormat>
  <Paragraphs>193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Слайд 1</vt:lpstr>
      <vt:lpstr>1 этап «Природа – дом, в котором мы живём»</vt:lpstr>
      <vt:lpstr>Слайд 3</vt:lpstr>
      <vt:lpstr>Слайд 4</vt:lpstr>
      <vt:lpstr>Слайд 5</vt:lpstr>
      <vt:lpstr>Слайд 6</vt:lpstr>
      <vt:lpstr>Слайд 7</vt:lpstr>
      <vt:lpstr>Слайд 8</vt:lpstr>
      <vt:lpstr>Экологический знак ЛЕНТА (петля) МЕБИУСА. </vt:lpstr>
      <vt:lpstr>Слайд 10</vt:lpstr>
      <vt:lpstr>2 этап «Люди и мусор: кто кого?»</vt:lpstr>
      <vt:lpstr>На 2 этапе – дома, совместно с родителями выполняли поделки из бросового материала.  Изделия из пластика </vt:lpstr>
      <vt:lpstr>Изделия из картона</vt:lpstr>
      <vt:lpstr>Изделия из картонных втулок, спичечных коробков, пачек из-под чая</vt:lpstr>
      <vt:lpstr>Изделия из стекла</vt:lpstr>
      <vt:lpstr>Мы поняли,                                                                   что  «вторая жизнь» у бытовых отходов возможна!!! </vt:lpstr>
      <vt:lpstr>3  этап «Красная книга, красная – значит природа в опасности»</vt:lpstr>
      <vt:lpstr>Слайд 18</vt:lpstr>
      <vt:lpstr>Слайд 19</vt:lpstr>
      <vt:lpstr>4 этап «Эко - дело по душе»</vt:lpstr>
      <vt:lpstr>5 этап «Экологическая безопасность»</vt:lpstr>
      <vt:lpstr>Источники:</vt:lpstr>
      <vt:lpstr>Слайд 23</vt:lpstr>
      <vt:lpstr>Над проектом работали: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20</cp:revision>
  <dcterms:created xsi:type="dcterms:W3CDTF">2017-11-07T21:20:13Z</dcterms:created>
  <dcterms:modified xsi:type="dcterms:W3CDTF">2017-11-19T12:37:47Z</dcterms:modified>
</cp:coreProperties>
</file>