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6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68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28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imated-gifs.eu/category_objects/objects-painting-house/0026.gif" TargetMode="External"/><Relationship Id="rId2" Type="http://schemas.openxmlformats.org/officeDocument/2006/relationships/hyperlink" Target="http://www.uchportal.ru/load/160-1-0-481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asienda.ru/data/cache/2017feb/05/22/622169_92725.jpg" TargetMode="External"/><Relationship Id="rId5" Type="http://schemas.openxmlformats.org/officeDocument/2006/relationships/hyperlink" Target="http://meditalk.ru/wp-content/uploads/2016/04/zolototysyachnik.jpg" TargetMode="External"/><Relationship Id="rId4" Type="http://schemas.openxmlformats.org/officeDocument/2006/relationships/hyperlink" Target="http://domtalisman.ru/uploads/product_images/1162/tyisyachelistnik1.jpg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7.gif"/><Relationship Id="rId7" Type="http://schemas.openxmlformats.org/officeDocument/2006/relationships/image" Target="../media/image11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10" Type="http://schemas.openxmlformats.org/officeDocument/2006/relationships/image" Target="../media/image14.gif"/><Relationship Id="rId4" Type="http://schemas.openxmlformats.org/officeDocument/2006/relationships/image" Target="../media/image8.gif"/><Relationship Id="rId9" Type="http://schemas.openxmlformats.org/officeDocument/2006/relationships/image" Target="../media/image1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571612"/>
            <a:ext cx="7851648" cy="26494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B0F0"/>
                </a:solidFill>
              </a:rPr>
              <a:t/>
            </a:r>
            <a:br>
              <a:rPr lang="ru-RU" dirty="0" smtClean="0">
                <a:solidFill>
                  <a:srgbClr val="00B0F0"/>
                </a:solidFill>
              </a:rPr>
            </a:br>
            <a:r>
              <a:rPr lang="ru-RU" dirty="0">
                <a:solidFill>
                  <a:srgbClr val="00B0F0"/>
                </a:solidFill>
              </a:rPr>
              <a:t/>
            </a:r>
            <a:br>
              <a:rPr lang="ru-RU" dirty="0">
                <a:solidFill>
                  <a:srgbClr val="00B0F0"/>
                </a:solidFill>
              </a:rPr>
            </a:br>
            <a:r>
              <a:rPr lang="ru-RU" dirty="0" smtClean="0">
                <a:solidFill>
                  <a:srgbClr val="00B0F0"/>
                </a:solidFill>
              </a:rPr>
              <a:t/>
            </a:r>
            <a:br>
              <a:rPr lang="ru-RU" dirty="0" smtClean="0">
                <a:solidFill>
                  <a:srgbClr val="00B0F0"/>
                </a:solidFill>
              </a:rPr>
            </a:br>
            <a:r>
              <a:rPr lang="ru-RU" dirty="0" smtClean="0">
                <a:solidFill>
                  <a:srgbClr val="00B0F0"/>
                </a:solidFill>
              </a:rPr>
              <a:t>Проект по математике</a:t>
            </a:r>
            <a:br>
              <a:rPr lang="ru-RU" dirty="0" smtClean="0">
                <a:solidFill>
                  <a:srgbClr val="00B0F0"/>
                </a:solidFill>
              </a:rPr>
            </a:br>
            <a:r>
              <a:rPr lang="ru-RU" dirty="0" smtClean="0">
                <a:solidFill>
                  <a:srgbClr val="00B0F0"/>
                </a:solidFill>
              </a:rPr>
              <a:t>«Занимательная математика»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72198" y="3786190"/>
            <a:ext cx="2815964" cy="2057852"/>
          </a:xfrm>
        </p:spPr>
        <p:txBody>
          <a:bodyPr>
            <a:no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+mj-lt"/>
              </a:rPr>
              <a:t>Выполнили:</a:t>
            </a:r>
          </a:p>
          <a:p>
            <a:r>
              <a:rPr lang="ru-RU" sz="1400" dirty="0" err="1" smtClean="0">
                <a:solidFill>
                  <a:srgbClr val="002060"/>
                </a:solidFill>
                <a:latin typeface="+mj-lt"/>
              </a:rPr>
              <a:t>Лавренова</a:t>
            </a:r>
            <a:r>
              <a:rPr lang="ru-RU" sz="1400" dirty="0" smtClean="0">
                <a:solidFill>
                  <a:srgbClr val="002060"/>
                </a:solidFill>
                <a:latin typeface="+mj-lt"/>
              </a:rPr>
              <a:t> Анастасия,</a:t>
            </a:r>
            <a:br>
              <a:rPr lang="ru-RU" sz="1400" dirty="0" smtClean="0">
                <a:solidFill>
                  <a:srgbClr val="002060"/>
                </a:solidFill>
                <a:latin typeface="+mj-lt"/>
              </a:rPr>
            </a:br>
            <a:r>
              <a:rPr lang="ru-RU" sz="1400" dirty="0" smtClean="0">
                <a:solidFill>
                  <a:srgbClr val="002060"/>
                </a:solidFill>
                <a:latin typeface="+mj-lt"/>
              </a:rPr>
              <a:t>Доронина Маргарита,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+mj-lt"/>
              </a:rPr>
              <a:t>Скворцова Полина,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+mj-lt"/>
              </a:rPr>
              <a:t>Глебова Елена,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+mj-lt"/>
              </a:rPr>
              <a:t>Румянцев Виктор,</a:t>
            </a:r>
          </a:p>
          <a:p>
            <a:r>
              <a:rPr lang="ru-RU" sz="1400" b="1" dirty="0" smtClean="0">
                <a:solidFill>
                  <a:srgbClr val="002060"/>
                </a:solidFill>
                <a:latin typeface="+mj-lt"/>
              </a:rPr>
              <a:t>Руководитель проекта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+mj-lt"/>
              </a:rPr>
              <a:t>учитель </a:t>
            </a:r>
            <a:r>
              <a:rPr lang="ru-RU" sz="1400" dirty="0">
                <a:solidFill>
                  <a:srgbClr val="002060"/>
                </a:solidFill>
                <a:latin typeface="+mj-lt"/>
              </a:rPr>
              <a:t>м</a:t>
            </a:r>
            <a:r>
              <a:rPr lang="ru-RU" sz="1400" dirty="0" smtClean="0">
                <a:solidFill>
                  <a:srgbClr val="002060"/>
                </a:solidFill>
                <a:latin typeface="+mj-lt"/>
              </a:rPr>
              <a:t>атематики</a:t>
            </a:r>
          </a:p>
          <a:p>
            <a:r>
              <a:rPr lang="ru-RU" sz="1400" dirty="0" err="1" smtClean="0">
                <a:solidFill>
                  <a:srgbClr val="002060"/>
                </a:solidFill>
                <a:latin typeface="+mj-lt"/>
              </a:rPr>
              <a:t>Куделина</a:t>
            </a:r>
            <a:r>
              <a:rPr lang="ru-RU" sz="1400" dirty="0" smtClean="0">
                <a:solidFill>
                  <a:srgbClr val="002060"/>
                </a:solidFill>
                <a:latin typeface="+mj-lt"/>
              </a:rPr>
              <a:t> Ольга Анатольевна</a:t>
            </a:r>
          </a:p>
          <a:p>
            <a:endParaRPr lang="ru-RU" sz="800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404664"/>
            <a:ext cx="6840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+mj-lt"/>
              </a:rPr>
              <a:t>МОУ «</a:t>
            </a:r>
            <a:r>
              <a:rPr lang="ru-RU" dirty="0" err="1" smtClean="0">
                <a:solidFill>
                  <a:srgbClr val="002060"/>
                </a:solidFill>
                <a:latin typeface="+mj-lt"/>
              </a:rPr>
              <a:t>Гавриловская</a:t>
            </a:r>
            <a:r>
              <a:rPr lang="ru-RU" dirty="0" smtClean="0">
                <a:solidFill>
                  <a:srgbClr val="002060"/>
                </a:solidFill>
                <a:latin typeface="+mj-lt"/>
              </a:rPr>
              <a:t> средняя школа»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+mj-lt"/>
              </a:rPr>
              <a:t>Ковернинского</a:t>
            </a:r>
            <a:r>
              <a:rPr lang="ru-RU" dirty="0" smtClean="0">
                <a:solidFill>
                  <a:srgbClr val="002060"/>
                </a:solidFill>
                <a:latin typeface="+mj-lt"/>
              </a:rPr>
              <a:t>  муниципального района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+mj-lt"/>
              </a:rPr>
              <a:t>Нижегородской области</a:t>
            </a:r>
            <a:endParaRPr lang="ru-RU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7620" y="6211669"/>
            <a:ext cx="15385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+mj-lt"/>
              </a:rPr>
              <a:t>д. Гавриловка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+mj-lt"/>
              </a:rPr>
              <a:t>2017г.</a:t>
            </a:r>
            <a:endParaRPr lang="ru-RU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2857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Желтой краски требуется в 3 раза больше, чем красной. Следовательно, имея в наличии 3 грамма желтой краски, необходимо взять 1 грамм красной краски. То есть оранжевой краски при смешивании получится 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4 грамма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.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5" name="Рисунок 4" descr="0026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6" y="3000372"/>
            <a:ext cx="3333750" cy="3333750"/>
          </a:xfrm>
          <a:prstGeom prst="rect">
            <a:avLst/>
          </a:prstGeom>
        </p:spPr>
      </p:pic>
      <p:pic>
        <p:nvPicPr>
          <p:cNvPr id="6" name="Рисунок 5" descr="333325227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3857628"/>
            <a:ext cx="3543325" cy="2214578"/>
          </a:xfrm>
          <a:prstGeom prst="rect">
            <a:avLst/>
          </a:prstGeom>
        </p:spPr>
      </p:pic>
      <p:pic>
        <p:nvPicPr>
          <p:cNvPr id="7" name="Рисунок 6" descr="kraska-animatsionnaya-kartinka-0020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693063">
            <a:off x="7800516" y="861665"/>
            <a:ext cx="1581150" cy="619125"/>
          </a:xfrm>
          <a:prstGeom prst="rect">
            <a:avLst/>
          </a:prstGeom>
        </p:spPr>
      </p:pic>
      <p:pic>
        <p:nvPicPr>
          <p:cNvPr id="8" name="Рисунок 7" descr="339789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051938">
            <a:off x="-90009" y="1460947"/>
            <a:ext cx="1412969" cy="12232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одзаголовок 3"/>
          <p:cNvSpPr txBox="1">
            <a:spLocks/>
          </p:cNvSpPr>
          <p:nvPr/>
        </p:nvSpPr>
        <p:spPr>
          <a:xfrm>
            <a:off x="611560" y="3429000"/>
            <a:ext cx="7854696" cy="17526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Математические пословицы и поговорки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4"/>
          <p:cNvSpPr txBox="1">
            <a:spLocks/>
          </p:cNvSpPr>
          <p:nvPr/>
        </p:nvSpPr>
        <p:spPr>
          <a:xfrm>
            <a:off x="683568" y="764704"/>
            <a:ext cx="7851648" cy="182880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Литературный</a:t>
            </a:r>
            <a:r>
              <a:rPr kumimoji="0" lang="ru-RU" sz="6600" b="0" i="0" u="none" strike="noStrike" kern="1200" cap="none" spc="0" normalizeH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этап</a:t>
            </a:r>
            <a:endParaRPr kumimoji="0" lang="ru-RU" sz="66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500" i="1" dirty="0" smtClean="0">
                <a:solidFill>
                  <a:srgbClr val="002060"/>
                </a:solidFill>
              </a:rPr>
              <a:t>Один в поле не воин.</a:t>
            </a:r>
            <a:endParaRPr lang="ru-RU" sz="4500" i="1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Ivan_Tsarevich_i_lebe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3333" r="3333"/>
          <a:stretch>
            <a:fillRect/>
          </a:stretch>
        </p:blipFill>
        <p:spPr>
          <a:xfrm>
            <a:off x="1857356" y="2000240"/>
            <a:ext cx="5852625" cy="4389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За двумя зайцами погонишься - ни одного не поймаешь.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2rabbits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3700" r="13700"/>
          <a:stretch>
            <a:fillRect/>
          </a:stretch>
        </p:blipFill>
        <p:spPr>
          <a:xfrm>
            <a:off x="1930044" y="2148405"/>
            <a:ext cx="5283912" cy="39629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500" dirty="0" smtClean="0">
                <a:solidFill>
                  <a:srgbClr val="002060"/>
                </a:solidFill>
              </a:rPr>
              <a:t>Семь пятниц на неделе.</a:t>
            </a:r>
            <a:endParaRPr lang="ru-RU" sz="4500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7pyatni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5337" b="5337"/>
          <a:stretch>
            <a:fillRect/>
          </a:stretch>
        </p:blipFill>
        <p:spPr>
          <a:xfrm>
            <a:off x="2000232" y="1857364"/>
            <a:ext cx="5524527" cy="41434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одзаголовок 3"/>
          <p:cNvSpPr txBox="1">
            <a:spLocks/>
          </p:cNvSpPr>
          <p:nvPr/>
        </p:nvSpPr>
        <p:spPr>
          <a:xfrm>
            <a:off x="611560" y="3429000"/>
            <a:ext cx="7854696" cy="17526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Математические растения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4"/>
          <p:cNvSpPr txBox="1">
            <a:spLocks/>
          </p:cNvSpPr>
          <p:nvPr/>
        </p:nvSpPr>
        <p:spPr>
          <a:xfrm>
            <a:off x="683568" y="764704"/>
            <a:ext cx="7851648" cy="182880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Биологический этап</a:t>
            </a:r>
            <a:endParaRPr kumimoji="0" lang="ru-RU" sz="66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00B0F0"/>
                </a:solidFill>
              </a:rPr>
              <a:t>Тысячелистник</a:t>
            </a:r>
            <a:endParaRPr lang="ru-RU" b="1" i="1" dirty="0">
              <a:solidFill>
                <a:srgbClr val="00B0F0"/>
              </a:solidFill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74" y="1071546"/>
            <a:ext cx="406717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00100" y="4214818"/>
            <a:ext cx="721523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dirty="0" smtClean="0">
                <a:solidFill>
                  <a:srgbClr val="002060"/>
                </a:solidFill>
                <a:latin typeface="+mj-lt"/>
              </a:rPr>
              <a:t>Тысячелистник – лекарственное растение. Достигает в высоту  до 80 сантиметров.</a:t>
            </a:r>
          </a:p>
          <a:p>
            <a:pPr algn="ctr"/>
            <a:r>
              <a:rPr lang="ru-RU" sz="2600" dirty="0" smtClean="0">
                <a:solidFill>
                  <a:srgbClr val="002060"/>
                </a:solidFill>
                <a:latin typeface="+mj-lt"/>
              </a:rPr>
              <a:t>Тысячелистник применяется, как в народных, так и в традиционных отраслях медицины. Самое главное свойство данного растения - кровоостанавливающее действие. </a:t>
            </a:r>
            <a:endParaRPr lang="ru-RU" sz="2600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857256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00B0F0"/>
                </a:solidFill>
              </a:rPr>
              <a:t>Столетник или алоэ</a:t>
            </a:r>
            <a:endParaRPr lang="ru-RU" b="1" i="1" dirty="0">
              <a:solidFill>
                <a:srgbClr val="00B0F0"/>
              </a:solidFill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26" y="1214422"/>
            <a:ext cx="3575048" cy="2681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7158" y="3929066"/>
            <a:ext cx="842968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dirty="0" smtClean="0">
                <a:solidFill>
                  <a:srgbClr val="002060"/>
                </a:solidFill>
                <a:latin typeface="+mj-lt"/>
              </a:rPr>
              <a:t>Сироп алоэ с железом используют для стимуляции кроветворения.</a:t>
            </a:r>
          </a:p>
          <a:p>
            <a:pPr algn="ctr"/>
            <a:r>
              <a:rPr lang="ru-RU" sz="2600" dirty="0" smtClean="0">
                <a:solidFill>
                  <a:srgbClr val="002060"/>
                </a:solidFill>
                <a:latin typeface="+mj-lt"/>
              </a:rPr>
              <a:t>Листья алоэ можно засушивать и заваривать, как чай.</a:t>
            </a:r>
          </a:p>
          <a:p>
            <a:pPr algn="ctr"/>
            <a:r>
              <a:rPr lang="ru-RU" sz="2600" dirty="0" smtClean="0">
                <a:solidFill>
                  <a:srgbClr val="002060"/>
                </a:solidFill>
                <a:latin typeface="+mj-lt"/>
              </a:rPr>
              <a:t>Сок алоэ помогает от ожогов, используют в косметике.</a:t>
            </a:r>
          </a:p>
          <a:p>
            <a:pPr algn="ctr"/>
            <a:r>
              <a:rPr lang="ru-RU" sz="2600" dirty="0" smtClean="0">
                <a:solidFill>
                  <a:srgbClr val="002060"/>
                </a:solidFill>
                <a:latin typeface="+mj-lt"/>
              </a:rPr>
              <a:t>Экстракт алоэ используют при язвенной болезни желудка и двенадцатиперстной кишки.</a:t>
            </a:r>
            <a:endParaRPr lang="ru-RU" sz="2600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632666"/>
          </a:xfrm>
        </p:spPr>
        <p:txBody>
          <a:bodyPr>
            <a:noAutofit/>
          </a:bodyPr>
          <a:lstStyle/>
          <a:p>
            <a:pPr algn="ctr"/>
            <a:r>
              <a:rPr lang="ru-RU" b="1" i="1" dirty="0" smtClean="0">
                <a:solidFill>
                  <a:srgbClr val="00B0F0"/>
                </a:solidFill>
              </a:rPr>
              <a:t>Золототысячник</a:t>
            </a:r>
            <a:endParaRPr lang="ru-RU" b="1" i="1" dirty="0">
              <a:solidFill>
                <a:srgbClr val="00B0F0"/>
              </a:solidFill>
            </a:endParaRPr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12" y="1285860"/>
            <a:ext cx="3759895" cy="2286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71440" y="3786190"/>
            <a:ext cx="857256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dirty="0" smtClean="0">
                <a:solidFill>
                  <a:srgbClr val="002060"/>
                </a:solidFill>
                <a:latin typeface="+mj-lt"/>
              </a:rPr>
              <a:t>Золототысячник является двухлетним растением, которое достигает в высоту 50 см.</a:t>
            </a:r>
          </a:p>
          <a:p>
            <a:pPr algn="ctr"/>
            <a:r>
              <a:rPr lang="ru-RU" sz="2600" dirty="0" smtClean="0">
                <a:solidFill>
                  <a:srgbClr val="002060"/>
                </a:solidFill>
                <a:latin typeface="+mj-lt"/>
              </a:rPr>
              <a:t>Препараты, в составе которых присутствует золототысячник, обладают антисептическим, противовоспалительным, кровоостанавливающим, обезболивающим и ранозаживляющим действиями.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Заголовок 4"/>
          <p:cNvSpPr txBox="1">
            <a:spLocks/>
          </p:cNvSpPr>
          <p:nvPr/>
        </p:nvSpPr>
        <p:spPr>
          <a:xfrm>
            <a:off x="785786" y="1785926"/>
            <a:ext cx="7851648" cy="182880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Творческий</a:t>
            </a:r>
            <a:r>
              <a:rPr kumimoji="0" lang="ru-RU" sz="6600" b="0" i="0" u="none" strike="noStrike" kern="1200" cap="none" spc="0" normalizeH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этап</a:t>
            </a:r>
            <a:endParaRPr kumimoji="0" lang="ru-RU" sz="66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одзаголовок 3"/>
          <p:cNvSpPr txBox="1">
            <a:spLocks/>
          </p:cNvSpPr>
          <p:nvPr/>
        </p:nvSpPr>
        <p:spPr>
          <a:xfrm>
            <a:off x="611560" y="3429000"/>
            <a:ext cx="7854696" cy="17526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4"/>
          <p:cNvSpPr txBox="1">
            <a:spLocks/>
          </p:cNvSpPr>
          <p:nvPr/>
        </p:nvSpPr>
        <p:spPr>
          <a:xfrm>
            <a:off x="714348" y="2000240"/>
            <a:ext cx="7851648" cy="182880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Исторический</a:t>
            </a:r>
            <a:r>
              <a:rPr kumimoji="0" lang="ru-RU" sz="6600" b="0" i="0" u="none" strike="noStrike" kern="1200" cap="none" spc="0" normalizeH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этап</a:t>
            </a:r>
            <a:endParaRPr kumimoji="0" lang="ru-RU" sz="66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езыаааааамянный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857232"/>
            <a:ext cx="7646012" cy="539593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00B0F0"/>
                </a:solidFill>
              </a:rPr>
              <a:t>Используемые материалы</a:t>
            </a:r>
            <a:endParaRPr lang="ru-RU" b="1" i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002060"/>
                </a:solidFill>
                <a:hlinkClick r:id="rId2"/>
              </a:rPr>
              <a:t>http://www.uchportal.ru/load/160-1-0-4817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  <a:hlinkClick r:id="rId3"/>
              </a:rPr>
              <a:t>http://www.animated-gifs.eu/category_objects/objects-painting-house/0026.gif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en-US" sz="2800" dirty="0" smtClean="0">
                <a:solidFill>
                  <a:srgbClr val="002060"/>
                </a:solidFill>
                <a:hlinkClick r:id="rId4"/>
              </a:rPr>
              <a:t>http://domtalisman.ru/uploads/product_images/1162/tyisyachelistnik1.jpg</a:t>
            </a:r>
            <a:endParaRPr lang="ru-RU" sz="2800" dirty="0" smtClean="0">
              <a:solidFill>
                <a:srgbClr val="002060"/>
              </a:solidFill>
            </a:endParaRPr>
          </a:p>
          <a:p>
            <a:r>
              <a:rPr lang="en-US" sz="2800" dirty="0" smtClean="0">
                <a:solidFill>
                  <a:srgbClr val="002060"/>
                </a:solidFill>
                <a:hlinkClick r:id="rId5"/>
              </a:rPr>
              <a:t>http://meditalk.ru/wp-content/uploads/2016/04/zolototysyachnik.jpg</a:t>
            </a:r>
            <a:endParaRPr lang="ru-RU" sz="2800" dirty="0" smtClean="0">
              <a:solidFill>
                <a:srgbClr val="002060"/>
              </a:solidFill>
            </a:endParaRPr>
          </a:p>
          <a:p>
            <a:r>
              <a:rPr lang="en-US" sz="2800" dirty="0" smtClean="0">
                <a:solidFill>
                  <a:srgbClr val="002060"/>
                </a:solidFill>
                <a:hlinkClick r:id="rId6"/>
              </a:rPr>
              <a:t>https://www.asienda.ru/data/cache/2017feb/05/22/622169_92725.jpg</a:t>
            </a:r>
            <a:endParaRPr lang="ru-RU" sz="2800" dirty="0" smtClean="0">
              <a:solidFill>
                <a:srgbClr val="002060"/>
              </a:solidFill>
            </a:endParaRPr>
          </a:p>
          <a:p>
            <a:endParaRPr lang="ru-RU" sz="2800" dirty="0" smtClean="0">
              <a:solidFill>
                <a:srgbClr val="0000FF"/>
              </a:solidFill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Работу выполняли: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Сценарист- Скворцова Полина</a:t>
            </a:r>
          </a:p>
          <a:p>
            <a:r>
              <a:rPr lang="ru-RU" dirty="0" smtClean="0"/>
              <a:t>Иллюстратор- Доронина Маргарита</a:t>
            </a:r>
          </a:p>
          <a:p>
            <a:r>
              <a:rPr lang="ru-RU" dirty="0" smtClean="0"/>
              <a:t>Редактор – </a:t>
            </a:r>
            <a:r>
              <a:rPr lang="ru-RU" dirty="0" err="1" smtClean="0"/>
              <a:t>Лавренова</a:t>
            </a:r>
            <a:r>
              <a:rPr lang="ru-RU" smtClean="0"/>
              <a:t> Анастасия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082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00B0F0"/>
                </a:solidFill>
              </a:rPr>
              <a:t>Пифагор Самосский</a:t>
            </a:r>
            <a:endParaRPr lang="ru-RU" b="1" i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785926"/>
            <a:ext cx="2900354" cy="438912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  <a:latin typeface="+mj-lt"/>
              </a:rPr>
              <a:t>Пифагор </a:t>
            </a:r>
            <a:r>
              <a:rPr lang="ru-RU" dirty="0" err="1" smtClean="0">
                <a:solidFill>
                  <a:srgbClr val="002060"/>
                </a:solidFill>
                <a:latin typeface="+mj-lt"/>
              </a:rPr>
              <a:t>Самосский-древнегреческий</a:t>
            </a:r>
            <a:r>
              <a:rPr lang="ru-RU" dirty="0" smtClean="0">
                <a:solidFill>
                  <a:srgbClr val="002060"/>
                </a:solidFill>
                <a:latin typeface="+mj-lt"/>
              </a:rPr>
              <a:t> математик, философ. Именно он создал религиозно-философскую школу </a:t>
            </a:r>
            <a:r>
              <a:rPr lang="ru-RU" dirty="0" err="1" smtClean="0">
                <a:solidFill>
                  <a:srgbClr val="002060"/>
                </a:solidFill>
                <a:latin typeface="+mj-lt"/>
              </a:rPr>
              <a:t>Пифагорцев</a:t>
            </a:r>
            <a:r>
              <a:rPr lang="ru-RU" dirty="0" smtClean="0">
                <a:solidFill>
                  <a:srgbClr val="002060"/>
                </a:solidFill>
                <a:latin typeface="+mj-lt"/>
              </a:rPr>
              <a:t>.</a:t>
            </a:r>
            <a:br>
              <a:rPr lang="ru-RU" dirty="0" smtClean="0">
                <a:solidFill>
                  <a:srgbClr val="002060"/>
                </a:solidFill>
                <a:latin typeface="+mj-lt"/>
              </a:rPr>
            </a:br>
            <a:endParaRPr lang="ru-RU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4" name="Picture 3" descr="C:\Users\4\Desktop\wJcdCmKvq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6" y="1643050"/>
            <a:ext cx="4041680" cy="456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143000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rgbClr val="00B0F0"/>
                </a:solidFill>
              </a:rPr>
              <a:t>Пифагор Самосский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 smtClean="0"/>
              <a:t>Пифагор </a:t>
            </a:r>
            <a:r>
              <a:rPr lang="ru-RU" sz="1800" dirty="0"/>
              <a:t>Самосский-древнегреческий математик, философ. Дата рождения около 570 до н.э. Родился на острове </a:t>
            </a:r>
            <a:r>
              <a:rPr lang="ru-RU" sz="1800" dirty="0" err="1"/>
              <a:t>Самос</a:t>
            </a:r>
            <a:r>
              <a:rPr lang="ru-RU" sz="1800" dirty="0"/>
              <a:t> (</a:t>
            </a:r>
            <a:r>
              <a:rPr lang="ru-RU" sz="1800" dirty="0" err="1"/>
              <a:t>Сидон</a:t>
            </a:r>
            <a:r>
              <a:rPr lang="ru-RU" sz="1800" dirty="0"/>
              <a:t>). Родителями Пифагора были </a:t>
            </a:r>
            <a:r>
              <a:rPr lang="ru-RU" sz="1800" dirty="0" err="1"/>
              <a:t>Мнесарх</a:t>
            </a:r>
            <a:r>
              <a:rPr lang="ru-RU" sz="1800" dirty="0"/>
              <a:t> и </a:t>
            </a:r>
            <a:r>
              <a:rPr lang="ru-RU" sz="1800" dirty="0" err="1"/>
              <a:t>Партенида</a:t>
            </a:r>
            <a:r>
              <a:rPr lang="ru-RU" sz="1800" dirty="0"/>
              <a:t>. </a:t>
            </a:r>
            <a:r>
              <a:rPr lang="ru-RU" sz="1800" dirty="0" err="1"/>
              <a:t>Мнесарх</a:t>
            </a:r>
            <a:r>
              <a:rPr lang="ru-RU" sz="1800" dirty="0"/>
              <a:t> был богатым купцом, а </a:t>
            </a:r>
            <a:r>
              <a:rPr lang="ru-RU" sz="1800" dirty="0" err="1"/>
              <a:t>Партенида</a:t>
            </a:r>
            <a:r>
              <a:rPr lang="ru-RU" sz="1800" dirty="0"/>
              <a:t> происходила из знатного рода </a:t>
            </a:r>
            <a:r>
              <a:rPr lang="ru-RU" sz="1800" dirty="0" err="1"/>
              <a:t>Анкея</a:t>
            </a:r>
            <a:r>
              <a:rPr lang="ru-RU" sz="1800" dirty="0"/>
              <a:t>. Имя  «Пифагор» значит  «</a:t>
            </a:r>
            <a:r>
              <a:rPr lang="ru-RU" sz="1800" i="1" dirty="0"/>
              <a:t>тот, о ком объявила Пифия</a:t>
            </a:r>
            <a:r>
              <a:rPr lang="ru-RU" sz="1800" dirty="0"/>
              <a:t>» . Пифагор создал религиозно-философскую школу </a:t>
            </a:r>
            <a:r>
              <a:rPr lang="ru-RU" sz="1800" dirty="0" err="1"/>
              <a:t>Пифагорцев</a:t>
            </a:r>
            <a:r>
              <a:rPr lang="ru-RU" sz="1800" dirty="0"/>
              <a:t>. Так же обучал людей разным наукам: математике, музыке, медицине. Умер он около 490 до н.э. в городе </a:t>
            </a:r>
            <a:r>
              <a:rPr lang="ru-RU" sz="1800" dirty="0" err="1"/>
              <a:t>Метапонт</a:t>
            </a:r>
            <a:r>
              <a:rPr lang="ru-RU" sz="1800" dirty="0"/>
              <a:t>.</a:t>
            </a:r>
            <a:br>
              <a:rPr lang="ru-RU" sz="1800" dirty="0"/>
            </a:br>
            <a:endParaRPr lang="ru-RU" sz="1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48731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857232"/>
            <a:ext cx="8229600" cy="43891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  <a:latin typeface="+mj-lt"/>
              </a:rPr>
              <a:t>Весомый вклад Пифагор внес в геометрию. Сегодня его имя известно на основе изучения знаменитой теоремы Пифагора в школах при решении математических задач.</a:t>
            </a:r>
            <a:endParaRPr lang="ru-RU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32" y="2571744"/>
            <a:ext cx="5679320" cy="3786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одзаголовок 3"/>
          <p:cNvSpPr txBox="1">
            <a:spLocks/>
          </p:cNvSpPr>
          <p:nvPr/>
        </p:nvSpPr>
        <p:spPr>
          <a:xfrm>
            <a:off x="611560" y="3429000"/>
            <a:ext cx="7854696" cy="17526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Логические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задачи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4"/>
          <p:cNvSpPr txBox="1">
            <a:spLocks/>
          </p:cNvSpPr>
          <p:nvPr/>
        </p:nvSpPr>
        <p:spPr>
          <a:xfrm>
            <a:off x="642910" y="1142984"/>
            <a:ext cx="7851648" cy="182880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Математический</a:t>
            </a:r>
            <a:r>
              <a:rPr kumimoji="0" lang="ru-RU" sz="6600" b="0" i="0" u="none" strike="noStrike" kern="1200" cap="none" spc="0" normalizeH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этап</a:t>
            </a:r>
            <a:endParaRPr kumimoji="0" lang="ru-RU" sz="66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571472" y="1214422"/>
            <a:ext cx="8143932" cy="492922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marR="0" lvl="0" indent="-51435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Расставьте знаки действий, чтобы получились верные равенства.</a:t>
            </a: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  3  3  3  3=198</a:t>
            </a: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  3  3  3  3=72</a:t>
            </a: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  3  3  3  3=366</a:t>
            </a: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  3  3  3  3=22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5" name="Рисунок 4" descr="3_clr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0" y="2357430"/>
            <a:ext cx="1643073" cy="3724299"/>
          </a:xfrm>
          <a:prstGeom prst="rect">
            <a:avLst/>
          </a:prstGeom>
        </p:spPr>
      </p:pic>
      <p:pic>
        <p:nvPicPr>
          <p:cNvPr id="6" name="Рисунок 5" descr="3_clr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6172" y="2928934"/>
            <a:ext cx="1332108" cy="3019444"/>
          </a:xfrm>
          <a:prstGeom prst="rect">
            <a:avLst/>
          </a:prstGeom>
        </p:spPr>
      </p:pic>
      <p:pic>
        <p:nvPicPr>
          <p:cNvPr id="7" name="Рисунок 6" descr="slovar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32" y="2928934"/>
            <a:ext cx="1771660" cy="1771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071546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1)(33+33)*3 = 198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2) (3*3*3-3)*3 =72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3) 333 + 33 = 366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4) (33+33):3 = 22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5" name="Рисунок 4" descr="111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1357298"/>
            <a:ext cx="1143008" cy="1143008"/>
          </a:xfrm>
          <a:prstGeom prst="rect">
            <a:avLst/>
          </a:prstGeom>
        </p:spPr>
      </p:pic>
      <p:pic>
        <p:nvPicPr>
          <p:cNvPr id="6" name="Рисунок 5" descr="222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2786058"/>
            <a:ext cx="1285884" cy="1285884"/>
          </a:xfrm>
          <a:prstGeom prst="rect">
            <a:avLst/>
          </a:prstGeom>
        </p:spPr>
      </p:pic>
      <p:pic>
        <p:nvPicPr>
          <p:cNvPr id="7" name="Рисунок 6" descr="3333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1604" y="3714752"/>
            <a:ext cx="1285884" cy="1285884"/>
          </a:xfrm>
          <a:prstGeom prst="rect">
            <a:avLst/>
          </a:prstGeom>
        </p:spPr>
      </p:pic>
      <p:pic>
        <p:nvPicPr>
          <p:cNvPr id="8" name="Рисунок 7" descr="5555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7950" y="428604"/>
            <a:ext cx="1238257" cy="1238257"/>
          </a:xfrm>
          <a:prstGeom prst="rect">
            <a:avLst/>
          </a:prstGeom>
        </p:spPr>
      </p:pic>
      <p:pic>
        <p:nvPicPr>
          <p:cNvPr id="9" name="Рисунок 8" descr="6666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43834" y="1500174"/>
            <a:ext cx="1214446" cy="1214446"/>
          </a:xfrm>
          <a:prstGeom prst="rect">
            <a:avLst/>
          </a:prstGeom>
        </p:spPr>
      </p:pic>
      <p:pic>
        <p:nvPicPr>
          <p:cNvPr id="10" name="Рисунок 9" descr="7777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29388" y="2857496"/>
            <a:ext cx="1238257" cy="1238257"/>
          </a:xfrm>
          <a:prstGeom prst="rect">
            <a:avLst/>
          </a:prstGeom>
        </p:spPr>
      </p:pic>
      <p:pic>
        <p:nvPicPr>
          <p:cNvPr id="11" name="Рисунок 10" descr="8888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58082" y="4643446"/>
            <a:ext cx="1452571" cy="1452571"/>
          </a:xfrm>
          <a:prstGeom prst="rect">
            <a:avLst/>
          </a:prstGeom>
        </p:spPr>
      </p:pic>
      <p:pic>
        <p:nvPicPr>
          <p:cNvPr id="12" name="Рисунок 11" descr="9999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14744" y="4786322"/>
            <a:ext cx="1595447" cy="1595447"/>
          </a:xfrm>
          <a:prstGeom prst="rect">
            <a:avLst/>
          </a:prstGeom>
        </p:spPr>
      </p:pic>
      <p:pic>
        <p:nvPicPr>
          <p:cNvPr id="13" name="Содержимое 12" descr="0000.gif"/>
          <p:cNvPicPr>
            <a:picLocks noGrp="1" noChangeAspect="1"/>
          </p:cNvPicPr>
          <p:nvPr>
            <p:ph idx="1"/>
          </p:nvPr>
        </p:nvPicPr>
        <p:blipFill>
          <a:blip r:embed="rId10"/>
          <a:stretch>
            <a:fillRect/>
          </a:stretch>
        </p:blipFill>
        <p:spPr>
          <a:xfrm>
            <a:off x="214282" y="428604"/>
            <a:ext cx="1428728" cy="14287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357166"/>
            <a:ext cx="8229600" cy="5840435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Для того чтобы получить краску оранжевого цвета, необходимо смешать краски желтого цвета (6 частей) и красного цвета (2 части). Сколько грамм краски оранжевого цвета можно получить (максимально), имея в наличии 3 грамма желтой и 3 грамма красной краски? 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 descr="pioA6G46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3929066"/>
            <a:ext cx="2413030" cy="2159662"/>
          </a:xfrm>
          <a:prstGeom prst="rect">
            <a:avLst/>
          </a:prstGeom>
        </p:spPr>
      </p:pic>
      <p:pic>
        <p:nvPicPr>
          <p:cNvPr id="6" name="Рисунок 5" descr="kras15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94" y="3143248"/>
            <a:ext cx="2871800" cy="3073330"/>
          </a:xfrm>
          <a:prstGeom prst="rect">
            <a:avLst/>
          </a:prstGeom>
        </p:spPr>
      </p:pic>
      <p:pic>
        <p:nvPicPr>
          <p:cNvPr id="7" name="Содержимое 6" descr="296012050.gif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 rot="344877">
            <a:off x="8056138" y="333907"/>
            <a:ext cx="1026356" cy="12797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51</TotalTime>
  <Words>385</Words>
  <Application>Microsoft Office PowerPoint</Application>
  <PresentationFormat>Экран (4:3)</PresentationFormat>
  <Paragraphs>66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Поток</vt:lpstr>
      <vt:lpstr>   Проект по математике «Занимательная математика»</vt:lpstr>
      <vt:lpstr>Презентация PowerPoint</vt:lpstr>
      <vt:lpstr>Пифагор Самосский</vt:lpstr>
      <vt:lpstr>Пифагор Самосский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Один в поле не воин.</vt:lpstr>
      <vt:lpstr>За двумя зайцами погонишься - ни одного не поймаешь.</vt:lpstr>
      <vt:lpstr>Семь пятниц на неделе.</vt:lpstr>
      <vt:lpstr>Презентация PowerPoint</vt:lpstr>
      <vt:lpstr>Тысячелистник</vt:lpstr>
      <vt:lpstr>Столетник или алоэ</vt:lpstr>
      <vt:lpstr>Золототысячник</vt:lpstr>
      <vt:lpstr>Презентация PowerPoint</vt:lpstr>
      <vt:lpstr>Презентация PowerPoint</vt:lpstr>
      <vt:lpstr>Используемые материалы</vt:lpstr>
      <vt:lpstr>       Работу выполняли: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Сетевой проект по математике</dc:title>
  <dc:creator>Администратор</dc:creator>
  <cp:lastModifiedBy>User</cp:lastModifiedBy>
  <cp:revision>14</cp:revision>
  <dcterms:created xsi:type="dcterms:W3CDTF">2017-10-25T19:21:06Z</dcterms:created>
  <dcterms:modified xsi:type="dcterms:W3CDTF">2017-10-27T06:02:28Z</dcterms:modified>
</cp:coreProperties>
</file>