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9" r:id="rId4"/>
    <p:sldId id="258" r:id="rId5"/>
    <p:sldId id="260" r:id="rId6"/>
    <p:sldId id="261" r:id="rId7"/>
    <p:sldId id="262" r:id="rId8"/>
    <p:sldId id="263" r:id="rId9"/>
    <p:sldId id="265" r:id="rId10"/>
    <p:sldId id="268" r:id="rId11"/>
    <p:sldId id="267" r:id="rId12"/>
    <p:sldId id="271" r:id="rId13"/>
    <p:sldId id="270" r:id="rId14"/>
    <p:sldId id="272" r:id="rId15"/>
    <p:sldId id="273" r:id="rId16"/>
    <p:sldId id="274" r:id="rId17"/>
    <p:sldId id="264" r:id="rId18"/>
    <p:sldId id="266" r:id="rId19"/>
    <p:sldId id="275"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49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F68703B-4F94-4E23-833A-509CA9BD1A09}" type="datetimeFigureOut">
              <a:rPr lang="ru-RU" smtClean="0"/>
              <a:t>07.11.2017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F68703B-4F94-4E23-833A-509CA9BD1A09}" type="datetimeFigureOut">
              <a:rPr lang="ru-RU" smtClean="0"/>
              <a:t>07.11.2017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7F68703B-4F94-4E23-833A-509CA9BD1A09}" type="datetimeFigureOut">
              <a:rPr lang="ru-RU" smtClean="0"/>
              <a:t>07.11.2017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845591C-C08E-4DD7-92E6-9E785DF5BFF9}" type="slidenum">
              <a:rPr lang="ru-RU" smtClean="0"/>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7F68703B-4F94-4E23-833A-509CA9BD1A09}" type="datetimeFigureOut">
              <a:rPr lang="ru-RU" smtClean="0"/>
              <a:t>07.11.2017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845591C-C08E-4DD7-92E6-9E785DF5BFF9}" type="slidenum">
              <a:rPr lang="ru-RU" smtClean="0"/>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F68703B-4F94-4E23-833A-509CA9BD1A09}" type="datetimeFigureOut">
              <a:rPr lang="ru-RU" smtClean="0"/>
              <a:t>07.11.2017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7F68703B-4F94-4E23-833A-509CA9BD1A09}" type="datetimeFigureOut">
              <a:rPr lang="ru-RU" smtClean="0"/>
              <a:t>07.11.2017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845591C-C08E-4DD7-92E6-9E785DF5BFF9}" type="slidenum">
              <a:rPr lang="ru-RU" smtClean="0"/>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F68703B-4F94-4E23-833A-509CA9BD1A09}" type="datetimeFigureOut">
              <a:rPr lang="ru-RU" smtClean="0"/>
              <a:t>07.11.2017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7F68703B-4F94-4E23-833A-509CA9BD1A09}" type="datetimeFigureOut">
              <a:rPr lang="ru-RU" smtClean="0"/>
              <a:t>07.11.2017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7F68703B-4F94-4E23-833A-509CA9BD1A09}" type="datetimeFigureOut">
              <a:rPr lang="ru-RU" smtClean="0"/>
              <a:t>07.11.2017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845591C-C08E-4DD7-92E6-9E785DF5BFF9}"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7F68703B-4F94-4E23-833A-509CA9BD1A09}" type="datetimeFigureOut">
              <a:rPr lang="ru-RU" smtClean="0"/>
              <a:t>07.11.2017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845591C-C08E-4DD7-92E6-9E785DF5BFF9}" type="slidenum">
              <a:rPr lang="ru-RU" smtClean="0"/>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F68703B-4F94-4E23-833A-509CA9BD1A09}" type="datetimeFigureOut">
              <a:rPr lang="ru-RU" smtClean="0"/>
              <a:t>07.11.2017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845591C-C08E-4DD7-92E6-9E785DF5BFF9}" type="slidenum">
              <a:rPr lang="ru-RU" smtClean="0"/>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7F68703B-4F94-4E23-833A-509CA9BD1A09}" type="datetimeFigureOut">
              <a:rPr lang="ru-RU" smtClean="0"/>
              <a:t>07.11.2017</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845591C-C08E-4DD7-92E6-9E785DF5BFF9}" type="slidenum">
              <a:rPr lang="ru-RU" smtClean="0"/>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hyperlink" Target="http://yandex.ru/clck/jsredir?from=yandex.ru;search/;web;;&amp;text=&amp;etext=1582.x_v0u_1P6PO9mK3na5SX8Y9xJqHjvSwwievxc2waqnQpJKO4hrHcGz07peOvD0zfrg-" TargetMode="External"/><Relationship Id="rId2" Type="http://schemas.openxmlformats.org/officeDocument/2006/relationships/hyperlink" Target="mailto:potehechas@rambler.ru" TargetMode="External"/><Relationship Id="rId1" Type="http://schemas.openxmlformats.org/officeDocument/2006/relationships/slideLayout" Target="../slideLayouts/slideLayout2.xml"/><Relationship Id="rId5" Type="http://schemas.openxmlformats.org/officeDocument/2006/relationships/hyperlink" Target="https://ds04.infourok.ru/uploads/ex/1130/00035907-0776155f/hello_html_m606f128f.jpg" TargetMode="External"/><Relationship Id="rId4" Type="http://schemas.openxmlformats.org/officeDocument/2006/relationships/hyperlink" Target="http://static9.depositphotos.com/1268660/1140/i/950/depositphohttp:/www.proza.ru/pics/2012/08/22/1441.jpg"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velikol.ru/dostc/&#1042;&#1086;&#1083;&#1096;&#1077;&#1073;&#1085;&#1072;&#1103;+&#1089;&#1085;&#1077;&#1078;&#1080;&#1085;&#1082;&#1072;+%281+&#1082;&#1083;&#1072;&#1089;&#1089;%2C+2-&#1103;+&#1095;&#1077;&#1090;&#1074;&#1077;&#1088;&#1090;&#1100;%29+&#1062;&#1077;&#1083;&#1080;c/1556498_html_17aefbb3.png" TargetMode="External"/><Relationship Id="rId2" Type="http://schemas.openxmlformats.org/officeDocument/2006/relationships/hyperlink" Target="https://dcf54aygx3v5e.cloudfront.net/fac7232f-1b5f-434c-ba49-99be850a5a91/2b467183-e1f4-4d25-b950-75c5ccc1f103_h.jpg" TargetMode="External"/><Relationship Id="rId1" Type="http://schemas.openxmlformats.org/officeDocument/2006/relationships/slideLayout" Target="../slideLayouts/slideLayout2.xml"/><Relationship Id="rId6" Type="http://schemas.openxmlformats.org/officeDocument/2006/relationships/hyperlink" Target="mailto:admin@100trav.su" TargetMode="External"/><Relationship Id="rId5" Type="http://schemas.openxmlformats.org/officeDocument/2006/relationships/hyperlink" Target="https://www.equestrian.ru/photos/user_photos/a_2e4a45.jpg" TargetMode="External"/><Relationship Id="rId4" Type="http://schemas.openxmlformats.org/officeDocument/2006/relationships/hyperlink" Target="https://moscowmeltdown.files.wordpress.com/2016/02/411.jpg?w=1024&amp;h=768&amp;crop=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2132856"/>
            <a:ext cx="8064896" cy="3600400"/>
          </a:xfrm>
        </p:spPr>
        <p:txBody>
          <a:bodyPr>
            <a:noAutofit/>
          </a:bodyPr>
          <a:lstStyle/>
          <a:p>
            <a:pPr algn="l"/>
            <a:r>
              <a:rPr lang="ru-RU" sz="2400" dirty="0">
                <a:solidFill>
                  <a:schemeClr val="tx1"/>
                </a:solidFill>
              </a:rPr>
              <a:t>Вологодская область</a:t>
            </a:r>
            <a:br>
              <a:rPr lang="ru-RU" sz="2400" dirty="0">
                <a:solidFill>
                  <a:schemeClr val="tx1"/>
                </a:solidFill>
              </a:rPr>
            </a:br>
            <a:r>
              <a:rPr lang="ru-RU" sz="2400" dirty="0">
                <a:solidFill>
                  <a:schemeClr val="tx1"/>
                </a:solidFill>
              </a:rPr>
              <a:t>село Верховажье</a:t>
            </a:r>
            <a:br>
              <a:rPr lang="ru-RU" sz="2400" dirty="0">
                <a:solidFill>
                  <a:schemeClr val="tx1"/>
                </a:solidFill>
              </a:rPr>
            </a:br>
            <a:r>
              <a:rPr lang="ru-RU" sz="2400" dirty="0">
                <a:solidFill>
                  <a:schemeClr val="tx1"/>
                </a:solidFill>
              </a:rPr>
              <a:t>МБОУ "</a:t>
            </a:r>
            <a:r>
              <a:rPr lang="ru-RU" sz="2400" dirty="0" err="1">
                <a:solidFill>
                  <a:schemeClr val="tx1"/>
                </a:solidFill>
              </a:rPr>
              <a:t>Верховажская</a:t>
            </a:r>
            <a:r>
              <a:rPr lang="ru-RU" sz="2400" dirty="0">
                <a:solidFill>
                  <a:schemeClr val="tx1"/>
                </a:solidFill>
              </a:rPr>
              <a:t> средняя школа </a:t>
            </a:r>
            <a:br>
              <a:rPr lang="ru-RU" sz="2400" dirty="0">
                <a:solidFill>
                  <a:schemeClr val="tx1"/>
                </a:solidFill>
              </a:rPr>
            </a:br>
            <a:r>
              <a:rPr lang="ru-RU" sz="2400" dirty="0">
                <a:solidFill>
                  <a:schemeClr val="tx1"/>
                </a:solidFill>
              </a:rPr>
              <a:t>имени Я. Я. </a:t>
            </a:r>
            <a:r>
              <a:rPr lang="ru-RU" sz="2400" dirty="0" err="1">
                <a:solidFill>
                  <a:schemeClr val="tx1"/>
                </a:solidFill>
              </a:rPr>
              <a:t>Кремлева</a:t>
            </a:r>
            <a:r>
              <a:rPr lang="ru-RU" sz="2400" dirty="0">
                <a:solidFill>
                  <a:schemeClr val="tx1"/>
                </a:solidFill>
              </a:rPr>
              <a:t>"</a:t>
            </a:r>
            <a:br>
              <a:rPr lang="ru-RU" sz="2400" dirty="0">
                <a:solidFill>
                  <a:schemeClr val="tx1"/>
                </a:solidFill>
              </a:rPr>
            </a:br>
            <a:r>
              <a:rPr lang="ru-RU" sz="2400" b="1" dirty="0">
                <a:solidFill>
                  <a:schemeClr val="tx1"/>
                </a:solidFill>
              </a:rPr>
              <a:t>Команда </a:t>
            </a:r>
            <a:r>
              <a:rPr lang="ru-RU" sz="2400" dirty="0">
                <a:solidFill>
                  <a:schemeClr val="tx1"/>
                </a:solidFill>
              </a:rPr>
              <a:t>"Пять плюс" 3 Б класс</a:t>
            </a:r>
            <a:br>
              <a:rPr lang="ru-RU" sz="2400" dirty="0">
                <a:solidFill>
                  <a:schemeClr val="tx1"/>
                </a:solidFill>
              </a:rPr>
            </a:br>
            <a:r>
              <a:rPr lang="ru-RU" sz="2400" b="1" dirty="0">
                <a:solidFill>
                  <a:schemeClr val="tx1"/>
                </a:solidFill>
              </a:rPr>
              <a:t>Девиз: </a:t>
            </a:r>
            <a:r>
              <a:rPr lang="ru-RU" sz="2400" dirty="0">
                <a:solidFill>
                  <a:schemeClr val="tx1"/>
                </a:solidFill>
              </a:rPr>
              <a:t>"Чтобы умным быть и победить, нужно математику </a:t>
            </a:r>
            <a:r>
              <a:rPr lang="ru-RU" sz="2400" dirty="0" smtClean="0">
                <a:solidFill>
                  <a:schemeClr val="tx1"/>
                </a:solidFill>
              </a:rPr>
              <a:t>любить!"</a:t>
            </a:r>
            <a:r>
              <a:rPr lang="ru-RU" sz="2400" dirty="0">
                <a:solidFill>
                  <a:schemeClr val="tx1"/>
                </a:solidFill>
              </a:rPr>
              <a:t/>
            </a:r>
            <a:br>
              <a:rPr lang="ru-RU" sz="2400" dirty="0">
                <a:solidFill>
                  <a:schemeClr val="tx1"/>
                </a:solidFill>
              </a:rPr>
            </a:br>
            <a:r>
              <a:rPr lang="ru-RU" sz="2400" b="1" dirty="0">
                <a:solidFill>
                  <a:schemeClr val="tx1"/>
                </a:solidFill>
              </a:rPr>
              <a:t>Участники: </a:t>
            </a:r>
            <a:r>
              <a:rPr lang="ru-RU" sz="2400" dirty="0" smtClean="0">
                <a:solidFill>
                  <a:schemeClr val="tx1"/>
                </a:solidFill>
              </a:rPr>
              <a:t/>
            </a:r>
            <a:br>
              <a:rPr lang="ru-RU" sz="2400" dirty="0" smtClean="0">
                <a:solidFill>
                  <a:schemeClr val="tx1"/>
                </a:solidFill>
              </a:rPr>
            </a:br>
            <a:r>
              <a:rPr lang="ru-RU" sz="2400" dirty="0" err="1" smtClean="0">
                <a:solidFill>
                  <a:schemeClr val="tx1"/>
                </a:solidFill>
              </a:rPr>
              <a:t>Борзенков</a:t>
            </a:r>
            <a:r>
              <a:rPr lang="ru-RU" sz="2400" dirty="0" smtClean="0">
                <a:solidFill>
                  <a:schemeClr val="tx1"/>
                </a:solidFill>
              </a:rPr>
              <a:t> </a:t>
            </a:r>
            <a:r>
              <a:rPr lang="ru-RU" sz="2400" dirty="0">
                <a:solidFill>
                  <a:schemeClr val="tx1"/>
                </a:solidFill>
              </a:rPr>
              <a:t>Матвей, </a:t>
            </a:r>
            <a:r>
              <a:rPr lang="ru-RU" sz="2400" dirty="0" smtClean="0">
                <a:solidFill>
                  <a:schemeClr val="tx1"/>
                </a:solidFill>
              </a:rPr>
              <a:t/>
            </a:r>
            <a:br>
              <a:rPr lang="ru-RU" sz="2400" dirty="0" smtClean="0">
                <a:solidFill>
                  <a:schemeClr val="tx1"/>
                </a:solidFill>
              </a:rPr>
            </a:br>
            <a:r>
              <a:rPr lang="ru-RU" sz="2400" dirty="0" smtClean="0">
                <a:solidFill>
                  <a:schemeClr val="tx1"/>
                </a:solidFill>
              </a:rPr>
              <a:t>Лютикова </a:t>
            </a:r>
            <a:r>
              <a:rPr lang="ru-RU" sz="2400" dirty="0">
                <a:solidFill>
                  <a:schemeClr val="tx1"/>
                </a:solidFill>
              </a:rPr>
              <a:t>Анна</a:t>
            </a:r>
            <a:r>
              <a:rPr lang="ru-RU" sz="2400" dirty="0" smtClean="0">
                <a:solidFill>
                  <a:schemeClr val="tx1"/>
                </a:solidFill>
              </a:rPr>
              <a:t>,</a:t>
            </a:r>
            <a:br>
              <a:rPr lang="ru-RU" sz="2400" dirty="0" smtClean="0">
                <a:solidFill>
                  <a:schemeClr val="tx1"/>
                </a:solidFill>
              </a:rPr>
            </a:br>
            <a:r>
              <a:rPr lang="ru-RU" sz="2400" dirty="0" smtClean="0">
                <a:solidFill>
                  <a:schemeClr val="tx1"/>
                </a:solidFill>
              </a:rPr>
              <a:t> </a:t>
            </a:r>
            <a:r>
              <a:rPr lang="ru-RU" sz="2400" dirty="0">
                <a:solidFill>
                  <a:schemeClr val="tx1"/>
                </a:solidFill>
              </a:rPr>
              <a:t>Лютикова Юлия, </a:t>
            </a:r>
            <a:r>
              <a:rPr lang="ru-RU" sz="2400" dirty="0" smtClean="0">
                <a:solidFill>
                  <a:schemeClr val="tx1"/>
                </a:solidFill>
              </a:rPr>
              <a:t/>
            </a:r>
            <a:br>
              <a:rPr lang="ru-RU" sz="2400" dirty="0" smtClean="0">
                <a:solidFill>
                  <a:schemeClr val="tx1"/>
                </a:solidFill>
              </a:rPr>
            </a:br>
            <a:r>
              <a:rPr lang="ru-RU" sz="2400" dirty="0" err="1" smtClean="0">
                <a:solidFill>
                  <a:schemeClr val="tx1"/>
                </a:solidFill>
              </a:rPr>
              <a:t>Гаева</a:t>
            </a:r>
            <a:r>
              <a:rPr lang="ru-RU" sz="2400" dirty="0" smtClean="0">
                <a:solidFill>
                  <a:schemeClr val="tx1"/>
                </a:solidFill>
              </a:rPr>
              <a:t> </a:t>
            </a:r>
            <a:r>
              <a:rPr lang="ru-RU" sz="2400" dirty="0">
                <a:solidFill>
                  <a:schemeClr val="tx1"/>
                </a:solidFill>
              </a:rPr>
              <a:t>Ярослава, </a:t>
            </a:r>
            <a:r>
              <a:rPr lang="ru-RU" sz="2400" dirty="0" smtClean="0">
                <a:solidFill>
                  <a:schemeClr val="tx1"/>
                </a:solidFill>
              </a:rPr>
              <a:t/>
            </a:r>
            <a:br>
              <a:rPr lang="ru-RU" sz="2400" dirty="0" smtClean="0">
                <a:solidFill>
                  <a:schemeClr val="tx1"/>
                </a:solidFill>
              </a:rPr>
            </a:br>
            <a:r>
              <a:rPr lang="ru-RU" sz="2400" dirty="0" smtClean="0">
                <a:solidFill>
                  <a:schemeClr val="tx1"/>
                </a:solidFill>
              </a:rPr>
              <a:t>Шутова </a:t>
            </a:r>
            <a:r>
              <a:rPr lang="ru-RU" sz="2400" dirty="0">
                <a:solidFill>
                  <a:schemeClr val="tx1"/>
                </a:solidFill>
              </a:rPr>
              <a:t>Ярослава.</a:t>
            </a:r>
            <a:br>
              <a:rPr lang="ru-RU" sz="2400" dirty="0">
                <a:solidFill>
                  <a:schemeClr val="tx1"/>
                </a:solidFill>
              </a:rPr>
            </a:br>
            <a:r>
              <a:rPr lang="ru-RU" sz="2400" b="1" dirty="0">
                <a:solidFill>
                  <a:schemeClr val="tx1"/>
                </a:solidFill>
              </a:rPr>
              <a:t>Руководитель</a:t>
            </a:r>
            <a:r>
              <a:rPr lang="ru-RU" sz="2400" b="1" dirty="0" smtClean="0">
                <a:solidFill>
                  <a:schemeClr val="tx1"/>
                </a:solidFill>
              </a:rPr>
              <a:t>:</a:t>
            </a:r>
            <a:r>
              <a:rPr lang="ru-RU" sz="2400" dirty="0" smtClean="0">
                <a:solidFill>
                  <a:schemeClr val="tx1"/>
                </a:solidFill>
              </a:rPr>
              <a:t/>
            </a:r>
            <a:br>
              <a:rPr lang="ru-RU" sz="2400" dirty="0" smtClean="0">
                <a:solidFill>
                  <a:schemeClr val="tx1"/>
                </a:solidFill>
              </a:rPr>
            </a:br>
            <a:r>
              <a:rPr lang="ru-RU" sz="2400" dirty="0" smtClean="0">
                <a:solidFill>
                  <a:schemeClr val="tx1"/>
                </a:solidFill>
              </a:rPr>
              <a:t>Игнашева </a:t>
            </a:r>
            <a:r>
              <a:rPr lang="ru-RU" sz="2400" dirty="0">
                <a:solidFill>
                  <a:schemeClr val="tx1"/>
                </a:solidFill>
              </a:rPr>
              <a:t>Светлана Васильевна. </a:t>
            </a:r>
          </a:p>
        </p:txBody>
      </p:sp>
      <p:sp>
        <p:nvSpPr>
          <p:cNvPr id="3" name="Подзаголовок 2"/>
          <p:cNvSpPr>
            <a:spLocks noGrp="1"/>
          </p:cNvSpPr>
          <p:nvPr>
            <p:ph type="subTitle" idx="1"/>
          </p:nvPr>
        </p:nvSpPr>
        <p:spPr/>
        <p:txBody>
          <a:bodyPr/>
          <a:lstStyle/>
          <a:p>
            <a:endParaRPr lang="ru-RU" b="1" dirty="0"/>
          </a:p>
        </p:txBody>
      </p:sp>
    </p:spTree>
    <p:extLst>
      <p:ext uri="{BB962C8B-B14F-4D97-AF65-F5344CB8AC3E}">
        <p14:creationId xmlns:p14="http://schemas.microsoft.com/office/powerpoint/2010/main" val="23793770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31420" y="2020919"/>
            <a:ext cx="3168352" cy="1296144"/>
          </a:xfrm>
        </p:spPr>
        <p:txBody>
          <a:bodyPr>
            <a:normAutofit/>
          </a:bodyPr>
          <a:lstStyle/>
          <a:p>
            <a:pPr marL="0" indent="0">
              <a:buNone/>
            </a:pPr>
            <a:r>
              <a:rPr lang="ru-RU" sz="1800" b="1" dirty="0">
                <a:solidFill>
                  <a:schemeClr val="tx1"/>
                </a:solidFill>
              </a:rPr>
              <a:t>За ДВУМЯ зайцами погонишься, НИ ОДНОГО не поймаешь.</a:t>
            </a:r>
          </a:p>
        </p:txBody>
      </p:sp>
      <p:sp>
        <p:nvSpPr>
          <p:cNvPr id="3" name="Заголовок 2"/>
          <p:cNvSpPr>
            <a:spLocks noGrp="1"/>
          </p:cNvSpPr>
          <p:nvPr>
            <p:ph type="title"/>
          </p:nvPr>
        </p:nvSpPr>
        <p:spPr>
          <a:xfrm>
            <a:off x="397396" y="266320"/>
            <a:ext cx="8219256" cy="1578504"/>
          </a:xfrm>
        </p:spPr>
        <p:txBody>
          <a:bodyPr>
            <a:normAutofit fontScale="90000"/>
          </a:bodyPr>
          <a:lstStyle/>
          <a:p>
            <a:r>
              <a:rPr lang="en-US" sz="2700" b="1" dirty="0" smtClean="0">
                <a:solidFill>
                  <a:schemeClr val="tx1"/>
                </a:solidFill>
              </a:rPr>
              <a:t>III </a:t>
            </a:r>
            <a:r>
              <a:rPr lang="ru-RU" sz="2700" b="1" dirty="0">
                <a:solidFill>
                  <a:schemeClr val="tx1"/>
                </a:solidFill>
              </a:rPr>
              <a:t>этап </a:t>
            </a:r>
            <a:r>
              <a:rPr lang="ru-RU" sz="2700" b="1" dirty="0" err="1" smtClean="0">
                <a:solidFill>
                  <a:schemeClr val="tx1"/>
                </a:solidFill>
              </a:rPr>
              <a:t>этап</a:t>
            </a:r>
            <a:r>
              <a:rPr lang="ru-RU" sz="2700" b="1" dirty="0" smtClean="0">
                <a:solidFill>
                  <a:schemeClr val="tx1"/>
                </a:solidFill>
              </a:rPr>
              <a:t> </a:t>
            </a:r>
            <a:r>
              <a:rPr lang="ru-RU" sz="2700" b="1" dirty="0">
                <a:solidFill>
                  <a:schemeClr val="tx1"/>
                </a:solidFill>
              </a:rPr>
              <a:t>«Литературный</a:t>
            </a:r>
            <a:r>
              <a:rPr lang="ru-RU" sz="2700" b="1" dirty="0" smtClean="0">
                <a:solidFill>
                  <a:schemeClr val="tx1"/>
                </a:solidFill>
              </a:rPr>
              <a:t>»</a:t>
            </a:r>
            <a:br>
              <a:rPr lang="ru-RU" sz="2700" b="1" dirty="0" smtClean="0">
                <a:solidFill>
                  <a:schemeClr val="tx1"/>
                </a:solidFill>
              </a:rPr>
            </a:br>
            <a:r>
              <a:rPr lang="ru-RU" sz="2700" b="1" dirty="0" smtClean="0">
                <a:solidFill>
                  <a:schemeClr val="tx1"/>
                </a:solidFill>
              </a:rPr>
              <a:t>Пословицы и поговорки </a:t>
            </a:r>
            <a:r>
              <a:rPr lang="ru-RU" sz="2400" b="1" dirty="0" smtClean="0">
                <a:solidFill>
                  <a:schemeClr val="tx1"/>
                </a:solidFill>
              </a:rPr>
              <a:t/>
            </a:r>
            <a:br>
              <a:rPr lang="ru-RU" sz="2400" b="1" dirty="0" smtClean="0">
                <a:solidFill>
                  <a:schemeClr val="tx1"/>
                </a:solidFill>
              </a:rPr>
            </a:br>
            <a:r>
              <a:rPr lang="ru-RU" sz="2400" dirty="0" smtClean="0">
                <a:solidFill>
                  <a:schemeClr val="tx1"/>
                </a:solidFill>
              </a:rPr>
              <a:t/>
            </a:r>
            <a:br>
              <a:rPr lang="ru-RU" sz="2400" dirty="0" smtClean="0">
                <a:solidFill>
                  <a:schemeClr val="tx1"/>
                </a:solidFill>
              </a:rPr>
            </a:br>
            <a:r>
              <a:rPr lang="ru-RU" sz="2400" dirty="0">
                <a:solidFill>
                  <a:schemeClr val="tx1"/>
                </a:solidFill>
              </a:rPr>
              <a:t/>
            </a:r>
            <a:br>
              <a:rPr lang="ru-RU" sz="2400" dirty="0">
                <a:solidFill>
                  <a:schemeClr val="tx1"/>
                </a:solidFill>
              </a:rPr>
            </a:br>
            <a:endParaRPr lang="ru-RU" sz="2400" dirty="0">
              <a:solidFill>
                <a:schemeClr val="tx1"/>
              </a:solidFill>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284984"/>
            <a:ext cx="3238500" cy="304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746272" y="2132856"/>
            <a:ext cx="3960440" cy="648072"/>
          </a:xfrm>
          <a:prstGeom prst="rect">
            <a:avLst/>
          </a:prstGeom>
        </p:spPr>
        <p:txBody>
          <a:bodyPr wrap="square">
            <a:spAutoFit/>
          </a:bodyPr>
          <a:lstStyle/>
          <a:p>
            <a:r>
              <a:rPr lang="ru-RU" b="1" dirty="0" smtClean="0"/>
              <a:t>ОДНА голова - хорошо, а ДВЕ - лучше.</a:t>
            </a:r>
            <a:endParaRPr lang="ru-RU" b="1" dirty="0"/>
          </a:p>
        </p:txBody>
      </p:sp>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8511" y="3284984"/>
            <a:ext cx="4235963" cy="31769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00428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880393"/>
            <a:ext cx="3816424" cy="936104"/>
          </a:xfrm>
        </p:spPr>
        <p:txBody>
          <a:bodyPr>
            <a:normAutofit/>
          </a:bodyPr>
          <a:lstStyle/>
          <a:p>
            <a:pPr marL="0" indent="0">
              <a:buNone/>
            </a:pPr>
            <a:r>
              <a:rPr lang="ru-RU" b="1" dirty="0">
                <a:solidFill>
                  <a:schemeClr val="tx1"/>
                </a:solidFill>
              </a:rPr>
              <a:t>ДВА глаза дороже алмаза</a:t>
            </a:r>
            <a:r>
              <a:rPr lang="ru-RU" b="1" dirty="0" smtClean="0">
                <a:solidFill>
                  <a:schemeClr val="tx1"/>
                </a:solidFill>
              </a:rPr>
              <a:t>.</a:t>
            </a:r>
          </a:p>
          <a:p>
            <a:pPr marL="0" indent="0">
              <a:buNone/>
            </a:pPr>
            <a:endParaRPr lang="ru-RU" sz="1800" b="1" dirty="0">
              <a:solidFill>
                <a:schemeClr val="tx1"/>
              </a:solidFill>
            </a:endParaRPr>
          </a:p>
          <a:p>
            <a:pPr marL="0" indent="0">
              <a:buNone/>
            </a:pPr>
            <a:endParaRPr lang="ru-RU" sz="1800" dirty="0"/>
          </a:p>
          <a:p>
            <a:pPr marL="0" indent="0">
              <a:buNone/>
            </a:pPr>
            <a:endParaRPr lang="ru-RU" sz="1800" dirty="0">
              <a:solidFill>
                <a:schemeClr val="tx1"/>
              </a:solidFill>
            </a:endParaRPr>
          </a:p>
        </p:txBody>
      </p:sp>
      <p:sp>
        <p:nvSpPr>
          <p:cNvPr id="3" name="Заголовок 2"/>
          <p:cNvSpPr>
            <a:spLocks noGrp="1"/>
          </p:cNvSpPr>
          <p:nvPr>
            <p:ph type="title"/>
          </p:nvPr>
        </p:nvSpPr>
        <p:spPr>
          <a:xfrm>
            <a:off x="-756592" y="332656"/>
            <a:ext cx="1224136" cy="648072"/>
          </a:xfrm>
        </p:spPr>
        <p:txBody>
          <a:bodyPr>
            <a:normAutofit fontScale="90000"/>
          </a:bodyPr>
          <a:lstStyle/>
          <a:p>
            <a:r>
              <a:rPr lang="ru-RU" dirty="0" smtClean="0"/>
              <a:t/>
            </a:r>
            <a:br>
              <a:rPr lang="ru-RU" dirty="0" smtClean="0"/>
            </a:br>
            <a:r>
              <a:rPr lang="ru-RU" dirty="0"/>
              <a:t/>
            </a:r>
            <a:br>
              <a:rPr lang="ru-RU" dirty="0"/>
            </a:br>
            <a:endParaRPr lang="ru-RU" dirty="0"/>
          </a:p>
        </p:txBody>
      </p:sp>
      <p:sp>
        <p:nvSpPr>
          <p:cNvPr id="5" name="Прямоугольник 4"/>
          <p:cNvSpPr/>
          <p:nvPr/>
        </p:nvSpPr>
        <p:spPr>
          <a:xfrm>
            <a:off x="4283968" y="925132"/>
            <a:ext cx="4620176" cy="461665"/>
          </a:xfrm>
          <a:prstGeom prst="rect">
            <a:avLst/>
          </a:prstGeom>
        </p:spPr>
        <p:txBody>
          <a:bodyPr wrap="none">
            <a:spAutoFit/>
          </a:bodyPr>
          <a:lstStyle/>
          <a:p>
            <a:r>
              <a:rPr lang="ru-RU" sz="2400" b="1" dirty="0" smtClean="0"/>
              <a:t>ОДНА ласточка весны не делает</a:t>
            </a:r>
            <a:r>
              <a:rPr lang="ru-RU" b="1" dirty="0" smtClean="0"/>
              <a:t>.</a:t>
            </a:r>
            <a:endParaRPr lang="ru-RU" b="1"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1509" y="2077969"/>
            <a:ext cx="6227466" cy="4591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107" y="2022338"/>
            <a:ext cx="4826759" cy="4591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9652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flipH="1">
            <a:off x="395536" y="338328"/>
            <a:ext cx="61664" cy="1290472"/>
          </a:xfrm>
        </p:spPr>
        <p:txBody>
          <a:bodyPr/>
          <a:lstStyle/>
          <a:p>
            <a:endParaRPr lang="ru-RU"/>
          </a:p>
        </p:txBody>
      </p:sp>
      <p:sp>
        <p:nvSpPr>
          <p:cNvPr id="5" name="Прямоугольник 4"/>
          <p:cNvSpPr/>
          <p:nvPr/>
        </p:nvSpPr>
        <p:spPr>
          <a:xfrm>
            <a:off x="534081" y="1772816"/>
            <a:ext cx="3888432" cy="923330"/>
          </a:xfrm>
          <a:prstGeom prst="rect">
            <a:avLst/>
          </a:prstGeom>
        </p:spPr>
        <p:txBody>
          <a:bodyPr wrap="square">
            <a:spAutoFit/>
          </a:bodyPr>
          <a:lstStyle/>
          <a:p>
            <a:r>
              <a:rPr lang="ru-RU" b="1" dirty="0" smtClean="0"/>
              <a:t>Конь о </a:t>
            </a:r>
            <a:r>
              <a:rPr lang="ru-RU" b="1" dirty="0" smtClean="0"/>
              <a:t>ЧЕТЫРЁХ </a:t>
            </a:r>
            <a:r>
              <a:rPr lang="ru-RU" b="1" dirty="0" smtClean="0"/>
              <a:t>ногах - и тот спотыкается.</a:t>
            </a:r>
          </a:p>
          <a:p>
            <a:r>
              <a:rPr lang="ru-RU" b="1" dirty="0" smtClean="0"/>
              <a:t> </a:t>
            </a:r>
            <a:endParaRPr lang="ru-RU" b="1"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379" y="2925485"/>
            <a:ext cx="4855836" cy="3235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Прямоугольник 5"/>
          <p:cNvSpPr/>
          <p:nvPr/>
        </p:nvSpPr>
        <p:spPr>
          <a:xfrm>
            <a:off x="5652120" y="647919"/>
            <a:ext cx="2879314" cy="369332"/>
          </a:xfrm>
          <a:prstGeom prst="rect">
            <a:avLst/>
          </a:prstGeom>
        </p:spPr>
        <p:txBody>
          <a:bodyPr wrap="none">
            <a:spAutoFit/>
          </a:bodyPr>
          <a:lstStyle/>
          <a:p>
            <a:r>
              <a:rPr lang="ru-RU" b="1" dirty="0" smtClean="0"/>
              <a:t>СЕМЕРО ОДНОГО не ждут</a:t>
            </a:r>
            <a:r>
              <a:rPr lang="ru-RU" dirty="0" smtClean="0"/>
              <a:t>.</a:t>
            </a:r>
            <a:endParaRPr lang="ru-RU" dirty="0"/>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0211" y="1381416"/>
            <a:ext cx="4056209" cy="31522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69363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332656"/>
            <a:ext cx="8229600" cy="1252728"/>
          </a:xfrm>
        </p:spPr>
        <p:txBody>
          <a:bodyPr>
            <a:normAutofit/>
          </a:bodyPr>
          <a:lstStyle/>
          <a:p>
            <a:r>
              <a:rPr lang="en-US" sz="2400" b="1" dirty="0" smtClean="0">
                <a:solidFill>
                  <a:schemeClr val="tx1"/>
                </a:solidFill>
              </a:rPr>
              <a:t>IV</a:t>
            </a:r>
            <a:r>
              <a:rPr lang="ru-RU" sz="2400" b="1" dirty="0" smtClean="0">
                <a:solidFill>
                  <a:schemeClr val="tx1"/>
                </a:solidFill>
              </a:rPr>
              <a:t> </a:t>
            </a:r>
            <a:r>
              <a:rPr lang="ru-RU" sz="2400" b="1" dirty="0">
                <a:solidFill>
                  <a:schemeClr val="tx1"/>
                </a:solidFill>
              </a:rPr>
              <a:t>этап  «Биологический</a:t>
            </a:r>
            <a:r>
              <a:rPr lang="ru-RU" sz="2400" b="1" dirty="0" smtClean="0">
                <a:solidFill>
                  <a:schemeClr val="tx1"/>
                </a:solidFill>
              </a:rPr>
              <a:t>»</a:t>
            </a:r>
            <a:r>
              <a:rPr lang="en-US" sz="2400" b="1" dirty="0" smtClean="0">
                <a:solidFill>
                  <a:schemeClr val="tx1"/>
                </a:solidFill>
              </a:rPr>
              <a:t/>
            </a:r>
            <a:br>
              <a:rPr lang="en-US" sz="2400" b="1" dirty="0" smtClean="0">
                <a:solidFill>
                  <a:schemeClr val="tx1"/>
                </a:solidFill>
              </a:rPr>
            </a:br>
            <a:r>
              <a:rPr lang="ru-RU" sz="2400" b="1" dirty="0">
                <a:solidFill>
                  <a:schemeClr val="tx1"/>
                </a:solidFill>
              </a:rPr>
              <a:t> </a:t>
            </a:r>
            <a:r>
              <a:rPr lang="ru-RU" sz="2400" b="1" dirty="0" smtClean="0">
                <a:solidFill>
                  <a:schemeClr val="tx1"/>
                </a:solidFill>
              </a:rPr>
              <a:t>“Математические" растения</a:t>
            </a:r>
            <a:endParaRPr lang="ru-RU" sz="2400" b="1" dirty="0">
              <a:solidFill>
                <a:schemeClr val="tx1"/>
              </a:solidFill>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132856"/>
            <a:ext cx="3816423" cy="42137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139952" y="2132856"/>
            <a:ext cx="4680520" cy="3970318"/>
          </a:xfrm>
          <a:prstGeom prst="rect">
            <a:avLst/>
          </a:prstGeom>
        </p:spPr>
        <p:txBody>
          <a:bodyPr wrap="square">
            <a:spAutoFit/>
          </a:bodyPr>
          <a:lstStyle/>
          <a:p>
            <a:r>
              <a:rPr lang="ru-RU" b="1" dirty="0" smtClean="0"/>
              <a:t>Конечно, листьев у тысячелистника обыкновенного не тысяча. Их на отдельном растении не более десятка. Нижние, прикорневые – на длинных черешках, достигают в длину 10 – 15 сантиметров. Выше, на стебле листья сидячие, они короче. В листьях, и, особенно, в цветках тысячелистника содержится эфирное масло. Полезные свойства тысячелистника очень разнообразны. Он обладает действием кровоостанавливающим, противовоспалительным, бактерицидным, желчегонным, мочегонным, вяжущим, успокаивающим, обезболивающим.</a:t>
            </a:r>
            <a:endParaRPr lang="ru-RU" b="1" dirty="0"/>
          </a:p>
        </p:txBody>
      </p:sp>
      <p:sp>
        <p:nvSpPr>
          <p:cNvPr id="5" name="Прямоугольник 4"/>
          <p:cNvSpPr/>
          <p:nvPr/>
        </p:nvSpPr>
        <p:spPr>
          <a:xfrm>
            <a:off x="2411760" y="1397967"/>
            <a:ext cx="4361259" cy="461665"/>
          </a:xfrm>
          <a:prstGeom prst="rect">
            <a:avLst/>
          </a:prstGeom>
        </p:spPr>
        <p:txBody>
          <a:bodyPr wrap="none">
            <a:spAutoFit/>
          </a:bodyPr>
          <a:lstStyle/>
          <a:p>
            <a:r>
              <a:rPr lang="ru-RU" sz="2400" b="1" dirty="0" smtClean="0"/>
              <a:t>Тысячелистник обыкновенный</a:t>
            </a:r>
            <a:endParaRPr lang="ru-RU" sz="2400" b="1" dirty="0"/>
          </a:p>
        </p:txBody>
      </p:sp>
    </p:spTree>
    <p:extLst>
      <p:ext uri="{BB962C8B-B14F-4D97-AF65-F5344CB8AC3E}">
        <p14:creationId xmlns:p14="http://schemas.microsoft.com/office/powerpoint/2010/main" val="10880479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338328"/>
            <a:ext cx="8038728" cy="930432"/>
          </a:xfrm>
        </p:spPr>
        <p:txBody>
          <a:bodyPr>
            <a:normAutofit/>
          </a:bodyPr>
          <a:lstStyle/>
          <a:p>
            <a:r>
              <a:rPr lang="ru-RU" sz="2400" b="1" dirty="0" smtClean="0">
                <a:solidFill>
                  <a:schemeClr val="tx1"/>
                </a:solidFill>
              </a:rPr>
              <a:t>Столетник</a:t>
            </a:r>
            <a:endParaRPr lang="ru-RU" sz="2400" b="1" dirty="0">
              <a:solidFill>
                <a:schemeClr val="tx1"/>
              </a:solidFill>
            </a:endParaRP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2204864"/>
            <a:ext cx="3744416"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139952" y="1340768"/>
            <a:ext cx="4752528" cy="5078313"/>
          </a:xfrm>
          <a:prstGeom prst="rect">
            <a:avLst/>
          </a:prstGeom>
        </p:spPr>
        <p:txBody>
          <a:bodyPr wrap="square">
            <a:spAutoFit/>
          </a:bodyPr>
          <a:lstStyle/>
          <a:p>
            <a:r>
              <a:rPr lang="ru-RU" b="1" dirty="0" smtClean="0"/>
              <a:t>Алоэ (от араб. </a:t>
            </a:r>
            <a:r>
              <a:rPr lang="ru-RU" b="1" dirty="0" err="1" smtClean="0"/>
              <a:t>alloeh</a:t>
            </a:r>
            <a:r>
              <a:rPr lang="ru-RU" b="1" dirty="0" smtClean="0"/>
              <a:t> – «блестящий и горький») относится к семейству </a:t>
            </a:r>
            <a:r>
              <a:rPr lang="ru-RU" b="1" dirty="0" err="1" smtClean="0"/>
              <a:t>асфоделовых</a:t>
            </a:r>
            <a:r>
              <a:rPr lang="ru-RU" b="1" dirty="0" smtClean="0"/>
              <a:t>, род алоэ – </a:t>
            </a:r>
            <a:r>
              <a:rPr lang="ru-RU" b="1" dirty="0" err="1" smtClean="0"/>
              <a:t>Aloe</a:t>
            </a:r>
            <a:r>
              <a:rPr lang="ru-RU" b="1" dirty="0" smtClean="0"/>
              <a:t> L. В природе встречается около 350 видов алоэ, много разновидностей и гибридных форм.</a:t>
            </a:r>
          </a:p>
          <a:p>
            <a:endParaRPr lang="ru-RU" b="1" dirty="0" smtClean="0"/>
          </a:p>
          <a:p>
            <a:r>
              <a:rPr lang="ru-RU" b="1" dirty="0" smtClean="0"/>
              <a:t>Это растение получило следующие народные названия: «столетник», «доктор», «</a:t>
            </a:r>
            <a:r>
              <a:rPr lang="ru-RU" b="1" dirty="0" err="1" smtClean="0"/>
              <a:t>ранник</a:t>
            </a:r>
            <a:r>
              <a:rPr lang="ru-RU" b="1" dirty="0" smtClean="0"/>
              <a:t>». При описании цветков алоэ часто упоминают, что название «столетник» это растение получило благодаря народному поверью – якобы его цветение происходит раз в 100 лет. Это не соответствует истине, так как при хорошем уходе за алоэ в домашних условиях цветки могут появляться почти каждый год. С древних времен это целебное растение чтилось в народе как символ жизни и здоровья.</a:t>
            </a:r>
            <a:endParaRPr lang="ru-RU" b="1" dirty="0"/>
          </a:p>
        </p:txBody>
      </p:sp>
    </p:spTree>
    <p:extLst>
      <p:ext uri="{BB962C8B-B14F-4D97-AF65-F5344CB8AC3E}">
        <p14:creationId xmlns:p14="http://schemas.microsoft.com/office/powerpoint/2010/main" val="22941383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619672" y="-243408"/>
            <a:ext cx="5472608" cy="1224136"/>
          </a:xfrm>
        </p:spPr>
        <p:txBody>
          <a:bodyPr>
            <a:normAutofit/>
          </a:bodyPr>
          <a:lstStyle/>
          <a:p>
            <a:r>
              <a:rPr lang="ru-RU" sz="2400" b="1" dirty="0" smtClean="0">
                <a:solidFill>
                  <a:schemeClr val="tx1"/>
                </a:solidFill>
              </a:rPr>
              <a:t>Золототысячник</a:t>
            </a:r>
            <a:endParaRPr lang="ru-RU" sz="2400" b="1" dirty="0">
              <a:solidFill>
                <a:schemeClr val="tx1"/>
              </a:solidFill>
            </a:endParaRP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268760"/>
            <a:ext cx="4013030"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Прямоугольник 3"/>
          <p:cNvSpPr/>
          <p:nvPr/>
        </p:nvSpPr>
        <p:spPr>
          <a:xfrm>
            <a:off x="4355976" y="671691"/>
            <a:ext cx="4680520" cy="6186309"/>
          </a:xfrm>
          <a:prstGeom prst="rect">
            <a:avLst/>
          </a:prstGeom>
        </p:spPr>
        <p:txBody>
          <a:bodyPr wrap="square">
            <a:spAutoFit/>
          </a:bodyPr>
          <a:lstStyle/>
          <a:p>
            <a:r>
              <a:rPr lang="ru-RU" b="1" dirty="0" smtClean="0"/>
              <a:t>Золототысячник обыкновенный — растение семейства Горечавковые (</a:t>
            </a:r>
            <a:r>
              <a:rPr lang="ru-RU" b="1" dirty="0" err="1" smtClean="0"/>
              <a:t>Gentianaceae</a:t>
            </a:r>
            <a:r>
              <a:rPr lang="ru-RU" b="1" dirty="0" smtClean="0"/>
              <a:t>).</a:t>
            </a:r>
          </a:p>
          <a:p>
            <a:r>
              <a:rPr lang="ru-RU" b="1" dirty="0" smtClean="0"/>
              <a:t>Другие названия: золототысячник зонтичный, золототысячник малый, золотник, </a:t>
            </a:r>
            <a:r>
              <a:rPr lang="ru-RU" b="1" dirty="0" err="1" smtClean="0"/>
              <a:t>центаврия</a:t>
            </a:r>
            <a:r>
              <a:rPr lang="ru-RU" b="1" dirty="0" smtClean="0"/>
              <a:t>, </a:t>
            </a:r>
            <a:r>
              <a:rPr lang="ru-RU" b="1" dirty="0" err="1" smtClean="0"/>
              <a:t>семисильник</a:t>
            </a:r>
            <a:r>
              <a:rPr lang="ru-RU" b="1" dirty="0" smtClean="0"/>
              <a:t>, </a:t>
            </a:r>
            <a:r>
              <a:rPr lang="ru-RU" b="1" dirty="0" err="1" smtClean="0"/>
              <a:t>сердешник</a:t>
            </a:r>
            <a:r>
              <a:rPr lang="ru-RU" b="1" dirty="0" smtClean="0"/>
              <a:t>.</a:t>
            </a:r>
          </a:p>
          <a:p>
            <a:r>
              <a:rPr lang="ru-RU" b="1" dirty="0" smtClean="0"/>
              <a:t>Золототысячник является двухлетним травянистым растением, которое может в высоту достигать 50 см. Имеет четырёхгранные, прямые, одиночные стебли, продолговатые листья, стержневой разветвлённый корень и ярко-розовые цветки, сжатые в </a:t>
            </a:r>
            <a:r>
              <a:rPr lang="ru-RU" b="1" dirty="0" err="1" smtClean="0"/>
              <a:t>щитково</a:t>
            </a:r>
            <a:r>
              <a:rPr lang="ru-RU" b="1" dirty="0" smtClean="0"/>
              <a:t>-метельчатые соцветия.</a:t>
            </a:r>
          </a:p>
          <a:p>
            <a:r>
              <a:rPr lang="ru-RU" b="1" dirty="0" smtClean="0"/>
              <a:t>Цветы золототысячника длиной от 1,5 до 1,8 см, </a:t>
            </a:r>
            <a:r>
              <a:rPr lang="ru-RU" b="1" dirty="0" err="1" smtClean="0"/>
              <a:t>пятираздельные</a:t>
            </a:r>
            <a:r>
              <a:rPr lang="ru-RU" b="1" dirty="0" smtClean="0"/>
              <a:t>, сидячие, с мелкими линейными прицветниками. Плод растения – коробочка цилиндрической формы с множеством семян. Семена мелкие, многочисленные, неправильно-округлые, коричневатые.</a:t>
            </a:r>
            <a:endParaRPr lang="ru-RU" b="1" dirty="0"/>
          </a:p>
        </p:txBody>
      </p:sp>
    </p:spTree>
    <p:extLst>
      <p:ext uri="{BB962C8B-B14F-4D97-AF65-F5344CB8AC3E}">
        <p14:creationId xmlns:p14="http://schemas.microsoft.com/office/powerpoint/2010/main" val="4141754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en-US" sz="2400" b="1" dirty="0" smtClean="0">
                <a:solidFill>
                  <a:schemeClr val="tx1"/>
                </a:solidFill>
              </a:rPr>
              <a:t>V </a:t>
            </a:r>
            <a:r>
              <a:rPr lang="ru-RU" sz="2400" b="1" dirty="0" smtClean="0">
                <a:solidFill>
                  <a:schemeClr val="tx1"/>
                </a:solidFill>
              </a:rPr>
              <a:t>этап  </a:t>
            </a:r>
            <a:r>
              <a:rPr lang="ru-RU" sz="2400" b="1" dirty="0">
                <a:solidFill>
                  <a:schemeClr val="tx1"/>
                </a:solidFill>
              </a:rPr>
              <a:t>«Творческий» </a:t>
            </a:r>
            <a:br>
              <a:rPr lang="ru-RU" sz="2400" b="1" dirty="0">
                <a:solidFill>
                  <a:schemeClr val="tx1"/>
                </a:solidFill>
              </a:rPr>
            </a:br>
            <a:r>
              <a:rPr lang="ru-RU" sz="2400" b="1" dirty="0" smtClean="0">
                <a:solidFill>
                  <a:schemeClr val="tx1"/>
                </a:solidFill>
              </a:rPr>
              <a:t>Геометрических фигур</a:t>
            </a:r>
            <a:endParaRPr lang="ru-RU" sz="2400" b="1" dirty="0">
              <a:solidFill>
                <a:schemeClr val="tx1"/>
              </a:solidFill>
            </a:endParaRPr>
          </a:p>
        </p:txBody>
      </p:sp>
      <p:pic>
        <p:nvPicPr>
          <p:cNvPr id="4" name="Picture 2" descr="C:\Users\Z\Desktop\IMG_20171024_122046069-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14" y="4365104"/>
            <a:ext cx="2571014" cy="23712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Z\Desktop\IMG_20171024_122116547-1.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3965856"/>
            <a:ext cx="2736304" cy="27606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Z\Desktop\IMG_20171024_122136934-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2666" y="2633451"/>
            <a:ext cx="4338207" cy="346330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Z\Desktop\IMG_20171024_122221909-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36096" y="1556792"/>
            <a:ext cx="3528392" cy="24719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Z\Desktop\IMG_20171024_122204798-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338294"/>
            <a:ext cx="2754510" cy="2527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6074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412776"/>
            <a:ext cx="8640959" cy="5445224"/>
          </a:xfrm>
        </p:spPr>
        <p:txBody>
          <a:bodyPr>
            <a:normAutofit fontScale="25000" lnSpcReduction="20000"/>
          </a:bodyPr>
          <a:lstStyle/>
          <a:p>
            <a:pPr marL="0" indent="0">
              <a:buNone/>
            </a:pPr>
            <a:r>
              <a:rPr lang="ru-RU" sz="7200" dirty="0" smtClean="0">
                <a:solidFill>
                  <a:schemeClr val="tx1"/>
                </a:solidFill>
              </a:rPr>
              <a:t>При использовании материалов сайта, видимая поисковикам ссылка на www.potehechas.ru обязательна. </a:t>
            </a:r>
            <a:r>
              <a:rPr lang="ru-RU" sz="7200" dirty="0" err="1" smtClean="0">
                <a:solidFill>
                  <a:schemeClr val="tx1"/>
                </a:solidFill>
              </a:rPr>
              <a:t>Copyright</a:t>
            </a:r>
            <a:r>
              <a:rPr lang="ru-RU" sz="7200" dirty="0" smtClean="0">
                <a:solidFill>
                  <a:schemeClr val="tx1"/>
                </a:solidFill>
              </a:rPr>
              <a:t> © 2007-2017.  </a:t>
            </a:r>
            <a:r>
              <a:rPr lang="ru-RU" sz="7200" dirty="0" err="1" smtClean="0">
                <a:solidFill>
                  <a:schemeClr val="tx1"/>
                </a:solidFill>
              </a:rPr>
              <a:t>All</a:t>
            </a:r>
            <a:r>
              <a:rPr lang="ru-RU" sz="7200" dirty="0" smtClean="0">
                <a:solidFill>
                  <a:schemeClr val="tx1"/>
                </a:solidFill>
              </a:rPr>
              <a:t> </a:t>
            </a:r>
            <a:r>
              <a:rPr lang="ru-RU" sz="7200" dirty="0" err="1" smtClean="0">
                <a:solidFill>
                  <a:schemeClr val="tx1"/>
                </a:solidFill>
              </a:rPr>
              <a:t>Rights</a:t>
            </a:r>
            <a:r>
              <a:rPr lang="ru-RU" sz="7200" dirty="0" smtClean="0">
                <a:solidFill>
                  <a:schemeClr val="tx1"/>
                </a:solidFill>
              </a:rPr>
              <a:t> </a:t>
            </a:r>
            <a:r>
              <a:rPr lang="ru-RU" sz="7200" dirty="0" err="1" smtClean="0">
                <a:solidFill>
                  <a:schemeClr val="tx1"/>
                </a:solidFill>
              </a:rPr>
              <a:t>Reserved</a:t>
            </a:r>
            <a:r>
              <a:rPr lang="ru-RU" sz="7200" dirty="0" smtClean="0">
                <a:solidFill>
                  <a:schemeClr val="tx1"/>
                </a:solidFill>
              </a:rPr>
              <a:t>.   Е-</a:t>
            </a:r>
            <a:r>
              <a:rPr lang="ru-RU" sz="7200" dirty="0" err="1" smtClean="0">
                <a:solidFill>
                  <a:schemeClr val="tx1"/>
                </a:solidFill>
              </a:rPr>
              <a:t>mail</a:t>
            </a:r>
            <a:r>
              <a:rPr lang="ru-RU" sz="7200" dirty="0" smtClean="0">
                <a:solidFill>
                  <a:schemeClr val="tx1"/>
                </a:solidFill>
              </a:rPr>
              <a:t>: </a:t>
            </a:r>
            <a:r>
              <a:rPr lang="ru-RU" sz="7200" dirty="0" smtClean="0">
                <a:solidFill>
                  <a:schemeClr val="tx1"/>
                </a:solidFill>
                <a:hlinkClick r:id="rId2"/>
              </a:rPr>
              <a:t>potehechas@rambler.ru</a:t>
            </a:r>
            <a:r>
              <a:rPr lang="ru-RU" sz="7200" dirty="0" smtClean="0">
                <a:solidFill>
                  <a:schemeClr val="tx1"/>
                </a:solidFill>
              </a:rPr>
              <a:t> </a:t>
            </a:r>
          </a:p>
          <a:p>
            <a:pPr marL="0" indent="0">
              <a:buNone/>
            </a:pPr>
            <a:r>
              <a:rPr lang="en-US" sz="7200" dirty="0" smtClean="0">
                <a:solidFill>
                  <a:schemeClr val="tx1"/>
                </a:solidFill>
                <a:hlinkClick r:id="rId3"/>
              </a:rPr>
              <a:t>http://yandex.ru/clck/jsredir?from=yandex.ru%3Bsearch%2F%3Bweb%3B%3B&amp;text=&amp;etext=1582.x_v0u_1P6PO9mK3na5SX8Y9xJqHjvSwwievxc2waqnQpJKO4hrHcGz07peOvD0zfrg-</a:t>
            </a:r>
            <a:endParaRPr lang="ru-RU" sz="7200" dirty="0" smtClean="0">
              <a:solidFill>
                <a:schemeClr val="tx1"/>
              </a:solidFill>
            </a:endParaRPr>
          </a:p>
          <a:p>
            <a:pPr marL="0" indent="0">
              <a:buNone/>
            </a:pPr>
            <a:endParaRPr lang="ru-RU" sz="7200" dirty="0" smtClean="0">
              <a:solidFill>
                <a:schemeClr val="tx1"/>
              </a:solidFill>
            </a:endParaRPr>
          </a:p>
          <a:p>
            <a:pPr marL="0" indent="0">
              <a:buNone/>
            </a:pPr>
            <a:r>
              <a:rPr lang="en-US" sz="7200" dirty="0">
                <a:solidFill>
                  <a:schemeClr val="tx1"/>
                </a:solidFill>
                <a:hlinkClick r:id="rId4"/>
              </a:rPr>
              <a:t>http://static9.depositphotos.com/1268660/1140/i/950/depositphohttp://</a:t>
            </a:r>
            <a:r>
              <a:rPr lang="en-US" sz="7200" dirty="0" smtClean="0">
                <a:solidFill>
                  <a:schemeClr val="tx1"/>
                </a:solidFill>
                <a:hlinkClick r:id="rId4"/>
              </a:rPr>
              <a:t>www.proza.ru/pics/2012/08/22/1441.jpg</a:t>
            </a:r>
            <a:endParaRPr lang="ru-RU" sz="7200" dirty="0" smtClean="0">
              <a:solidFill>
                <a:schemeClr val="tx1"/>
              </a:solidFill>
            </a:endParaRPr>
          </a:p>
          <a:p>
            <a:pPr marL="0" indent="0">
              <a:buNone/>
            </a:pPr>
            <a:r>
              <a:rPr lang="en-US" sz="7200" dirty="0" smtClean="0">
                <a:solidFill>
                  <a:schemeClr val="tx1"/>
                </a:solidFill>
              </a:rPr>
              <a:t>   </a:t>
            </a:r>
            <a:endParaRPr lang="ru-RU" sz="7200" dirty="0" smtClean="0">
              <a:solidFill>
                <a:schemeClr val="tx1"/>
              </a:solidFill>
            </a:endParaRPr>
          </a:p>
          <a:p>
            <a:pPr marL="0" indent="0">
              <a:buNone/>
            </a:pPr>
            <a:r>
              <a:rPr lang="en-US" sz="7200" dirty="0" smtClean="0">
                <a:solidFill>
                  <a:schemeClr val="tx1"/>
                </a:solidFill>
              </a:rPr>
              <a:t>tos_11409267-Water-lily-Nymphaea-alba-in-the-pond.jpg </a:t>
            </a:r>
            <a:endParaRPr lang="ru-RU" sz="7200" dirty="0" smtClean="0">
              <a:solidFill>
                <a:schemeClr val="tx1"/>
              </a:solidFill>
            </a:endParaRPr>
          </a:p>
          <a:p>
            <a:pPr marL="0" indent="0">
              <a:buNone/>
            </a:pPr>
            <a:r>
              <a:rPr lang="en-US" sz="7200" dirty="0" smtClean="0">
                <a:solidFill>
                  <a:schemeClr val="tx1"/>
                </a:solidFill>
                <a:hlinkClick r:id="rId4"/>
              </a:rPr>
              <a:t>http</a:t>
            </a:r>
            <a:r>
              <a:rPr lang="en-US" sz="7200" dirty="0">
                <a:solidFill>
                  <a:schemeClr val="tx1"/>
                </a:solidFill>
                <a:hlinkClick r:id="rId4"/>
              </a:rPr>
              <a:t>://static9.depositphotos.com/1268660/1140/i/950/depositphohttp://</a:t>
            </a:r>
            <a:r>
              <a:rPr lang="en-US" sz="7200" dirty="0" smtClean="0">
                <a:solidFill>
                  <a:schemeClr val="tx1"/>
                </a:solidFill>
                <a:hlinkClick r:id="rId4"/>
              </a:rPr>
              <a:t>www.proza.ru/pics/2012/08/22/1441.jpg</a:t>
            </a:r>
            <a:endParaRPr lang="ru-RU" sz="7200" dirty="0" smtClean="0">
              <a:solidFill>
                <a:schemeClr val="tx1"/>
              </a:solidFill>
            </a:endParaRPr>
          </a:p>
          <a:p>
            <a:pPr marL="0" indent="0">
              <a:buNone/>
            </a:pPr>
            <a:r>
              <a:rPr lang="en-US" sz="7200" dirty="0" smtClean="0">
                <a:solidFill>
                  <a:schemeClr val="tx1"/>
                </a:solidFill>
              </a:rPr>
              <a:t> tos_11409267-Water-lily-Nymphaea-alba-in-the-pond.jpg</a:t>
            </a:r>
            <a:endParaRPr lang="ru-RU" sz="7200" dirty="0" smtClean="0">
              <a:solidFill>
                <a:schemeClr val="tx1"/>
              </a:solidFill>
            </a:endParaRPr>
          </a:p>
          <a:p>
            <a:pPr marL="0" indent="0">
              <a:buNone/>
            </a:pPr>
            <a:endParaRPr lang="ru-RU" sz="7200" dirty="0" smtClean="0">
              <a:solidFill>
                <a:schemeClr val="tx1"/>
              </a:solidFill>
            </a:endParaRPr>
          </a:p>
          <a:p>
            <a:pPr marL="0" lvl="0" indent="0">
              <a:buClr>
                <a:srgbClr val="31B6FD"/>
              </a:buClr>
              <a:buNone/>
            </a:pPr>
            <a:r>
              <a:rPr lang="en-US" sz="7200" dirty="0">
                <a:solidFill>
                  <a:prstClr val="black"/>
                </a:solidFill>
                <a:hlinkClick r:id="rId5"/>
              </a:rPr>
              <a:t>https://</a:t>
            </a:r>
            <a:r>
              <a:rPr lang="en-US" sz="7200" dirty="0" smtClean="0">
                <a:solidFill>
                  <a:prstClr val="black"/>
                </a:solidFill>
                <a:hlinkClick r:id="rId5"/>
              </a:rPr>
              <a:t>ds04.infourok.ru/uploads/ex/1130/00035907-0776155f/hello_html_m606f128f.jpg</a:t>
            </a:r>
            <a:endParaRPr lang="ru-RU" sz="7200" dirty="0" smtClean="0">
              <a:solidFill>
                <a:prstClr val="black"/>
              </a:solidFill>
            </a:endParaRPr>
          </a:p>
          <a:p>
            <a:pPr marL="0" lvl="0" indent="0">
              <a:buClr>
                <a:srgbClr val="31B6FD"/>
              </a:buClr>
              <a:buNone/>
            </a:pPr>
            <a:r>
              <a:rPr lang="en-US" sz="7200" dirty="0">
                <a:solidFill>
                  <a:prstClr val="black"/>
                </a:solidFill>
                <a:hlinkClick r:id="rId4"/>
              </a:rPr>
              <a:t>http://static9.depositphotos.com/1268660/1140/i/950/depositphohttp://</a:t>
            </a:r>
            <a:r>
              <a:rPr lang="en-US" sz="7200" dirty="0" smtClean="0">
                <a:solidFill>
                  <a:prstClr val="black"/>
                </a:solidFill>
                <a:hlinkClick r:id="rId4"/>
              </a:rPr>
              <a:t>www.proza.ru/pics/2012/08/22/1441.jpg</a:t>
            </a:r>
            <a:endParaRPr lang="ru-RU" sz="7200" dirty="0" smtClean="0">
              <a:solidFill>
                <a:prstClr val="black"/>
              </a:solidFill>
            </a:endParaRPr>
          </a:p>
          <a:p>
            <a:pPr marL="0" lvl="0" indent="0">
              <a:buClr>
                <a:srgbClr val="31B6FD"/>
              </a:buClr>
              <a:buNone/>
            </a:pPr>
            <a:endParaRPr lang="en-US" sz="7200" dirty="0">
              <a:solidFill>
                <a:prstClr val="black"/>
              </a:solidFill>
            </a:endParaRPr>
          </a:p>
          <a:p>
            <a:pPr marL="0" lvl="0" indent="0">
              <a:buClr>
                <a:srgbClr val="31B6FD"/>
              </a:buClr>
              <a:buNone/>
            </a:pPr>
            <a:r>
              <a:rPr lang="en-US" sz="7200" dirty="0">
                <a:solidFill>
                  <a:prstClr val="black"/>
                </a:solidFill>
              </a:rPr>
              <a:t>  </a:t>
            </a:r>
            <a:r>
              <a:rPr lang="en-US" sz="7200" dirty="0" smtClean="0">
                <a:solidFill>
                  <a:prstClr val="black"/>
                </a:solidFill>
              </a:rPr>
              <a:t>tos_11409267-Water-lily-Nymphaea-alba-in-the-pond.jpg</a:t>
            </a:r>
            <a:endParaRPr lang="ru-RU" sz="7200" dirty="0" smtClean="0">
              <a:solidFill>
                <a:prstClr val="black"/>
              </a:solidFill>
            </a:endParaRPr>
          </a:p>
          <a:p>
            <a:pPr marL="0" lvl="0" indent="0">
              <a:buClr>
                <a:srgbClr val="31B6FD"/>
              </a:buClr>
              <a:buNone/>
            </a:pPr>
            <a:endParaRPr lang="ru-RU" sz="7200" dirty="0" smtClean="0">
              <a:solidFill>
                <a:prstClr val="black"/>
              </a:solidFill>
            </a:endParaRPr>
          </a:p>
          <a:p>
            <a:pPr marL="0" lvl="0" indent="0">
              <a:buClr>
                <a:srgbClr val="31B6FD"/>
              </a:buClr>
              <a:buNone/>
            </a:pPr>
            <a:endParaRPr lang="ru-RU" sz="7200" dirty="0" smtClean="0">
              <a:solidFill>
                <a:prstClr val="black"/>
              </a:solidFill>
            </a:endParaRPr>
          </a:p>
          <a:p>
            <a:pPr marL="0" lvl="0" indent="0">
              <a:buClr>
                <a:srgbClr val="31B6FD"/>
              </a:buClr>
              <a:buNone/>
            </a:pPr>
            <a:endParaRPr lang="ru-RU" sz="7200" dirty="0">
              <a:solidFill>
                <a:prstClr val="black"/>
              </a:solidFill>
            </a:endParaRPr>
          </a:p>
          <a:p>
            <a:pPr marL="0" lvl="0" indent="0">
              <a:buClr>
                <a:srgbClr val="31B6FD"/>
              </a:buClr>
              <a:buNone/>
            </a:pPr>
            <a:endParaRPr lang="ru-RU" sz="7200" dirty="0" smtClean="0">
              <a:solidFill>
                <a:prstClr val="black"/>
              </a:solidFill>
            </a:endParaRPr>
          </a:p>
          <a:p>
            <a:pPr marL="0" lvl="0" indent="0">
              <a:buClr>
                <a:srgbClr val="31B6FD"/>
              </a:buClr>
              <a:buNone/>
            </a:pPr>
            <a:endParaRPr lang="ru-RU" sz="7200" dirty="0" smtClean="0">
              <a:solidFill>
                <a:prstClr val="black"/>
              </a:solidFill>
            </a:endParaRPr>
          </a:p>
          <a:p>
            <a:pPr marL="0" lvl="0" indent="0">
              <a:buClr>
                <a:srgbClr val="31B6FD"/>
              </a:buClr>
              <a:buNone/>
            </a:pPr>
            <a:endParaRPr lang="en-US" sz="2300" dirty="0">
              <a:solidFill>
                <a:prstClr val="black"/>
              </a:solidFill>
            </a:endParaRPr>
          </a:p>
          <a:p>
            <a:pPr marL="0" lvl="0" indent="0">
              <a:buClr>
                <a:srgbClr val="31B6FD"/>
              </a:buClr>
              <a:buNone/>
            </a:pPr>
            <a:endParaRPr lang="ru-RU" sz="2300" dirty="0">
              <a:solidFill>
                <a:prstClr val="black"/>
              </a:solidFill>
            </a:endParaRPr>
          </a:p>
          <a:p>
            <a:pPr marL="0" lvl="0" indent="0">
              <a:buClr>
                <a:srgbClr val="31B6FD"/>
              </a:buClr>
              <a:buNone/>
            </a:pPr>
            <a:r>
              <a:rPr lang="ru-RU" sz="2300" dirty="0">
                <a:solidFill>
                  <a:prstClr val="black"/>
                </a:solidFill>
              </a:rPr>
              <a:t>    </a:t>
            </a:r>
          </a:p>
          <a:p>
            <a:pPr marL="0" indent="0">
              <a:buNone/>
            </a:pPr>
            <a:endParaRPr lang="ru-RU" sz="1800" dirty="0" smtClean="0">
              <a:solidFill>
                <a:schemeClr val="tx1"/>
              </a:solidFill>
            </a:endParaRPr>
          </a:p>
          <a:p>
            <a:pPr marL="0" indent="0">
              <a:buNone/>
            </a:pPr>
            <a:endParaRPr lang="ru-RU" sz="1800" dirty="0">
              <a:solidFill>
                <a:schemeClr val="tx1"/>
              </a:solidFill>
            </a:endParaRPr>
          </a:p>
          <a:p>
            <a:pPr marL="0" indent="0">
              <a:buNone/>
            </a:pPr>
            <a:endParaRPr lang="ru-RU" sz="1800" dirty="0" smtClean="0">
              <a:solidFill>
                <a:schemeClr val="tx1"/>
              </a:solidFill>
            </a:endParaRPr>
          </a:p>
          <a:p>
            <a:pPr marL="0" indent="0">
              <a:buNone/>
            </a:pPr>
            <a:r>
              <a:rPr lang="en-US" sz="1800" dirty="0" smtClean="0">
                <a:solidFill>
                  <a:schemeClr val="tx1"/>
                </a:solidFill>
              </a:rPr>
              <a:t>  </a:t>
            </a:r>
            <a:endParaRPr lang="en-US" sz="1800" dirty="0">
              <a:solidFill>
                <a:schemeClr val="tx1"/>
              </a:solidFill>
            </a:endParaRPr>
          </a:p>
          <a:p>
            <a:pPr marL="0" indent="0">
              <a:buNone/>
            </a:pPr>
            <a:endParaRPr lang="en-US" sz="1800" dirty="0">
              <a:solidFill>
                <a:schemeClr val="tx1"/>
              </a:solidFill>
            </a:endParaRPr>
          </a:p>
          <a:p>
            <a:pPr marL="0" indent="0">
              <a:buNone/>
            </a:pPr>
            <a:endParaRPr lang="ru-RU" sz="1800" dirty="0" smtClean="0">
              <a:solidFill>
                <a:schemeClr val="tx1"/>
              </a:solidFill>
            </a:endParaRPr>
          </a:p>
          <a:p>
            <a:pPr marL="0" indent="0">
              <a:buNone/>
            </a:pPr>
            <a:endParaRPr lang="en-US" sz="1800" dirty="0">
              <a:solidFill>
                <a:schemeClr val="tx1"/>
              </a:solidFill>
            </a:endParaRPr>
          </a:p>
          <a:p>
            <a:pPr marL="0" indent="0">
              <a:buNone/>
            </a:pPr>
            <a:endParaRPr lang="en-US" sz="1800" dirty="0">
              <a:solidFill>
                <a:schemeClr val="tx1"/>
              </a:solidFill>
            </a:endParaRPr>
          </a:p>
          <a:p>
            <a:pPr marL="0" indent="0">
              <a:buNone/>
            </a:pPr>
            <a:endParaRPr lang="ru-RU" sz="1800" dirty="0">
              <a:solidFill>
                <a:schemeClr val="tx1"/>
              </a:solidFill>
            </a:endParaRPr>
          </a:p>
        </p:txBody>
      </p:sp>
      <p:sp>
        <p:nvSpPr>
          <p:cNvPr id="3" name="Заголовок 2"/>
          <p:cNvSpPr>
            <a:spLocks noGrp="1"/>
          </p:cNvSpPr>
          <p:nvPr>
            <p:ph type="title"/>
          </p:nvPr>
        </p:nvSpPr>
        <p:spPr>
          <a:xfrm>
            <a:off x="457200" y="0"/>
            <a:ext cx="8435280" cy="836712"/>
          </a:xfrm>
        </p:spPr>
        <p:txBody>
          <a:bodyPr>
            <a:normAutofit/>
          </a:bodyPr>
          <a:lstStyle/>
          <a:p>
            <a:r>
              <a:rPr lang="ru-RU" sz="2400" b="1" dirty="0" smtClean="0">
                <a:solidFill>
                  <a:schemeClr val="tx1"/>
                </a:solidFill>
              </a:rPr>
              <a:t>Источники</a:t>
            </a:r>
            <a:endParaRPr lang="ru-RU" sz="2400" b="1" dirty="0">
              <a:solidFill>
                <a:schemeClr val="tx1"/>
              </a:solidFill>
            </a:endParaRPr>
          </a:p>
        </p:txBody>
      </p:sp>
    </p:spTree>
    <p:extLst>
      <p:ext uri="{BB962C8B-B14F-4D97-AF65-F5344CB8AC3E}">
        <p14:creationId xmlns:p14="http://schemas.microsoft.com/office/powerpoint/2010/main" val="17501984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260648"/>
            <a:ext cx="8568951" cy="6336704"/>
          </a:xfrm>
        </p:spPr>
        <p:txBody>
          <a:bodyPr>
            <a:normAutofit/>
          </a:bodyPr>
          <a:lstStyle/>
          <a:p>
            <a:endParaRPr lang="ru-RU" sz="1800" dirty="0" smtClean="0">
              <a:solidFill>
                <a:schemeClr val="tx1"/>
              </a:solidFill>
            </a:endParaRPr>
          </a:p>
          <a:p>
            <a:pPr marL="0" indent="0">
              <a:buNone/>
            </a:pPr>
            <a:r>
              <a:rPr lang="ru-RU" sz="1800" dirty="0">
                <a:solidFill>
                  <a:schemeClr val="tx1"/>
                </a:solidFill>
              </a:rPr>
              <a:t> </a:t>
            </a:r>
            <a:r>
              <a:rPr lang="en-US" sz="1800" dirty="0">
                <a:solidFill>
                  <a:schemeClr val="tx1"/>
                </a:solidFill>
                <a:hlinkClick r:id="rId2"/>
              </a:rPr>
              <a:t>https://</a:t>
            </a:r>
            <a:r>
              <a:rPr lang="en-US" sz="1800" dirty="0" smtClean="0">
                <a:solidFill>
                  <a:schemeClr val="tx1"/>
                </a:solidFill>
                <a:hlinkClick r:id="rId2"/>
              </a:rPr>
              <a:t>dcf54aygx3v5e.cloudfront.net/fac7232f-1b5f-434c-ba49-99be850a5a91/2b467183-e1f4-4d25-b950-75c5ccc1f103_h.jpg</a:t>
            </a:r>
            <a:endParaRPr lang="ru-RU" sz="1800" dirty="0" smtClean="0">
              <a:solidFill>
                <a:schemeClr val="tx1"/>
              </a:solidFill>
            </a:endParaRPr>
          </a:p>
          <a:p>
            <a:pPr marL="0" indent="0">
              <a:buNone/>
            </a:pPr>
            <a:r>
              <a:rPr lang="ru-RU" sz="1800" dirty="0" smtClean="0">
                <a:solidFill>
                  <a:schemeClr val="tx1"/>
                </a:solidFill>
              </a:rPr>
              <a:t> </a:t>
            </a:r>
            <a:r>
              <a:rPr lang="en-US" sz="1800" dirty="0">
                <a:solidFill>
                  <a:schemeClr val="tx1"/>
                </a:solidFill>
                <a:hlinkClick r:id="rId3"/>
              </a:rPr>
              <a:t>http://velikol.ru/dostc/</a:t>
            </a:r>
            <a:r>
              <a:rPr lang="ru-RU" sz="1800" dirty="0" err="1">
                <a:solidFill>
                  <a:schemeClr val="tx1"/>
                </a:solidFill>
                <a:hlinkClick r:id="rId3"/>
              </a:rPr>
              <a:t>Волшебная+снежинка</a:t>
            </a:r>
            <a:r>
              <a:rPr lang="ru-RU" sz="1800" dirty="0">
                <a:solidFill>
                  <a:schemeClr val="tx1"/>
                </a:solidFill>
                <a:hlinkClick r:id="rId3"/>
              </a:rPr>
              <a:t>+%281+класс%2</a:t>
            </a:r>
            <a:r>
              <a:rPr lang="en-US" sz="1800" dirty="0">
                <a:solidFill>
                  <a:schemeClr val="tx1"/>
                </a:solidFill>
                <a:hlinkClick r:id="rId3"/>
              </a:rPr>
              <a:t>C+2-</a:t>
            </a:r>
            <a:r>
              <a:rPr lang="ru-RU" sz="1800" dirty="0">
                <a:solidFill>
                  <a:schemeClr val="tx1"/>
                </a:solidFill>
                <a:hlinkClick r:id="rId3"/>
              </a:rPr>
              <a:t>я+четверть%29+Цели</a:t>
            </a:r>
            <a:r>
              <a:rPr lang="en-US" sz="1800" dirty="0" smtClean="0">
                <a:solidFill>
                  <a:schemeClr val="tx1"/>
                </a:solidFill>
                <a:hlinkClick r:id="rId3"/>
              </a:rPr>
              <a:t>c/1556498_html_17aefbb3.png</a:t>
            </a:r>
            <a:r>
              <a:rPr lang="ru-RU" sz="1800" dirty="0" smtClean="0">
                <a:solidFill>
                  <a:schemeClr val="tx1"/>
                </a:solidFill>
              </a:rPr>
              <a:t>     </a:t>
            </a:r>
            <a:endParaRPr lang="ru-RU" sz="1800" dirty="0" smtClean="0">
              <a:solidFill>
                <a:schemeClr val="tx1"/>
              </a:solidFill>
            </a:endParaRPr>
          </a:p>
          <a:p>
            <a:pPr marL="0" indent="0">
              <a:buNone/>
            </a:pPr>
            <a:r>
              <a:rPr lang="en-US" sz="1800" dirty="0">
                <a:solidFill>
                  <a:schemeClr val="tx1"/>
                </a:solidFill>
                <a:hlinkClick r:id="rId4"/>
              </a:rPr>
              <a:t>https://</a:t>
            </a:r>
            <a:r>
              <a:rPr lang="en-US" sz="1800" dirty="0" smtClean="0">
                <a:solidFill>
                  <a:schemeClr val="tx1"/>
                </a:solidFill>
                <a:hlinkClick r:id="rId4"/>
              </a:rPr>
              <a:t>moscowmeltdown.files.wordpress.com/2016/02/411.jpg?w=1024&amp;h=768&amp;crop=1</a:t>
            </a:r>
            <a:endParaRPr lang="ru-RU" sz="1800" dirty="0" smtClean="0">
              <a:solidFill>
                <a:schemeClr val="tx1"/>
              </a:solidFill>
            </a:endParaRPr>
          </a:p>
          <a:p>
            <a:pPr marL="0" indent="0">
              <a:buNone/>
            </a:pPr>
            <a:r>
              <a:rPr lang="en-US" sz="1800" dirty="0">
                <a:solidFill>
                  <a:schemeClr val="tx1"/>
                </a:solidFill>
              </a:rPr>
              <a:t>https://</a:t>
            </a:r>
            <a:r>
              <a:rPr lang="en-US" sz="1800" dirty="0" smtClean="0">
                <a:solidFill>
                  <a:schemeClr val="tx1"/>
                </a:solidFill>
              </a:rPr>
              <a:t>fs00.infourok.ru/images/doc/7/8488/hello_html_m9d692ce.jpg</a:t>
            </a:r>
            <a:r>
              <a:rPr lang="ru-RU" sz="1800" dirty="0" smtClean="0">
                <a:solidFill>
                  <a:schemeClr val="tx1"/>
                </a:solidFill>
              </a:rPr>
              <a:t>     </a:t>
            </a:r>
          </a:p>
          <a:p>
            <a:pPr marL="0" indent="0">
              <a:buNone/>
            </a:pPr>
            <a:r>
              <a:rPr lang="en-US" sz="1800" dirty="0">
                <a:solidFill>
                  <a:schemeClr val="tx1"/>
                </a:solidFill>
                <a:hlinkClick r:id="rId5"/>
              </a:rPr>
              <a:t>https://</a:t>
            </a:r>
            <a:r>
              <a:rPr lang="en-US" sz="1800" dirty="0" smtClean="0">
                <a:solidFill>
                  <a:schemeClr val="tx1"/>
                </a:solidFill>
                <a:hlinkClick r:id="rId5"/>
              </a:rPr>
              <a:t>www.equestrian.ru/photos/user_photos/a_2e4a45.jpg</a:t>
            </a:r>
            <a:endParaRPr lang="ru-RU" sz="1800" dirty="0" smtClean="0">
              <a:solidFill>
                <a:schemeClr val="tx1"/>
              </a:solidFill>
            </a:endParaRPr>
          </a:p>
          <a:p>
            <a:pPr marL="0" indent="0">
              <a:buNone/>
            </a:pPr>
            <a:r>
              <a:rPr lang="ru-RU" sz="1800" dirty="0">
                <a:solidFill>
                  <a:schemeClr val="tx1"/>
                </a:solidFill>
              </a:rPr>
              <a:t>Учебная хрестоматия </a:t>
            </a:r>
            <a:r>
              <a:rPr lang="ru-RU" sz="1800" dirty="0" err="1">
                <a:solidFill>
                  <a:schemeClr val="tx1"/>
                </a:solidFill>
              </a:rPr>
              <a:t>Яфаевой</a:t>
            </a:r>
            <a:r>
              <a:rPr lang="ru-RU" sz="1800" dirty="0">
                <a:solidFill>
                  <a:schemeClr val="tx1"/>
                </a:solidFill>
              </a:rPr>
              <a:t> В.Г. «Математика в художественном слове». - Уфа, БИРО. 2006</a:t>
            </a:r>
            <a:r>
              <a:rPr lang="ru-RU" sz="1800" dirty="0" smtClean="0">
                <a:solidFill>
                  <a:schemeClr val="tx1"/>
                </a:solidFill>
              </a:rPr>
              <a:t>.</a:t>
            </a:r>
          </a:p>
          <a:p>
            <a:pPr marL="0" indent="0">
              <a:buNone/>
            </a:pPr>
            <a:r>
              <a:rPr lang="ru-RU" sz="1800" dirty="0" smtClean="0">
                <a:solidFill>
                  <a:schemeClr val="tx1"/>
                </a:solidFill>
              </a:rPr>
              <a:t>© </a:t>
            </a:r>
            <a:r>
              <a:rPr lang="ru-RU" sz="1800" dirty="0">
                <a:solidFill>
                  <a:schemeClr val="tx1"/>
                </a:solidFill>
              </a:rPr>
              <a:t>Лесная кладовая 2013 – 2017  Политика </a:t>
            </a:r>
            <a:r>
              <a:rPr lang="ru-RU" sz="1800" dirty="0" smtClean="0">
                <a:solidFill>
                  <a:schemeClr val="tx1"/>
                </a:solidFill>
              </a:rPr>
              <a:t>конфиденциальности</a:t>
            </a:r>
          </a:p>
          <a:p>
            <a:pPr marL="0" indent="0">
              <a:buNone/>
            </a:pPr>
            <a:r>
              <a:rPr lang="ru-RU" sz="1800" dirty="0" smtClean="0">
                <a:solidFill>
                  <a:schemeClr val="tx1"/>
                </a:solidFill>
              </a:rPr>
              <a:t>© </a:t>
            </a:r>
            <a:r>
              <a:rPr lang="ru-RU" sz="1800" dirty="0">
                <a:solidFill>
                  <a:schemeClr val="tx1"/>
                </a:solidFill>
              </a:rPr>
              <a:t>2012 - 2017 Сам себе доктор | Все права защищены | Обратная связь </a:t>
            </a:r>
            <a:r>
              <a:rPr lang="ru-RU" sz="1800" dirty="0" smtClean="0">
                <a:solidFill>
                  <a:schemeClr val="tx1"/>
                </a:solidFill>
                <a:hlinkClick r:id="rId6"/>
              </a:rPr>
              <a:t>admin@100trav.su</a:t>
            </a:r>
            <a:endParaRPr lang="ru-RU" sz="1800" dirty="0" smtClean="0">
              <a:solidFill>
                <a:schemeClr val="tx1"/>
              </a:solidFill>
            </a:endParaRPr>
          </a:p>
          <a:p>
            <a:pPr marL="0" indent="0">
              <a:buNone/>
            </a:pPr>
            <a:r>
              <a:rPr lang="ru-RU" sz="1800" dirty="0" smtClean="0">
                <a:solidFill>
                  <a:schemeClr val="tx1"/>
                </a:solidFill>
              </a:rPr>
              <a:t>Копирование </a:t>
            </a:r>
            <a:r>
              <a:rPr lang="ru-RU" sz="1800" dirty="0">
                <a:solidFill>
                  <a:schemeClr val="tx1"/>
                </a:solidFill>
              </a:rPr>
              <a:t>материалов сайта допускается только с размещением обратной индексируемой ссылки на первоисточник</a:t>
            </a:r>
            <a:r>
              <a:rPr lang="ru-RU" sz="1800" dirty="0" smtClean="0">
                <a:solidFill>
                  <a:schemeClr val="tx1"/>
                </a:solidFill>
              </a:rPr>
              <a:t>.</a:t>
            </a:r>
          </a:p>
          <a:p>
            <a:pPr marL="0" indent="0">
              <a:buNone/>
            </a:pPr>
            <a:endParaRPr lang="ru-RU" sz="1800" dirty="0">
              <a:solidFill>
                <a:schemeClr val="tx1"/>
              </a:solidFill>
            </a:endParaRPr>
          </a:p>
        </p:txBody>
      </p:sp>
      <p:sp>
        <p:nvSpPr>
          <p:cNvPr id="3" name="Заголовок 2"/>
          <p:cNvSpPr>
            <a:spLocks noGrp="1"/>
          </p:cNvSpPr>
          <p:nvPr>
            <p:ph type="title"/>
          </p:nvPr>
        </p:nvSpPr>
        <p:spPr>
          <a:xfrm flipH="1">
            <a:off x="179512" y="404664"/>
            <a:ext cx="277688" cy="1186392"/>
          </a:xfrm>
        </p:spPr>
        <p:txBody>
          <a:bodyPr/>
          <a:lstStyle/>
          <a:p>
            <a:endParaRPr lang="ru-RU" dirty="0"/>
          </a:p>
        </p:txBody>
      </p:sp>
    </p:spTree>
    <p:extLst>
      <p:ext uri="{BB962C8B-B14F-4D97-AF65-F5344CB8AC3E}">
        <p14:creationId xmlns:p14="http://schemas.microsoft.com/office/powerpoint/2010/main" val="17511681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a:xfrm>
            <a:off x="683568" y="332656"/>
            <a:ext cx="8229600" cy="5256584"/>
          </a:xfrm>
        </p:spPr>
        <p:txBody>
          <a:bodyPr/>
          <a:lstStyle/>
          <a:p>
            <a:r>
              <a:rPr lang="ru-RU" b="1" dirty="0" smtClean="0">
                <a:solidFill>
                  <a:srgbClr val="002060"/>
                </a:solidFill>
              </a:rPr>
              <a:t>Спасибо за внимание!</a:t>
            </a:r>
            <a:endParaRPr lang="ru-RU" b="1" dirty="0">
              <a:solidFill>
                <a:srgbClr val="002060"/>
              </a:solidFill>
            </a:endParaRPr>
          </a:p>
        </p:txBody>
      </p:sp>
    </p:spTree>
    <p:extLst>
      <p:ext uri="{BB962C8B-B14F-4D97-AF65-F5344CB8AC3E}">
        <p14:creationId xmlns:p14="http://schemas.microsoft.com/office/powerpoint/2010/main" val="1132704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844824"/>
            <a:ext cx="3307407"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116632"/>
            <a:ext cx="8291264" cy="1152128"/>
          </a:xfrm>
        </p:spPr>
        <p:txBody>
          <a:bodyPr>
            <a:noAutofit/>
          </a:bodyPr>
          <a:lstStyle/>
          <a:p>
            <a:r>
              <a:rPr lang="en-US" sz="2400" b="1" dirty="0" smtClean="0">
                <a:solidFill>
                  <a:schemeClr val="tx1"/>
                </a:solidFill>
              </a:rPr>
              <a:t>I </a:t>
            </a:r>
            <a:r>
              <a:rPr lang="ru-RU" sz="2400" b="1" dirty="0" smtClean="0">
                <a:solidFill>
                  <a:schemeClr val="tx1"/>
                </a:solidFill>
              </a:rPr>
              <a:t>этап «Исторический» </a:t>
            </a:r>
            <a:br>
              <a:rPr lang="ru-RU" sz="2400" b="1" dirty="0" smtClean="0">
                <a:solidFill>
                  <a:schemeClr val="tx1"/>
                </a:solidFill>
              </a:rPr>
            </a:br>
            <a:r>
              <a:rPr lang="ru-RU" sz="2400" b="1" dirty="0" smtClean="0">
                <a:solidFill>
                  <a:schemeClr val="tx1"/>
                </a:solidFill>
              </a:rPr>
              <a:t>Русский математик, академик Иван Матвеевич Виноградов</a:t>
            </a:r>
            <a:br>
              <a:rPr lang="ru-RU" sz="2400" b="1" dirty="0" smtClean="0">
                <a:solidFill>
                  <a:schemeClr val="tx1"/>
                </a:solidFill>
              </a:rPr>
            </a:br>
            <a:r>
              <a:rPr lang="ru-RU" sz="2400" b="1" dirty="0" smtClean="0">
                <a:solidFill>
                  <a:schemeClr val="tx1"/>
                </a:solidFill>
              </a:rPr>
              <a:t>(1891 – 1983)</a:t>
            </a:r>
            <a:endParaRPr lang="ru-RU" sz="2400" b="1" dirty="0">
              <a:solidFill>
                <a:schemeClr val="tx1"/>
              </a:solidFill>
            </a:endParaRPr>
          </a:p>
        </p:txBody>
      </p:sp>
      <p:sp>
        <p:nvSpPr>
          <p:cNvPr id="4" name="Прямоугольник 3"/>
          <p:cNvSpPr/>
          <p:nvPr/>
        </p:nvSpPr>
        <p:spPr>
          <a:xfrm>
            <a:off x="4211960" y="1484784"/>
            <a:ext cx="4224567" cy="5078313"/>
          </a:xfrm>
          <a:prstGeom prst="rect">
            <a:avLst/>
          </a:prstGeom>
        </p:spPr>
        <p:txBody>
          <a:bodyPr wrap="square">
            <a:spAutoFit/>
          </a:bodyPr>
          <a:lstStyle/>
          <a:p>
            <a:r>
              <a:rPr lang="ru-RU" b="1" dirty="0" smtClean="0"/>
              <a:t>И.М. Виноградов родился в 1891 году в селе </a:t>
            </a:r>
            <a:r>
              <a:rPr lang="ru-RU" b="1" dirty="0" err="1" smtClean="0"/>
              <a:t>Милолюб</a:t>
            </a:r>
            <a:r>
              <a:rPr lang="ru-RU" b="1" dirty="0" smtClean="0"/>
              <a:t> </a:t>
            </a:r>
            <a:r>
              <a:rPr lang="ru-RU" b="1" dirty="0" err="1" smtClean="0"/>
              <a:t>Максимовской</a:t>
            </a:r>
            <a:r>
              <a:rPr lang="ru-RU" b="1" dirty="0" smtClean="0"/>
              <a:t> волости Великолукского уезда (ныне Великолукский район Псковской области). В 1910 году, окончив реальное училище в Великих Луках, поступил на физико-математический факультет Петербургского университета. В 1920 году он уже профессор Пермского, а затем Петербургского университета. В свои тридцать четыре года заведовал кафедрой теории чисел. В тридцать семь лет – академик. Иван Матвеевич  почти полвека был директором в Математическом институте имени В.А. Стеклова. Этот пост он занимал до конца своих дней, то есть до 1983 года</a:t>
            </a:r>
            <a:endParaRPr lang="ru-RU" b="1" dirty="0"/>
          </a:p>
        </p:txBody>
      </p:sp>
    </p:spTree>
    <p:extLst>
      <p:ext uri="{BB962C8B-B14F-4D97-AF65-F5344CB8AC3E}">
        <p14:creationId xmlns:p14="http://schemas.microsoft.com/office/powerpoint/2010/main" val="36338184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260648"/>
            <a:ext cx="8229600" cy="1252728"/>
          </a:xfrm>
        </p:spPr>
        <p:txBody>
          <a:bodyPr>
            <a:normAutofit/>
          </a:bodyPr>
          <a:lstStyle/>
          <a:p>
            <a:r>
              <a:rPr lang="ru-RU" sz="2400" b="1" dirty="0">
                <a:solidFill>
                  <a:schemeClr val="tx1"/>
                </a:solidFill>
              </a:rPr>
              <a:t>Русский математик, академик Иван Матвеевич Виноградов</a:t>
            </a:r>
            <a:br>
              <a:rPr lang="ru-RU" sz="2400" b="1" dirty="0">
                <a:solidFill>
                  <a:schemeClr val="tx1"/>
                </a:solidFill>
              </a:rPr>
            </a:br>
            <a:r>
              <a:rPr lang="ru-RU" sz="2400" b="1" dirty="0">
                <a:solidFill>
                  <a:schemeClr val="tx1"/>
                </a:solidFill>
              </a:rPr>
              <a:t>(1891 – 1983)</a:t>
            </a:r>
          </a:p>
        </p:txBody>
      </p:sp>
      <p:sp>
        <p:nvSpPr>
          <p:cNvPr id="6" name="Объект 5"/>
          <p:cNvSpPr>
            <a:spLocks noGrp="1"/>
          </p:cNvSpPr>
          <p:nvPr>
            <p:ph idx="1"/>
          </p:nvPr>
        </p:nvSpPr>
        <p:spPr>
          <a:xfrm>
            <a:off x="251521" y="1412776"/>
            <a:ext cx="8640960" cy="5328592"/>
          </a:xfrm>
        </p:spPr>
        <p:txBody>
          <a:bodyPr>
            <a:normAutofit fontScale="92500" lnSpcReduction="10000"/>
          </a:bodyPr>
          <a:lstStyle/>
          <a:p>
            <a:pPr marL="0" indent="0" algn="just">
              <a:spcAft>
                <a:spcPts val="0"/>
              </a:spcAft>
              <a:buNone/>
            </a:pPr>
            <a:r>
              <a:rPr lang="ru-RU" sz="2300" dirty="0">
                <a:solidFill>
                  <a:schemeClr val="tx1"/>
                </a:solidFill>
                <a:latin typeface="Times New Roman"/>
                <a:ea typeface="Calibri"/>
                <a:cs typeface="Times New Roman"/>
              </a:rPr>
              <a:t> </a:t>
            </a:r>
            <a:r>
              <a:rPr lang="ru-RU" sz="2300" dirty="0" smtClean="0">
                <a:solidFill>
                  <a:schemeClr val="tx1"/>
                </a:solidFill>
                <a:latin typeface="Times New Roman"/>
                <a:ea typeface="Calibri"/>
                <a:cs typeface="Times New Roman"/>
              </a:rPr>
              <a:t>     </a:t>
            </a:r>
            <a:r>
              <a:rPr lang="ru-RU" sz="2300" b="1" dirty="0" smtClean="0">
                <a:solidFill>
                  <a:schemeClr val="tx1"/>
                </a:solidFill>
                <a:latin typeface="Times New Roman"/>
                <a:ea typeface="Calibri"/>
                <a:cs typeface="Times New Roman"/>
              </a:rPr>
              <a:t>В </a:t>
            </a:r>
            <a:r>
              <a:rPr lang="ru-RU" sz="2300" b="1" dirty="0">
                <a:solidFill>
                  <a:schemeClr val="tx1"/>
                </a:solidFill>
                <a:latin typeface="Times New Roman"/>
                <a:ea typeface="Calibri"/>
                <a:cs typeface="Times New Roman"/>
              </a:rPr>
              <a:t>1934 году Иван Матвеевич создает  новый метод в аналитической теории чисел, при помощи которого получает изумительные по точности результаты. Е</a:t>
            </a:r>
            <a:r>
              <a:rPr lang="ru-RU" sz="2300" b="1" dirty="0" smtClean="0">
                <a:solidFill>
                  <a:schemeClr val="tx1"/>
                </a:solidFill>
                <a:latin typeface="Times New Roman"/>
                <a:ea typeface="Calibri"/>
                <a:cs typeface="Times New Roman"/>
              </a:rPr>
              <a:t>го </a:t>
            </a:r>
            <a:r>
              <a:rPr lang="ru-RU" sz="2300" b="1" dirty="0">
                <a:solidFill>
                  <a:schemeClr val="tx1"/>
                </a:solidFill>
                <a:latin typeface="Times New Roman"/>
                <a:ea typeface="Calibri"/>
                <a:cs typeface="Times New Roman"/>
              </a:rPr>
              <a:t>методы были применены в теории распределения простых </a:t>
            </a:r>
            <a:r>
              <a:rPr lang="ru-RU" sz="2300" b="1" dirty="0" smtClean="0">
                <a:solidFill>
                  <a:schemeClr val="tx1"/>
                </a:solidFill>
                <a:latin typeface="Times New Roman"/>
                <a:ea typeface="Calibri"/>
                <a:cs typeface="Times New Roman"/>
              </a:rPr>
              <a:t>чисел. Например</a:t>
            </a:r>
            <a:r>
              <a:rPr lang="ru-RU" sz="2300" b="1" dirty="0">
                <a:solidFill>
                  <a:schemeClr val="tx1"/>
                </a:solidFill>
                <a:latin typeface="Times New Roman"/>
                <a:ea typeface="Calibri"/>
                <a:cs typeface="Times New Roman"/>
              </a:rPr>
              <a:t>, вычисления, которые проводятся на электронно-вычислительных цифровых машинах, по существу имеют дело с целыми числами. Последние же образуются как произведения простых чисел.</a:t>
            </a:r>
          </a:p>
          <a:p>
            <a:pPr marL="0" indent="0" algn="just">
              <a:spcAft>
                <a:spcPts val="0"/>
              </a:spcAft>
              <a:buNone/>
            </a:pPr>
            <a:r>
              <a:rPr lang="ru-RU" sz="2300" b="1" dirty="0" smtClean="0">
                <a:solidFill>
                  <a:schemeClr val="tx1"/>
                </a:solidFill>
                <a:latin typeface="Times New Roman"/>
                <a:ea typeface="Calibri"/>
                <a:cs typeface="Times New Roman"/>
              </a:rPr>
              <a:t>     В </a:t>
            </a:r>
            <a:r>
              <a:rPr lang="ru-RU" sz="2300" b="1" dirty="0">
                <a:solidFill>
                  <a:schemeClr val="tx1"/>
                </a:solidFill>
                <a:latin typeface="Times New Roman"/>
                <a:ea typeface="Calibri"/>
                <a:cs typeface="Times New Roman"/>
              </a:rPr>
              <a:t>1937 году Иван Матвеевич сделал новое открытие, создавшее базу для решения совершенно неприступных ранее задач теории простых чисел. </a:t>
            </a:r>
            <a:r>
              <a:rPr lang="ru-RU" sz="2300" b="1" dirty="0" smtClean="0">
                <a:solidFill>
                  <a:schemeClr val="tx1"/>
                </a:solidFill>
                <a:latin typeface="Times New Roman"/>
                <a:ea typeface="Calibri"/>
                <a:cs typeface="Times New Roman"/>
              </a:rPr>
              <a:t>Открытие </a:t>
            </a:r>
            <a:r>
              <a:rPr lang="ru-RU" sz="2300" b="1" dirty="0">
                <a:solidFill>
                  <a:schemeClr val="tx1"/>
                </a:solidFill>
                <a:latin typeface="Times New Roman"/>
                <a:ea typeface="Calibri"/>
                <a:cs typeface="Times New Roman"/>
              </a:rPr>
              <a:t>академика Виноградова произвело на математиков всего мира впечатление разорвавшейся бомбы. Иностранные научные общества и академии одна за другой избирают его своим почетным членом.</a:t>
            </a:r>
          </a:p>
          <a:p>
            <a:pPr marL="0" indent="0" algn="just">
              <a:spcAft>
                <a:spcPts val="0"/>
              </a:spcAft>
              <a:buNone/>
            </a:pPr>
            <a:r>
              <a:rPr lang="ru-RU" sz="2300" b="1" dirty="0" smtClean="0">
                <a:solidFill>
                  <a:schemeClr val="tx1"/>
                </a:solidFill>
                <a:latin typeface="Times New Roman"/>
                <a:ea typeface="Calibri"/>
                <a:cs typeface="Times New Roman"/>
              </a:rPr>
              <a:t>    Он </a:t>
            </a:r>
            <a:r>
              <a:rPr lang="ru-RU" sz="2300" b="1" dirty="0">
                <a:solidFill>
                  <a:schemeClr val="tx1"/>
                </a:solidFill>
                <a:latin typeface="Times New Roman"/>
                <a:ea typeface="Calibri"/>
                <a:cs typeface="Times New Roman"/>
              </a:rPr>
              <a:t>был дважды удостоен золотой звезды Героя Социалистического Труда, являлся лауреатом Ленинской и Государственных премий. Иван Матвеевич был награжден золотой медалью имени М.В. Ломоносова - высшей научной наградой Академии наук СССР.</a:t>
            </a:r>
          </a:p>
          <a:p>
            <a:endParaRPr lang="ru-RU" dirty="0"/>
          </a:p>
        </p:txBody>
      </p:sp>
    </p:spTree>
    <p:extLst>
      <p:ext uri="{BB962C8B-B14F-4D97-AF65-F5344CB8AC3E}">
        <p14:creationId xmlns:p14="http://schemas.microsoft.com/office/powerpoint/2010/main" val="37265597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26892" y="304064"/>
            <a:ext cx="8229600" cy="1252728"/>
          </a:xfrm>
        </p:spPr>
        <p:txBody>
          <a:bodyPr>
            <a:normAutofit/>
          </a:bodyPr>
          <a:lstStyle/>
          <a:p>
            <a:pPr algn="l"/>
            <a:r>
              <a:rPr lang="ru-RU" sz="2400" dirty="0" smtClean="0">
                <a:solidFill>
                  <a:schemeClr val="tx1"/>
                </a:solidFill>
              </a:rPr>
              <a:t>       </a:t>
            </a:r>
            <a:r>
              <a:rPr lang="ru-RU" sz="2400" b="1" dirty="0" smtClean="0">
                <a:solidFill>
                  <a:schemeClr val="tx1"/>
                </a:solidFill>
              </a:rPr>
              <a:t>Дом </a:t>
            </a:r>
            <a:r>
              <a:rPr lang="ru-RU" sz="2400" b="1" dirty="0">
                <a:solidFill>
                  <a:schemeClr val="tx1"/>
                </a:solidFill>
              </a:rPr>
              <a:t>- </a:t>
            </a:r>
            <a:r>
              <a:rPr lang="ru-RU" sz="2400" b="1" dirty="0" smtClean="0">
                <a:solidFill>
                  <a:schemeClr val="tx1"/>
                </a:solidFill>
              </a:rPr>
              <a:t>музей                                                 Бронзовый </a:t>
            </a:r>
            <a:r>
              <a:rPr lang="ru-RU" sz="2400" b="1" dirty="0">
                <a:solidFill>
                  <a:schemeClr val="tx1"/>
                </a:solidFill>
              </a:rPr>
              <a:t>бюст </a:t>
            </a:r>
            <a:r>
              <a:rPr lang="ru-RU" sz="2400" b="1" dirty="0" smtClean="0">
                <a:solidFill>
                  <a:schemeClr val="tx1"/>
                </a:solidFill>
              </a:rPr>
              <a:t> </a:t>
            </a:r>
            <a:endParaRPr lang="ru-RU" sz="2400" b="1" dirty="0">
              <a:solidFill>
                <a:schemeClr val="tx1"/>
              </a:solidFil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556792"/>
            <a:ext cx="4642467"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3" y="1556792"/>
            <a:ext cx="4032448" cy="496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1280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971600" y="1916832"/>
            <a:ext cx="7128792" cy="4320480"/>
          </a:xfrm>
        </p:spPr>
        <p:txBody>
          <a:bodyPr>
            <a:normAutofit/>
          </a:bodyPr>
          <a:lstStyle/>
          <a:p>
            <a:r>
              <a:rPr lang="ru-RU" sz="1800" b="1" dirty="0">
                <a:solidFill>
                  <a:schemeClr val="tx1"/>
                </a:solidFill>
              </a:rPr>
              <a:t>В день 95-летия со дня рождения </a:t>
            </a:r>
            <a:r>
              <a:rPr lang="ru-RU" sz="1800" b="1" dirty="0" err="1" smtClean="0">
                <a:solidFill>
                  <a:schemeClr val="tx1"/>
                </a:solidFill>
              </a:rPr>
              <a:t>И.М.Виноградова</a:t>
            </a:r>
            <a:r>
              <a:rPr lang="ru-RU" sz="1800" b="1" dirty="0">
                <a:solidFill>
                  <a:schemeClr val="tx1"/>
                </a:solidFill>
              </a:rPr>
              <a:t>  </a:t>
            </a:r>
            <a:r>
              <a:rPr lang="ru-RU" sz="1800" b="1" dirty="0" smtClean="0">
                <a:solidFill>
                  <a:schemeClr val="tx1"/>
                </a:solidFill>
              </a:rPr>
              <a:t>(14 </a:t>
            </a:r>
            <a:r>
              <a:rPr lang="ru-RU" sz="1800" b="1" dirty="0">
                <a:solidFill>
                  <a:schemeClr val="tx1"/>
                </a:solidFill>
              </a:rPr>
              <a:t>сентября 1986 </a:t>
            </a:r>
            <a:r>
              <a:rPr lang="ru-RU" sz="1800" b="1" dirty="0" smtClean="0">
                <a:solidFill>
                  <a:schemeClr val="tx1"/>
                </a:solidFill>
              </a:rPr>
              <a:t>года) </a:t>
            </a:r>
            <a:r>
              <a:rPr lang="ru-RU" sz="1800" b="1" dirty="0">
                <a:solidFill>
                  <a:schemeClr val="tx1"/>
                </a:solidFill>
              </a:rPr>
              <a:t>был открыт </a:t>
            </a:r>
            <a:r>
              <a:rPr lang="ru-RU" sz="1800" b="1" dirty="0" smtClean="0">
                <a:solidFill>
                  <a:schemeClr val="tx1"/>
                </a:solidFill>
              </a:rPr>
              <a:t>музей. Он </a:t>
            </a:r>
            <a:r>
              <a:rPr lang="ru-RU" sz="1800" b="1" dirty="0">
                <a:solidFill>
                  <a:schemeClr val="tx1"/>
                </a:solidFill>
              </a:rPr>
              <a:t>расположен в восстановленном родительском доме ученого неподалеку от </a:t>
            </a:r>
            <a:r>
              <a:rPr lang="ru-RU" sz="1800" b="1" dirty="0" smtClean="0">
                <a:solidFill>
                  <a:schemeClr val="tx1"/>
                </a:solidFill>
              </a:rPr>
              <a:t>сквера с </a:t>
            </a:r>
            <a:r>
              <a:rPr lang="ru-RU" sz="1800" b="1" dirty="0">
                <a:solidFill>
                  <a:schemeClr val="tx1"/>
                </a:solidFill>
              </a:rPr>
              <a:t>бронзовым бюстом </a:t>
            </a:r>
            <a:r>
              <a:rPr lang="ru-RU" sz="1800" b="1" dirty="0" err="1" smtClean="0">
                <a:solidFill>
                  <a:schemeClr val="tx1"/>
                </a:solidFill>
              </a:rPr>
              <a:t>И.М.Виноградова</a:t>
            </a:r>
            <a:r>
              <a:rPr lang="ru-RU" sz="1800" b="1" dirty="0" smtClean="0">
                <a:solidFill>
                  <a:schemeClr val="tx1"/>
                </a:solidFill>
              </a:rPr>
              <a:t>. Бюст был установлен </a:t>
            </a:r>
            <a:r>
              <a:rPr lang="ru-RU" sz="1800" b="1" dirty="0">
                <a:solidFill>
                  <a:schemeClr val="tx1"/>
                </a:solidFill>
              </a:rPr>
              <a:t>1 ноября 1979 года</a:t>
            </a:r>
            <a:r>
              <a:rPr lang="ru-RU" sz="1800" b="1" dirty="0" smtClean="0">
                <a:solidFill>
                  <a:schemeClr val="tx1"/>
                </a:solidFill>
              </a:rPr>
              <a:t>.</a:t>
            </a:r>
          </a:p>
          <a:p>
            <a:r>
              <a:rPr lang="ru-RU" sz="1800" b="1" dirty="0" smtClean="0">
                <a:solidFill>
                  <a:schemeClr val="tx1"/>
                </a:solidFill>
              </a:rPr>
              <a:t> Идея создания мемориального музея возникла у </a:t>
            </a:r>
            <a:r>
              <a:rPr lang="ru-RU" sz="1800" b="1" dirty="0" err="1" smtClean="0">
                <a:solidFill>
                  <a:schemeClr val="tx1"/>
                </a:solidFill>
              </a:rPr>
              <a:t>великолучан</a:t>
            </a:r>
            <a:r>
              <a:rPr lang="ru-RU" sz="1800" b="1" dirty="0" smtClean="0">
                <a:solidFill>
                  <a:schemeClr val="tx1"/>
                </a:solidFill>
              </a:rPr>
              <a:t> еще при жизни академика Виноградова. Сам он принял живое личное участие в восстановлении родительского дома: сделал подробное описание жилых комнат, внешнего облика, отдельные акварельные зарисовки.</a:t>
            </a:r>
          </a:p>
          <a:p>
            <a:r>
              <a:rPr lang="ru-RU" sz="1800" b="1" dirty="0" smtClean="0">
                <a:solidFill>
                  <a:prstClr val="black"/>
                </a:solidFill>
                <a:ea typeface="+mj-ea"/>
                <a:cs typeface="+mj-cs"/>
              </a:rPr>
              <a:t> В коллекции мемориальных </a:t>
            </a:r>
            <a:r>
              <a:rPr lang="ru-RU" sz="1800" b="1" dirty="0">
                <a:solidFill>
                  <a:prstClr val="black"/>
                </a:solidFill>
                <a:ea typeface="+mj-ea"/>
                <a:cs typeface="+mj-cs"/>
              </a:rPr>
              <a:t>предметов музейного </a:t>
            </a:r>
            <a:r>
              <a:rPr lang="ru-RU" sz="1800" b="1" dirty="0" smtClean="0">
                <a:solidFill>
                  <a:prstClr val="black"/>
                </a:solidFill>
                <a:ea typeface="+mj-ea"/>
                <a:cs typeface="+mj-cs"/>
              </a:rPr>
              <a:t>значения насчитывается </a:t>
            </a:r>
            <a:r>
              <a:rPr lang="ru-RU" sz="1800" b="1" dirty="0">
                <a:solidFill>
                  <a:prstClr val="black"/>
                </a:solidFill>
                <a:ea typeface="+mj-ea"/>
                <a:cs typeface="+mj-cs"/>
              </a:rPr>
              <a:t>около шести </a:t>
            </a:r>
            <a:r>
              <a:rPr lang="ru-RU" sz="1800" b="1" dirty="0" smtClean="0">
                <a:solidFill>
                  <a:prstClr val="black"/>
                </a:solidFill>
                <a:ea typeface="+mj-ea"/>
                <a:cs typeface="+mj-cs"/>
              </a:rPr>
              <a:t>тысяч.</a:t>
            </a:r>
          </a:p>
          <a:p>
            <a:r>
              <a:rPr lang="ru-RU" sz="1800" b="1" dirty="0" smtClean="0">
                <a:solidFill>
                  <a:prstClr val="black"/>
                </a:solidFill>
                <a:ea typeface="+mj-ea"/>
                <a:cs typeface="+mj-cs"/>
              </a:rPr>
              <a:t> </a:t>
            </a:r>
            <a:r>
              <a:rPr lang="ru-RU" sz="1800" b="1" dirty="0" err="1" smtClean="0">
                <a:solidFill>
                  <a:prstClr val="black"/>
                </a:solidFill>
                <a:ea typeface="+mj-ea"/>
                <a:cs typeface="+mj-cs"/>
              </a:rPr>
              <a:t>И.М.Виноградова</a:t>
            </a:r>
            <a:r>
              <a:rPr lang="ru-RU" sz="1800" b="1" dirty="0" smtClean="0">
                <a:solidFill>
                  <a:prstClr val="black"/>
                </a:solidFill>
                <a:ea typeface="+mj-ea"/>
                <a:cs typeface="+mj-cs"/>
              </a:rPr>
              <a:t> </a:t>
            </a:r>
            <a:r>
              <a:rPr lang="ru-RU" sz="1800" b="1" dirty="0">
                <a:solidFill>
                  <a:prstClr val="black"/>
                </a:solidFill>
                <a:ea typeface="+mj-ea"/>
                <a:cs typeface="+mj-cs"/>
              </a:rPr>
              <a:t>отнесен к объектам исторического и культурного наследия федерального значения.</a:t>
            </a:r>
            <a:endParaRPr lang="ru-RU" sz="1800" b="1" dirty="0"/>
          </a:p>
        </p:txBody>
      </p:sp>
      <p:sp>
        <p:nvSpPr>
          <p:cNvPr id="3" name="Заголовок 2"/>
          <p:cNvSpPr>
            <a:spLocks noGrp="1"/>
          </p:cNvSpPr>
          <p:nvPr>
            <p:ph type="title"/>
          </p:nvPr>
        </p:nvSpPr>
        <p:spPr>
          <a:xfrm flipH="1">
            <a:off x="395536" y="332656"/>
            <a:ext cx="8568952" cy="1114384"/>
          </a:xfrm>
        </p:spPr>
        <p:txBody>
          <a:bodyPr>
            <a:normAutofit/>
          </a:bodyPr>
          <a:lstStyle/>
          <a:p>
            <a:r>
              <a:rPr lang="ru-RU" sz="2400" b="1" dirty="0">
                <a:solidFill>
                  <a:schemeClr val="tx1"/>
                </a:solidFill>
              </a:rPr>
              <a:t>Русский математик, академик Иван Матвеевич Виноградов</a:t>
            </a:r>
            <a:br>
              <a:rPr lang="ru-RU" sz="2400" b="1" dirty="0">
                <a:solidFill>
                  <a:schemeClr val="tx1"/>
                </a:solidFill>
              </a:rPr>
            </a:br>
            <a:r>
              <a:rPr lang="ru-RU" sz="2400" b="1" dirty="0">
                <a:solidFill>
                  <a:schemeClr val="tx1"/>
                </a:solidFill>
              </a:rPr>
              <a:t>(1891 – 1983)</a:t>
            </a:r>
          </a:p>
        </p:txBody>
      </p:sp>
    </p:spTree>
    <p:extLst>
      <p:ext uri="{BB962C8B-B14F-4D97-AF65-F5344CB8AC3E}">
        <p14:creationId xmlns:p14="http://schemas.microsoft.com/office/powerpoint/2010/main" val="3440130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44008" y="2132856"/>
            <a:ext cx="4104456" cy="5112568"/>
          </a:xfrm>
        </p:spPr>
        <p:txBody>
          <a:bodyPr>
            <a:normAutofit/>
          </a:bodyPr>
          <a:lstStyle/>
          <a:p>
            <a:pPr marL="0" indent="0">
              <a:buNone/>
            </a:pPr>
            <a:r>
              <a:rPr lang="ru-RU" sz="1800" b="1" dirty="0">
                <a:solidFill>
                  <a:srgbClr val="252525"/>
                </a:solidFill>
                <a:latin typeface="Arial"/>
              </a:rPr>
              <a:t>На поверхности пруда плавает одна кувшинка, которая постоянно делится и разрастается. Таким образом, каждый день площадь, которую занимают кувшинки, увеличивается в два раза. Через месяц покрытой оказывается вся поверхность пруда. За сколько времени покроется кувшинками вся поверхность пруда, если изначально </a:t>
            </a:r>
            <a:r>
              <a:rPr lang="ru-RU" sz="1800" b="1" dirty="0" smtClean="0">
                <a:solidFill>
                  <a:srgbClr val="252525"/>
                </a:solidFill>
                <a:latin typeface="Arial"/>
              </a:rPr>
              <a:t>на </a:t>
            </a:r>
            <a:r>
              <a:rPr lang="ru-RU" sz="1800" b="1" dirty="0">
                <a:solidFill>
                  <a:srgbClr val="252525"/>
                </a:solidFill>
                <a:latin typeface="Arial"/>
              </a:rPr>
              <a:t>поверхности будут плавать две кувшинки?</a:t>
            </a:r>
            <a:endParaRPr lang="ru-RU" sz="1800" b="1" dirty="0"/>
          </a:p>
        </p:txBody>
      </p:sp>
      <p:sp>
        <p:nvSpPr>
          <p:cNvPr id="3" name="Заголовок 2"/>
          <p:cNvSpPr>
            <a:spLocks noGrp="1"/>
          </p:cNvSpPr>
          <p:nvPr>
            <p:ph type="title"/>
          </p:nvPr>
        </p:nvSpPr>
        <p:spPr/>
        <p:txBody>
          <a:bodyPr>
            <a:normAutofit/>
          </a:bodyPr>
          <a:lstStyle/>
          <a:p>
            <a:r>
              <a:rPr lang="en-US" sz="2400" b="1" dirty="0" smtClean="0">
                <a:solidFill>
                  <a:schemeClr val="tx1"/>
                </a:solidFill>
              </a:rPr>
              <a:t>II </a:t>
            </a:r>
            <a:r>
              <a:rPr lang="ru-RU" sz="2400" b="1" dirty="0" smtClean="0">
                <a:solidFill>
                  <a:schemeClr val="tx1"/>
                </a:solidFill>
              </a:rPr>
              <a:t>этап «Математический»</a:t>
            </a:r>
            <a:br>
              <a:rPr lang="ru-RU" sz="2400" b="1" dirty="0" smtClean="0">
                <a:solidFill>
                  <a:schemeClr val="tx1"/>
                </a:solidFill>
              </a:rPr>
            </a:br>
            <a:r>
              <a:rPr lang="ru-RU" sz="2400" b="1" dirty="0" smtClean="0">
                <a:solidFill>
                  <a:schemeClr val="tx1"/>
                </a:solidFill>
              </a:rPr>
              <a:t>Логические </a:t>
            </a:r>
            <a:r>
              <a:rPr lang="ru-RU" sz="2400" b="1" dirty="0" smtClean="0">
                <a:solidFill>
                  <a:schemeClr val="tx1"/>
                </a:solidFill>
              </a:rPr>
              <a:t>задачи </a:t>
            </a:r>
            <a:r>
              <a:rPr lang="ru-RU" sz="2400" b="1" dirty="0" smtClean="0">
                <a:solidFill>
                  <a:schemeClr val="tx1"/>
                </a:solidFill>
              </a:rPr>
              <a:t/>
            </a:r>
            <a:br>
              <a:rPr lang="ru-RU" sz="2400" b="1" dirty="0" smtClean="0">
                <a:solidFill>
                  <a:schemeClr val="tx1"/>
                </a:solidFill>
              </a:rPr>
            </a:br>
            <a:r>
              <a:rPr lang="ru-RU" sz="2400" b="1" dirty="0" smtClean="0">
                <a:solidFill>
                  <a:schemeClr val="tx1"/>
                </a:solidFill>
              </a:rPr>
              <a:t>Задача 1.Кувшинки </a:t>
            </a:r>
            <a:r>
              <a:rPr lang="ru-RU" sz="2400" b="1" dirty="0">
                <a:solidFill>
                  <a:schemeClr val="tx1"/>
                </a:solidFill>
              </a:rPr>
              <a:t>на пруду</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448725"/>
            <a:ext cx="3949967" cy="2996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30513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lvl="0">
              <a:spcBef>
                <a:spcPts val="0"/>
              </a:spcBef>
            </a:pPr>
            <a:r>
              <a:rPr lang="ru-RU" sz="2400" b="1" dirty="0" smtClean="0">
                <a:solidFill>
                  <a:prstClr val="black"/>
                </a:solidFill>
                <a:ea typeface="+mn-ea"/>
                <a:cs typeface="+mn-cs"/>
              </a:rPr>
              <a:t>Ответ:</a:t>
            </a:r>
            <a:br>
              <a:rPr lang="ru-RU" sz="2400" b="1" dirty="0" smtClean="0">
                <a:solidFill>
                  <a:prstClr val="black"/>
                </a:solidFill>
                <a:ea typeface="+mn-ea"/>
                <a:cs typeface="+mn-cs"/>
              </a:rPr>
            </a:br>
            <a:r>
              <a:rPr lang="ru-RU" sz="2400" b="1" dirty="0" smtClean="0">
                <a:solidFill>
                  <a:prstClr val="black"/>
                </a:solidFill>
                <a:ea typeface="+mn-ea"/>
                <a:cs typeface="+mn-cs"/>
              </a:rPr>
              <a:t> Две </a:t>
            </a:r>
            <a:r>
              <a:rPr lang="ru-RU" sz="2400" b="1" dirty="0">
                <a:solidFill>
                  <a:prstClr val="black"/>
                </a:solidFill>
                <a:ea typeface="+mn-ea"/>
                <a:cs typeface="+mn-cs"/>
              </a:rPr>
              <a:t>кувшинки покроют озеро за месяц минус один день.</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988840"/>
            <a:ext cx="6184850" cy="4123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01887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flipH="1">
            <a:off x="9144000" y="404664"/>
            <a:ext cx="45719" cy="5112568"/>
          </a:xfrm>
        </p:spPr>
        <p:txBody>
          <a:bodyPr/>
          <a:lstStyle/>
          <a:p>
            <a:endParaRPr lang="ru-RU"/>
          </a:p>
        </p:txBody>
      </p:sp>
      <p:sp>
        <p:nvSpPr>
          <p:cNvPr id="3" name="Заголовок 2"/>
          <p:cNvSpPr>
            <a:spLocks noGrp="1"/>
          </p:cNvSpPr>
          <p:nvPr>
            <p:ph type="title"/>
          </p:nvPr>
        </p:nvSpPr>
        <p:spPr>
          <a:xfrm>
            <a:off x="33955" y="0"/>
            <a:ext cx="9110045" cy="3068960"/>
          </a:xfrm>
        </p:spPr>
        <p:txBody>
          <a:bodyPr>
            <a:normAutofit/>
          </a:bodyPr>
          <a:lstStyle/>
          <a:p>
            <a:r>
              <a:rPr lang="ru-RU" sz="2400" b="1" dirty="0" smtClean="0">
                <a:solidFill>
                  <a:schemeClr val="tx1"/>
                </a:solidFill>
              </a:rPr>
              <a:t>Задача 2. Бабушкины гренки.</a:t>
            </a:r>
            <a:br>
              <a:rPr lang="ru-RU" sz="2400" b="1" dirty="0" smtClean="0">
                <a:solidFill>
                  <a:schemeClr val="tx1"/>
                </a:solidFill>
              </a:rPr>
            </a:br>
            <a:r>
              <a:rPr lang="ru-RU" sz="2400" b="1" dirty="0" smtClean="0">
                <a:solidFill>
                  <a:schemeClr val="tx1"/>
                </a:solidFill>
              </a:rPr>
              <a:t/>
            </a:r>
            <a:br>
              <a:rPr lang="ru-RU" sz="2400" b="1" dirty="0" smtClean="0">
                <a:solidFill>
                  <a:schemeClr val="tx1"/>
                </a:solidFill>
              </a:rPr>
            </a:br>
            <a:r>
              <a:rPr lang="ru-RU" sz="1800" b="1" dirty="0" smtClean="0">
                <a:solidFill>
                  <a:schemeClr val="tx1"/>
                </a:solidFill>
              </a:rPr>
              <a:t>Бабушка </a:t>
            </a:r>
            <a:r>
              <a:rPr lang="ru-RU" sz="1800" b="1" dirty="0">
                <a:solidFill>
                  <a:schemeClr val="tx1"/>
                </a:solidFill>
              </a:rPr>
              <a:t>готовит внуку на ужин гренки. Для их приготовления она использует маленькую сковороду, способную уместить только два хлебных ломтика. На обжаривание каждой из сторон ломтика хлеба затрачивается одна минута времени. Чтобы приготовить три гренки, бабушке достаточно всего лишь трех минут вместо очевидных четырех. Как ей удается это сделать</a:t>
            </a:r>
            <a:r>
              <a:rPr lang="ru-RU" sz="1800" b="1" dirty="0" smtClean="0">
                <a:solidFill>
                  <a:schemeClr val="tx1"/>
                </a:solidFill>
              </a:rPr>
              <a:t>? </a:t>
            </a:r>
            <a:r>
              <a:rPr lang="ru-RU" sz="1800" b="1" dirty="0" smtClean="0"/>
              <a:t>о </a:t>
            </a:r>
            <a:r>
              <a:rPr lang="ru-RU" sz="1800" b="1" dirty="0"/>
              <a:t>сделать</a:t>
            </a:r>
            <a:r>
              <a:rPr lang="ru-RU" sz="2700" dirty="0"/>
              <a:t>?</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068960"/>
            <a:ext cx="5256584" cy="368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36163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67544" y="908720"/>
            <a:ext cx="8229600" cy="1252728"/>
          </a:xfrm>
        </p:spPr>
        <p:txBody>
          <a:bodyPr>
            <a:normAutofit fontScale="90000"/>
          </a:bodyPr>
          <a:lstStyle/>
          <a:p>
            <a:r>
              <a:rPr lang="ru-RU" sz="2700" b="1" dirty="0" smtClean="0">
                <a:solidFill>
                  <a:schemeClr val="tx1"/>
                </a:solidFill>
              </a:rPr>
              <a:t>Ответ:</a:t>
            </a:r>
            <a:br>
              <a:rPr lang="ru-RU" sz="2700" b="1" dirty="0" smtClean="0">
                <a:solidFill>
                  <a:schemeClr val="tx1"/>
                </a:solidFill>
              </a:rPr>
            </a:br>
            <a:r>
              <a:rPr lang="ru-RU" sz="2700" b="1" dirty="0" smtClean="0">
                <a:solidFill>
                  <a:schemeClr val="tx1"/>
                </a:solidFill>
              </a:rPr>
              <a:t/>
            </a:r>
            <a:br>
              <a:rPr lang="ru-RU" sz="2700" b="1" dirty="0" smtClean="0">
                <a:solidFill>
                  <a:schemeClr val="tx1"/>
                </a:solidFill>
              </a:rPr>
            </a:br>
            <a:r>
              <a:rPr lang="ru-RU" sz="2700" dirty="0" smtClean="0">
                <a:solidFill>
                  <a:schemeClr val="tx1"/>
                </a:solidFill>
              </a:rPr>
              <a:t> </a:t>
            </a:r>
            <a:r>
              <a:rPr lang="ru-RU" sz="2000" b="1" dirty="0" smtClean="0">
                <a:solidFill>
                  <a:schemeClr val="tx1"/>
                </a:solidFill>
              </a:rPr>
              <a:t>1. Обжаривается одна сторона первого и второго ломтика (1-я минута). </a:t>
            </a:r>
            <a:br>
              <a:rPr lang="ru-RU" sz="2000" b="1" dirty="0" smtClean="0">
                <a:solidFill>
                  <a:schemeClr val="tx1"/>
                </a:solidFill>
              </a:rPr>
            </a:br>
            <a:r>
              <a:rPr lang="ru-RU" sz="2000" b="1" dirty="0" smtClean="0">
                <a:solidFill>
                  <a:schemeClr val="tx1"/>
                </a:solidFill>
              </a:rPr>
              <a:t>2. Первый ломтик переворачивается на другую сторону, второй временно убирается, а на его место кладется третий (2-я минута). </a:t>
            </a:r>
            <a:br>
              <a:rPr lang="ru-RU" sz="2000" b="1" dirty="0" smtClean="0">
                <a:solidFill>
                  <a:schemeClr val="tx1"/>
                </a:solidFill>
              </a:rPr>
            </a:br>
            <a:r>
              <a:rPr lang="ru-RU" sz="2000" b="1" dirty="0" smtClean="0">
                <a:solidFill>
                  <a:schemeClr val="tx1"/>
                </a:solidFill>
              </a:rPr>
              <a:t>3. Убирается готовый первый ломтик, возвращается на сковороду второй и дожаривается вместе с перевернутым третьим (3-я минута).</a:t>
            </a:r>
            <a:endParaRPr lang="ru-RU" sz="2000" b="1" dirty="0">
              <a:solidFill>
                <a:schemeClr val="tx1"/>
              </a:solidFill>
            </a:endParaRP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67744" y="2996952"/>
            <a:ext cx="4969944" cy="348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9731809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482</TotalTime>
  <Words>942</Words>
  <Application>Microsoft Office PowerPoint</Application>
  <PresentationFormat>Экран (4:3)</PresentationFormat>
  <Paragraphs>81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Волна</vt:lpstr>
      <vt:lpstr>Вологодская область село Верховажье МБОУ "Верховажская средняя школа  имени Я. Я. Кремлева" Команда "Пять плюс" 3 Б класс Девиз: "Чтобы умным быть и победить, нужно математику любить!" Участники:  Борзенков Матвей,  Лютикова Анна,  Лютикова Юлия,  Гаева Ярослава,  Шутова Ярослава. Руководитель: Игнашева Светлана Васильевна. </vt:lpstr>
      <vt:lpstr>I этап «Исторический»  Русский математик, академик Иван Матвеевич Виноградов (1891 – 1983)</vt:lpstr>
      <vt:lpstr>Русский математик, академик Иван Матвеевич Виноградов (1891 – 1983)</vt:lpstr>
      <vt:lpstr>       Дом - музей                                                 Бронзовый бюст  </vt:lpstr>
      <vt:lpstr>Русский математик, академик Иван Матвеевич Виноградов (1891 – 1983)</vt:lpstr>
      <vt:lpstr>II этап «Математический» Логические задачи  Задача 1.Кувшинки на пруду</vt:lpstr>
      <vt:lpstr>Ответ:  Две кувшинки покроют озеро за месяц минус один день.</vt:lpstr>
      <vt:lpstr>Задача 2. Бабушкины гренки.  Бабушка готовит внуку на ужин гренки. Для их приготовления она использует маленькую сковороду, способную уместить только два хлебных ломтика. На обжаривание каждой из сторон ломтика хлеба затрачивается одна минута времени. Чтобы приготовить три гренки, бабушке достаточно всего лишь трех минут вместо очевидных четырех. Как ей удается это сделать? о сделать?</vt:lpstr>
      <vt:lpstr>Ответ:   1. Обжаривается одна сторона первого и второго ломтика (1-я минута).  2. Первый ломтик переворачивается на другую сторону, второй временно убирается, а на его место кладется третий (2-я минута).  3. Убирается готовый первый ломтик, возвращается на сковороду второй и дожаривается вместе с перевернутым третьим (3-я минута).</vt:lpstr>
      <vt:lpstr>III этап этап «Литературный» Пословицы и поговорки    </vt:lpstr>
      <vt:lpstr>  </vt:lpstr>
      <vt:lpstr>Презентация PowerPoint</vt:lpstr>
      <vt:lpstr>IV этап  «Биологический»  “Математические" растения</vt:lpstr>
      <vt:lpstr>Столетник</vt:lpstr>
      <vt:lpstr>Золототысячник</vt:lpstr>
      <vt:lpstr>V этап  «Творческий»  Геометрических фигур</vt:lpstr>
      <vt:lpstr>Источники</vt:lpstr>
      <vt:lpstr>Презентация PowerPoint</vt:lpstr>
      <vt:lpstr>Спасибо за внимание!</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Z</dc:creator>
  <cp:lastModifiedBy>Z</cp:lastModifiedBy>
  <cp:revision>36</cp:revision>
  <dcterms:created xsi:type="dcterms:W3CDTF">2017-10-22T09:53:40Z</dcterms:created>
  <dcterms:modified xsi:type="dcterms:W3CDTF">2017-11-07T18:37:46Z</dcterms:modified>
</cp:coreProperties>
</file>