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8" r:id="rId2"/>
    <p:sldId id="257" r:id="rId3"/>
    <p:sldId id="259" r:id="rId4"/>
    <p:sldId id="274" r:id="rId5"/>
    <p:sldId id="261" r:id="rId6"/>
    <p:sldId id="276" r:id="rId7"/>
    <p:sldId id="275" r:id="rId8"/>
    <p:sldId id="280" r:id="rId9"/>
    <p:sldId id="277" r:id="rId10"/>
    <p:sldId id="279" r:id="rId11"/>
    <p:sldId id="278" r:id="rId12"/>
    <p:sldId id="281" r:id="rId13"/>
    <p:sldId id="282" r:id="rId14"/>
    <p:sldId id="284" r:id="rId15"/>
    <p:sldId id="283" r:id="rId16"/>
    <p:sldId id="288" r:id="rId17"/>
    <p:sldId id="286" r:id="rId18"/>
    <p:sldId id="285" r:id="rId19"/>
    <p:sldId id="287" r:id="rId20"/>
    <p:sldId id="289" r:id="rId21"/>
    <p:sldId id="273" r:id="rId22"/>
  </p:sldIdLst>
  <p:sldSz cx="9144000" cy="6858000" type="screen4x3"/>
  <p:notesSz cx="6858000" cy="9144000"/>
  <p:embeddedFontLst>
    <p:embeddedFont>
      <p:font typeface="a_Simpler" pitchFamily="82" charset="-52"/>
      <p:bold r:id="rId24"/>
    </p:embeddedFont>
    <p:embeddedFont>
      <p:font typeface="Arial Black" pitchFamily="34" charset="0"/>
      <p:bold r:id="rId25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003399"/>
    <a:srgbClr val="FF9933"/>
    <a:srgbClr val="BBE0E3"/>
    <a:srgbClr val="99FFCC"/>
    <a:srgbClr val="800000"/>
    <a:srgbClr val="996600"/>
    <a:srgbClr val="B6E8D5"/>
    <a:srgbClr val="FF750D"/>
    <a:srgbClr val="31657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6595" autoAdjust="0"/>
  </p:normalViewPr>
  <p:slideViewPr>
    <p:cSldViewPr snapToGrid="0">
      <p:cViewPr>
        <p:scale>
          <a:sx n="66" d="100"/>
          <a:sy n="66" d="100"/>
        </p:scale>
        <p:origin x="-141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ru-RU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3907FD8-1135-406B-A2D6-2D3D90FCDBB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4FBFE3A-A49D-4147-86F4-C93ABB354C89}" type="slidenum">
              <a:rPr lang="ru-RU"/>
              <a:pPr/>
              <a:t>2</a:t>
            </a:fld>
            <a:endParaRPr lang="ru-RU"/>
          </a:p>
        </p:txBody>
      </p:sp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lnSpc>
                <a:spcPct val="90000"/>
              </a:lnSpc>
            </a:pPr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907FD8-1135-406B-A2D6-2D3D90FCDBB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AD2047-89E1-45C3-B560-9EC7983981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527EA0-5E90-4233-A76D-7BE12B2399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9B4FC-3186-40D3-AD15-EB3E1AE090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3CF9D3-777E-4E5A-BA8B-CBCB23DA5D2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A9BA0F-9000-4ED2-9EF8-16883E6D8E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1ADF1F-E26E-4ABC-877D-041C3B61DB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6303C2-9B1D-4772-909D-B70DE4D3EE5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6A1EB5-180A-4D0C-9B17-60BE8484A19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B1B6AB-F03A-4CE5-94A8-278A3D3CE5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1DFC16-F07E-4314-B13D-B5BD981A86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BA4AAE-FBC3-438E-BFA4-906427C433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1DB22A4-1D23-45DC-9838-E63ED09BE4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5" Type="http://schemas.openxmlformats.org/officeDocument/2006/relationships/slide" Target="slide3.xml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3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gi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thefixevents.com/c/asset/Marathon3.png" TargetMode="External"/><Relationship Id="rId13" Type="http://schemas.openxmlformats.org/officeDocument/2006/relationships/hyperlink" Target="http://bikersky.ru/wp-content/uploads/2015/09/sleep.png" TargetMode="External"/><Relationship Id="rId18" Type="http://schemas.openxmlformats.org/officeDocument/2006/relationships/hyperlink" Target="http://case.edufuture.biz/uploads/Keyses/Myach_2/3.jpg" TargetMode="External"/><Relationship Id="rId3" Type="http://schemas.openxmlformats.org/officeDocument/2006/relationships/hyperlink" Target="http://pitomnik-23.ru/wp-content/uploads/2014/11/2012-11-07_gazonnaya_trava1.jpg" TargetMode="External"/><Relationship Id="rId7" Type="http://schemas.openxmlformats.org/officeDocument/2006/relationships/hyperlink" Target="http://wiki.vladimir.i-edu.ru/images/c/cb/%D0%9E%D0%BB%D0%B8%D0%BC%D0%BF%D0%B8%D0%B9%D1%81%D0%BA%D0%B8%D0%B5_%D0%BA%D0%BE%D0%BB%D1%8C%D1%86%D0%B0.png" TargetMode="External"/><Relationship Id="rId12" Type="http://schemas.openxmlformats.org/officeDocument/2006/relationships/hyperlink" Target="http://vodabereg.ru/wp-content/uploads/2017/02/Zakalivanie-ozdorovlenie.png" TargetMode="External"/><Relationship Id="rId17" Type="http://schemas.openxmlformats.org/officeDocument/2006/relationships/hyperlink" Target="http://2014.info/thumbnail/mzv_600x400_00_8xa.png" TargetMode="External"/><Relationship Id="rId2" Type="http://schemas.openxmlformats.org/officeDocument/2006/relationships/hyperlink" Target="http://www.lijsoccer.com/images/soccerBall.png" TargetMode="External"/><Relationship Id="rId16" Type="http://schemas.openxmlformats.org/officeDocument/2006/relationships/hyperlink" Target="https://protvoysport.ru/wp-content/uploads/2016/01/samyie-populyarnyie-vidyi-sporta-v-rossii.jpg" TargetMode="External"/><Relationship Id="rId20" Type="http://schemas.openxmlformats.org/officeDocument/2006/relationships/hyperlink" Target="http://poiskm.net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polzavred.ru/wp-content/uploads/vitamin-%D0%B0.jpg" TargetMode="External"/><Relationship Id="rId11" Type="http://schemas.openxmlformats.org/officeDocument/2006/relationships/hyperlink" Target="http://ped-kopilka.ru/vneklasnaja-rabota/viktoriny/viktorina-s-otvetami-dlja-shkolnikov-na-temu-olimpiiskie-igry.html" TargetMode="External"/><Relationship Id="rId5" Type="http://schemas.openxmlformats.org/officeDocument/2006/relationships/hyperlink" Target="https://img-fotki.yandex.ru/get/9506/20573769.59/0_9483b_b5ddf497_L" TargetMode="External"/><Relationship Id="rId15" Type="http://schemas.openxmlformats.org/officeDocument/2006/relationships/hyperlink" Target="https://avatanplus.com/files/resources/original/57c96be12f46d156eacd67aa.png" TargetMode="External"/><Relationship Id="rId10" Type="http://schemas.openxmlformats.org/officeDocument/2006/relationships/hyperlink" Target="https://cdn4.img.ria.ru/images/96642/40/966424014.jpg" TargetMode="External"/><Relationship Id="rId19" Type="http://schemas.openxmlformats.org/officeDocument/2006/relationships/hyperlink" Target="http://football.hiblogger.net/img/userfiles/2008/12/15/61327/563a975aa7022fe2093d0526a37cafc1-vgblv.png" TargetMode="External"/><Relationship Id="rId4" Type="http://schemas.openxmlformats.org/officeDocument/2006/relationships/hyperlink" Target="http://img1.liveinternet.ru/images/attach/c/3/122/112/122112209_24.png" TargetMode="External"/><Relationship Id="rId9" Type="http://schemas.openxmlformats.org/officeDocument/2006/relationships/hyperlink" Target="https://meduza.io/image/attachments/images/000/033/284/large/eTDlcIYQYBtiRmrNNqlWtA.png" TargetMode="External"/><Relationship Id="rId14" Type="http://schemas.openxmlformats.org/officeDocument/2006/relationships/hyperlink" Target="http://fyk.ucoz.ru/ganteli0.png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slide" Target="slide18.xml"/><Relationship Id="rId18" Type="http://schemas.openxmlformats.org/officeDocument/2006/relationships/image" Target="../media/image4.png"/><Relationship Id="rId3" Type="http://schemas.openxmlformats.org/officeDocument/2006/relationships/slide" Target="slide8.xml"/><Relationship Id="rId7" Type="http://schemas.openxmlformats.org/officeDocument/2006/relationships/slide" Target="slide9.xml"/><Relationship Id="rId12" Type="http://schemas.openxmlformats.org/officeDocument/2006/relationships/slide" Target="slide14.xml"/><Relationship Id="rId17" Type="http://schemas.openxmlformats.org/officeDocument/2006/relationships/slide" Target="slide19.xml"/><Relationship Id="rId2" Type="http://schemas.openxmlformats.org/officeDocument/2006/relationships/notesSlide" Target="../notesSlides/notesSlide2.xml"/><Relationship Id="rId16" Type="http://schemas.openxmlformats.org/officeDocument/2006/relationships/slide" Target="slide15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5.xml"/><Relationship Id="rId11" Type="http://schemas.openxmlformats.org/officeDocument/2006/relationships/slide" Target="slide10.xml"/><Relationship Id="rId5" Type="http://schemas.openxmlformats.org/officeDocument/2006/relationships/slide" Target="slide16.xml"/><Relationship Id="rId15" Type="http://schemas.openxmlformats.org/officeDocument/2006/relationships/slide" Target="slide11.xml"/><Relationship Id="rId10" Type="http://schemas.openxmlformats.org/officeDocument/2006/relationships/slide" Target="slide6.xml"/><Relationship Id="rId19" Type="http://schemas.openxmlformats.org/officeDocument/2006/relationships/slide" Target="slide4.xml"/><Relationship Id="rId4" Type="http://schemas.openxmlformats.org/officeDocument/2006/relationships/slide" Target="slide12.xml"/><Relationship Id="rId9" Type="http://schemas.openxmlformats.org/officeDocument/2006/relationships/slide" Target="slide17.xml"/><Relationship Id="rId1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930400" y="5995126"/>
            <a:ext cx="5334000" cy="1051560"/>
          </a:xfrm>
          <a:solidFill>
            <a:srgbClr val="CCFFFF">
              <a:alpha val="50196"/>
            </a:srgbClr>
          </a:solidFill>
        </p:spPr>
        <p:txBody>
          <a:bodyPr/>
          <a:lstStyle/>
          <a:p>
            <a:r>
              <a:rPr lang="ru-RU" sz="1400" dirty="0" err="1" smtClean="0"/>
              <a:t>Гайбель</a:t>
            </a:r>
            <a:r>
              <a:rPr lang="ru-RU" sz="1400" dirty="0" smtClean="0"/>
              <a:t> Ирина Александровна</a:t>
            </a:r>
          </a:p>
          <a:p>
            <a:r>
              <a:rPr lang="ru-RU" sz="1400" dirty="0" smtClean="0"/>
              <a:t>Преподаватель информатики</a:t>
            </a:r>
          </a:p>
          <a:p>
            <a:r>
              <a:rPr lang="ru-RU" sz="1400" dirty="0" smtClean="0"/>
              <a:t>ГБПОУ СО «</a:t>
            </a:r>
            <a:r>
              <a:rPr lang="ru-RU" sz="1400" dirty="0" err="1" smtClean="0"/>
              <a:t>Аркадакский</a:t>
            </a:r>
            <a:r>
              <a:rPr lang="ru-RU" sz="1400" dirty="0" smtClean="0"/>
              <a:t> политехнический лицей»</a:t>
            </a:r>
            <a:endParaRPr lang="ru-RU" sz="14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14171" y="1656080"/>
            <a:ext cx="3817257" cy="359664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Simpler" pitchFamily="82" charset="-52"/>
              </a:rPr>
              <a:t>Викторина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Simpler" pitchFamily="82" charset="-52"/>
              </a:rPr>
              <a:t>В </a:t>
            </a:r>
          </a:p>
          <a:p>
            <a:pPr algn="ctr"/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_Simpler" pitchFamily="82" charset="-52"/>
              </a:rPr>
              <a:t>здоровом теле здоровый дух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_Simpler" pitchFamily="82" charset="-52"/>
            </a:endParaRPr>
          </a:p>
        </p:txBody>
      </p:sp>
    </p:spTree>
  </p:cSld>
  <p:clrMapOvr>
    <a:masterClrMapping/>
  </p:clrMapOvr>
  <p:transition>
    <p:sndAc>
      <p:stSnd loop="1">
        <p:snd r:embed="rId2" name="fut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518160"/>
            <a:ext cx="7741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Какой из метательных снарядов в легкой атлетике летит дальше всех?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70560" y="495300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5320" y="2956560"/>
            <a:ext cx="358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Копье</a:t>
            </a:r>
          </a:p>
        </p:txBody>
      </p:sp>
      <p:pic>
        <p:nvPicPr>
          <p:cNvPr id="26626" name="Picture 2" descr="Картинки по запросу копье метать pn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 flipH="1">
            <a:off x="4267200" y="1730692"/>
            <a:ext cx="4876800" cy="48768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1448851" y="582059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518160"/>
            <a:ext cx="7741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Какой олимпийский вид спорта введен в программу соревнований в честь умершего атлета?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12720" y="554736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11680" y="3840480"/>
            <a:ext cx="35814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Марафон 42 км</a:t>
            </a:r>
          </a:p>
        </p:txBody>
      </p:sp>
      <p:pic>
        <p:nvPicPr>
          <p:cNvPr id="25602" name="Picture 2" descr="https://thefixevents.com/c/asset/Marathon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5319" y="2601438"/>
            <a:ext cx="4239895" cy="4011452"/>
          </a:xfrm>
          <a:prstGeom prst="rect">
            <a:avLst/>
          </a:prstGeom>
          <a:noFill/>
        </p:spPr>
      </p:pic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" y="259080"/>
            <a:ext cx="8031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Повышение устойчивости организма к воздействию низких температур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8920" y="579120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89457" y="263808"/>
            <a:ext cx="454152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Закаливание</a:t>
            </a:r>
          </a:p>
        </p:txBody>
      </p:sp>
      <p:pic>
        <p:nvPicPr>
          <p:cNvPr id="28674" name="Picture 2" descr="http://vodabereg.ru/wp-content/uploads/2017/02/Zakalivanie-ozdorovleni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602" y="1135364"/>
            <a:ext cx="7696158" cy="4490749"/>
          </a:xfrm>
          <a:prstGeom prst="rect">
            <a:avLst/>
          </a:prstGeom>
          <a:noFill/>
        </p:spPr>
      </p:pic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pic>
        <p:nvPicPr>
          <p:cNvPr id="29708" name="Picture 12" descr="Картинки по запросу зож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379300"/>
            <a:ext cx="4420870" cy="2802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87680" y="259080"/>
            <a:ext cx="8031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На состояние здоровья человека оказывают влияние: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8920" y="579120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" y="1905000"/>
            <a:ext cx="52273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9250" indent="-3492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экология</a:t>
            </a:r>
            <a:endParaRPr lang="en-US" sz="2800" b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  <a:p>
            <a:pPr marL="349250" indent="-3492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наследственность (генетика)</a:t>
            </a:r>
            <a:endParaRPr lang="en-US" sz="2800" b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  <a:p>
            <a:pPr marL="349250" indent="-3492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национальность</a:t>
            </a:r>
            <a:endParaRPr lang="en-US" sz="2800" b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  <a:p>
            <a:pPr marL="349250" indent="-3492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индивидуальный образ жизни</a:t>
            </a:r>
            <a:endParaRPr lang="en-US" sz="2800" b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  <a:p>
            <a:pPr marL="349250" indent="-349250">
              <a:buFont typeface="Wingdings" pitchFamily="2" charset="2"/>
              <a:buChar char="Ø"/>
            </a:pPr>
            <a:r>
              <a:rPr lang="ru-RU" sz="28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религиозные убеждения</a:t>
            </a:r>
          </a:p>
        </p:txBody>
      </p:sp>
      <p:sp>
        <p:nvSpPr>
          <p:cNvPr id="13" name="Скругленный прямоугольник 12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" y="259080"/>
            <a:ext cx="803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Верно ли утверждение?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2440" y="975360"/>
            <a:ext cx="6659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050" b="1" dirty="0" smtClean="0">
              <a:latin typeface="Arial Black" pitchFamily="34" charset="0"/>
            </a:endParaRPr>
          </a:p>
          <a:p>
            <a:pPr algn="r"/>
            <a:endParaRPr lang="ru-RU" sz="1050" b="1" dirty="0" smtClean="0">
              <a:latin typeface="Arial Black" pitchFamily="34" charset="0"/>
            </a:endParaRPr>
          </a:p>
          <a:p>
            <a:pPr algn="r"/>
            <a:endParaRPr lang="ru-RU" sz="1100" b="1" dirty="0" smtClean="0">
              <a:latin typeface="Arial Black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426720" y="1076960"/>
          <a:ext cx="7101840" cy="36576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101840"/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 Black" pitchFamily="34" charset="0"/>
                        </a:rPr>
                        <a:t>Здоровое питание предполагает употребление в пищу только овощей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 Black" pitchFamily="34" charset="0"/>
                        </a:rPr>
                        <a:t>Школьник, начавший курить, быстрее приобретает авторитет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 Black" pitchFamily="34" charset="0"/>
                        </a:rPr>
                        <a:t>«Жаворонками» называют тех людей, которые поздно ложатся и поздно встают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Arial Black" pitchFamily="34" charset="0"/>
                        </a:rPr>
                        <a:t>Слушать музыку в вакуумных наушниках вредно для слуха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</a:tbl>
          </a:graphicData>
        </a:graphic>
      </p:graphicFrame>
      <p:pic>
        <p:nvPicPr>
          <p:cNvPr id="31746" name="Picture 2" descr="Картинки по запросу вопросы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0039" y="3947160"/>
            <a:ext cx="4986751" cy="2621280"/>
          </a:xfrm>
          <a:prstGeom prst="rect">
            <a:avLst/>
          </a:prstGeom>
          <a:noFill/>
        </p:spPr>
      </p:pic>
      <p:sp>
        <p:nvSpPr>
          <p:cNvPr id="12" name="Скругленный прямоугольник 11">
            <a:hlinkClick r:id="rId3" action="ppaction://hlinksldjump"/>
          </p:cNvPr>
          <p:cNvSpPr/>
          <p:nvPr/>
        </p:nvSpPr>
        <p:spPr>
          <a:xfrm>
            <a:off x="413982" y="5555708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7528560" y="1076960"/>
          <a:ext cx="1112520" cy="8432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2520"/>
              </a:tblGrid>
              <a:tr h="843280">
                <a:tc>
                  <a:txBody>
                    <a:bodyPr/>
                    <a:lstStyle/>
                    <a:p>
                      <a:pPr algn="ctr"/>
                      <a:endParaRPr lang="ru-RU" sz="1800" b="1" dirty="0" smtClean="0">
                        <a:latin typeface="Arial Black" pitchFamily="34" charset="0"/>
                      </a:endParaRPr>
                    </a:p>
                    <a:p>
                      <a:pPr algn="ctr"/>
                      <a:r>
                        <a:rPr lang="ru-RU" sz="1800" b="1" dirty="0" smtClean="0">
                          <a:latin typeface="Arial Black" pitchFamily="34" charset="0"/>
                        </a:rPr>
                        <a:t>НЕТ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7528560" y="1915160"/>
          <a:ext cx="1112520" cy="8128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2520"/>
              </a:tblGrid>
              <a:tr h="8128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latin typeface="Arial Black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Black" pitchFamily="34" charset="0"/>
                        </a:rPr>
                        <a:t>НЕТ</a:t>
                      </a: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/>
        </p:nvGraphicFramePr>
        <p:xfrm>
          <a:off x="7528560" y="2722880"/>
          <a:ext cx="1112520" cy="119597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2520"/>
              </a:tblGrid>
              <a:tr h="119597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latin typeface="Arial Black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Black" pitchFamily="34" charset="0"/>
                        </a:rPr>
                        <a:t>НЕТ</a:t>
                      </a:r>
                      <a:endParaRPr lang="ru-RU" dirty="0" smtClean="0"/>
                    </a:p>
                    <a:p>
                      <a:pPr algn="ctr"/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7528560" y="3916680"/>
          <a:ext cx="1112520" cy="8153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2520"/>
              </a:tblGrid>
              <a:tr h="8153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latin typeface="Arial Black" pitchFamily="34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Arial Black" pitchFamily="34" charset="0"/>
                        </a:rPr>
                        <a:t>ДА</a:t>
                      </a:r>
                      <a:endParaRPr lang="ru-RU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E8D5"/>
                    </a:solidFill>
                  </a:tcPr>
                </a:tc>
              </a:tr>
            </a:tbl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2039585" y="5555710"/>
            <a:ext cx="2314703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Проверить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" y="259080"/>
            <a:ext cx="8031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Сколько часов в сутки человек должен отводить для сна?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8920" y="579120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9698" name="Picture 2" descr="http://bikersky.ru/wp-content/uploads/2015/09/sleep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39895" y="1981200"/>
            <a:ext cx="4495800" cy="3495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04800" y="2453640"/>
            <a:ext cx="435864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5-6 часов</a:t>
            </a:r>
          </a:p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7-8 часов</a:t>
            </a:r>
          </a:p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9-10 часов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" y="259080"/>
            <a:ext cx="8031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 называется передача мяча в спортивных играх?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8920" y="579120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41435" y="3950788"/>
            <a:ext cx="4358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пас</a:t>
            </a:r>
          </a:p>
        </p:txBody>
      </p:sp>
      <p:pic>
        <p:nvPicPr>
          <p:cNvPr id="9" name="Picture 2" descr="C:\Users\Иришка\Desktop\256d89b2fbbf404feef5279794cab861-gqwh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0" y="2340956"/>
            <a:ext cx="2377440" cy="4501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3" descr="C:\Users\Иришка\Desktop\563a975aa7022fe2093d0526a37cafc1-vgblv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4168" y="1580515"/>
            <a:ext cx="2953618" cy="44850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5000" y="3604686"/>
            <a:ext cx="747970" cy="7539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0.01598 C 0.00556 -0.0669 0.01146 -0.11783 0.04757 -0.15602 C 0.08368 -0.19445 0.1566 -0.26899 0.21684 -0.24607 C 0.27726 -0.22292 0.36545 -0.10278 0.4092 -0.01806 C 0.45313 0.06666 0.4684 0.2155 0.48004 0.26203 " pathEditMode="relative" rAng="0" ptsTypes="aaaaA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4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566 0.25277 C 0.49514 -0.0051 0.49288 -0.18912 0.49045 -0.18912 C 0.4882 -0.18912 0.48611 -0.0051 0.48542 0.25277 C 0.48438 -0.0051 0.48733 -0.19561 0.48507 -0.19561 C 0.47639 0.07013 0.48108 0.0368 0.47709 0.30231 " pathEditMode="relative" rAng="10800000" ptsTypes="fffff">
                                      <p:cBhvr>
                                        <p:cTn id="9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" y="-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8004 0.26203 C 0.46788 0.1412 0.4559 0.0206 0.42847 -0.05788 C 0.40104 -0.13635 0.36233 -0.18519 0.3151 -0.20903 C 0.26788 -0.23288 0.20104 -0.23843 0.14514 -0.20024 C 0.08924 -0.16204 0.03455 -0.07107 -0.01996 0.0199 " pathEditMode="relative" ptsTypes="aaaaA">
                                      <p:cBhvr>
                                        <p:cTn id="12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" y="259080"/>
            <a:ext cx="8031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Какой вид спорта совместил в себе лыжную гонку и стрельбу из винтовки?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8920" y="579120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33794" name="Picture 2" descr="Картинки по запросу Биатлон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08306" y="1380553"/>
            <a:ext cx="8348346" cy="4528441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023360" y="2286000"/>
            <a:ext cx="43586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Биатлон</a:t>
            </a: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680" y="259080"/>
            <a:ext cx="8031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Какие виды спорта на этой картинке?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2440" y="975360"/>
            <a:ext cx="66598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ru-RU" sz="1050" b="1" dirty="0" smtClean="0">
              <a:latin typeface="Arial Black" pitchFamily="34" charset="0"/>
            </a:endParaRPr>
          </a:p>
          <a:p>
            <a:pPr algn="r"/>
            <a:endParaRPr lang="ru-RU" sz="1050" b="1" dirty="0" smtClean="0">
              <a:latin typeface="Arial Black" pitchFamily="34" charset="0"/>
            </a:endParaRPr>
          </a:p>
          <a:p>
            <a:pPr algn="r"/>
            <a:endParaRPr lang="ru-RU" sz="1100" b="1" dirty="0" smtClean="0">
              <a:latin typeface="Arial Black" pitchFamily="34" charset="0"/>
            </a:endParaRPr>
          </a:p>
        </p:txBody>
      </p:sp>
      <p:pic>
        <p:nvPicPr>
          <p:cNvPr id="32770" name="Picture 2" descr="https://protvoysport.ru/wp-content/uploads/2016/01/samyie-populyarnyie-vidyi-sporta-v-rossi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416" y="1547959"/>
            <a:ext cx="8256143" cy="4929041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26720" y="1554480"/>
            <a:ext cx="2164080" cy="4907280"/>
          </a:xfrm>
          <a:prstGeom prst="rect">
            <a:avLst/>
          </a:prstGeom>
          <a:solidFill>
            <a:srgbClr val="BBE0E3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Б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О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Р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Ь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Б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590800" y="1554480"/>
            <a:ext cx="2148840" cy="4907280"/>
          </a:xfrm>
          <a:prstGeom prst="rect">
            <a:avLst/>
          </a:prstGeom>
          <a:solidFill>
            <a:srgbClr val="BBE0E3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Б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Е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Г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54880" y="1554480"/>
            <a:ext cx="2164080" cy="4907280"/>
          </a:xfrm>
          <a:prstGeom prst="rect">
            <a:avLst/>
          </a:prstGeom>
          <a:solidFill>
            <a:srgbClr val="BBE0E3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Ф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Е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Х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Т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О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В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Н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И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6934200" y="1554480"/>
            <a:ext cx="1737360" cy="4907280"/>
          </a:xfrm>
          <a:prstGeom prst="rect">
            <a:avLst/>
          </a:prstGeom>
          <a:solidFill>
            <a:srgbClr val="BBE0E3">
              <a:alpha val="8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Ф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У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Т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Б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О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Л</a:t>
            </a:r>
          </a:p>
        </p:txBody>
      </p:sp>
      <p:sp>
        <p:nvSpPr>
          <p:cNvPr id="14" name="Скругленный прямоугольник 13">
            <a:hlinkClick r:id="rId3" action="ppaction://hlinksldjump"/>
          </p:cNvPr>
          <p:cNvSpPr/>
          <p:nvPr/>
        </p:nvSpPr>
        <p:spPr>
          <a:xfrm>
            <a:off x="441960" y="80663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19466" y="1561740"/>
            <a:ext cx="2164080" cy="4907280"/>
          </a:xfrm>
          <a:prstGeom prst="rect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 smtClean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83546" y="1561740"/>
            <a:ext cx="2148840" cy="4907280"/>
          </a:xfrm>
          <a:prstGeom prst="rect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 smtClean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47626" y="1561740"/>
            <a:ext cx="2164080" cy="4907280"/>
          </a:xfrm>
          <a:prstGeom prst="rect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b="1" dirty="0" smtClean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926950" y="1561743"/>
            <a:ext cx="1737360" cy="4907280"/>
          </a:xfrm>
          <a:prstGeom prst="rect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 smtClean="0">
              <a:solidFill>
                <a:schemeClr val="tx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0040" y="0"/>
            <a:ext cx="8397240" cy="658368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0"/>
            <a:ext cx="8397240" cy="954107"/>
          </a:xfrm>
          <a:prstGeom prst="rect">
            <a:avLst/>
          </a:prstGeom>
          <a:solidFill>
            <a:srgbClr val="99FFCC">
              <a:alpha val="50196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Установить соответствие между мячом и видом спорта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713582" y="1172028"/>
            <a:ext cx="204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бейсбол</a:t>
            </a:r>
            <a:endParaRPr lang="ru-RU" sz="3200" b="1" dirty="0" smtClean="0">
              <a:latin typeface="Arial Black" pitchFamily="34" charset="0"/>
            </a:endParaRPr>
          </a:p>
        </p:txBody>
      </p:sp>
      <p:pic>
        <p:nvPicPr>
          <p:cNvPr id="9" name="Picture 1" descr="C:\Users\Иришка\Desktop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66257" y="1468845"/>
            <a:ext cx="5360372" cy="3445954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915327" y="5016859"/>
            <a:ext cx="204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футбол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971214" y="4450069"/>
            <a:ext cx="204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хоккей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29266" y="1763484"/>
            <a:ext cx="1752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мини-футбол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072808" y="3929751"/>
            <a:ext cx="204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регби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09517" y="2824478"/>
            <a:ext cx="2042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теннис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342013" y="5521228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бадминтон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39833" y="6032126"/>
            <a:ext cx="251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баскетбол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32300" y="3377474"/>
            <a:ext cx="2179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Arial Black" pitchFamily="34" charset="0"/>
              </a:rPr>
              <a:t>волейбол</a:t>
            </a:r>
            <a:endParaRPr lang="ru-RU" sz="3200" b="1" dirty="0" smtClean="0">
              <a:latin typeface="Arial Black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1637194" y="1494972"/>
            <a:ext cx="823404" cy="891654"/>
          </a:xfrm>
          <a:prstGeom prst="ellipse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2847688" y="1479732"/>
            <a:ext cx="823404" cy="891654"/>
          </a:xfrm>
          <a:prstGeom prst="ellipse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785482" y="1632132"/>
            <a:ext cx="1303111" cy="1411122"/>
          </a:xfrm>
          <a:prstGeom prst="ellipse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239816" y="1540692"/>
            <a:ext cx="1525299" cy="1651726"/>
          </a:xfrm>
          <a:prstGeom prst="ellipse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209336" y="3210564"/>
            <a:ext cx="1525299" cy="1651726"/>
          </a:xfrm>
          <a:prstGeom prst="ellipse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3454400" y="3241044"/>
            <a:ext cx="1611087" cy="1651726"/>
          </a:xfrm>
          <a:prstGeom prst="ellipse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3071206" y="2801257"/>
            <a:ext cx="692705" cy="750121"/>
          </a:xfrm>
          <a:prstGeom prst="ellipse">
            <a:avLst/>
          </a:prstGeom>
          <a:solidFill>
            <a:srgbClr val="BBE0E3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1699606" y="2728686"/>
            <a:ext cx="1101651" cy="2089686"/>
          </a:xfrm>
          <a:prstGeom prst="ellipse">
            <a:avLst/>
          </a:prstGeom>
          <a:solidFill>
            <a:srgbClr val="9966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олилиния 30"/>
          <p:cNvSpPr/>
          <p:nvPr/>
        </p:nvSpPr>
        <p:spPr>
          <a:xfrm>
            <a:off x="2661615" y="3638467"/>
            <a:ext cx="800256" cy="1310857"/>
          </a:xfrm>
          <a:custGeom>
            <a:avLst/>
            <a:gdLst>
              <a:gd name="connsiteX0" fmla="*/ 0 w 731520"/>
              <a:gd name="connsiteY0" fmla="*/ 731520 h 1463040"/>
              <a:gd name="connsiteX1" fmla="*/ 38615 w 731520"/>
              <a:gd name="connsiteY1" fmla="*/ 404374 h 1463040"/>
              <a:gd name="connsiteX2" fmla="*/ 365762 w 731520"/>
              <a:gd name="connsiteY2" fmla="*/ 0 h 1463040"/>
              <a:gd name="connsiteX3" fmla="*/ 692907 w 731520"/>
              <a:gd name="connsiteY3" fmla="*/ 404375 h 1463040"/>
              <a:gd name="connsiteX4" fmla="*/ 731521 w 731520"/>
              <a:gd name="connsiteY4" fmla="*/ 731521 h 1463040"/>
              <a:gd name="connsiteX5" fmla="*/ 692907 w 731520"/>
              <a:gd name="connsiteY5" fmla="*/ 1058667 h 1463040"/>
              <a:gd name="connsiteX6" fmla="*/ 365761 w 731520"/>
              <a:gd name="connsiteY6" fmla="*/ 1463041 h 1463040"/>
              <a:gd name="connsiteX7" fmla="*/ 38616 w 731520"/>
              <a:gd name="connsiteY7" fmla="*/ 1058666 h 1463040"/>
              <a:gd name="connsiteX8" fmla="*/ 2 w 731520"/>
              <a:gd name="connsiteY8" fmla="*/ 731520 h 1463040"/>
              <a:gd name="connsiteX9" fmla="*/ 0 w 731520"/>
              <a:gd name="connsiteY9" fmla="*/ 731520 h 1463040"/>
              <a:gd name="connsiteX0" fmla="*/ 106209 w 837730"/>
              <a:gd name="connsiteY0" fmla="*/ 731521 h 1465582"/>
              <a:gd name="connsiteX1" fmla="*/ 144824 w 837730"/>
              <a:gd name="connsiteY1" fmla="*/ 404375 h 1465582"/>
              <a:gd name="connsiteX2" fmla="*/ 471971 w 837730"/>
              <a:gd name="connsiteY2" fmla="*/ 1 h 1465582"/>
              <a:gd name="connsiteX3" fmla="*/ 799116 w 837730"/>
              <a:gd name="connsiteY3" fmla="*/ 404376 h 1465582"/>
              <a:gd name="connsiteX4" fmla="*/ 837730 w 837730"/>
              <a:gd name="connsiteY4" fmla="*/ 731522 h 1465582"/>
              <a:gd name="connsiteX5" fmla="*/ 799116 w 837730"/>
              <a:gd name="connsiteY5" fmla="*/ 1058668 h 1465582"/>
              <a:gd name="connsiteX6" fmla="*/ 471970 w 837730"/>
              <a:gd name="connsiteY6" fmla="*/ 1463042 h 1465582"/>
              <a:gd name="connsiteX7" fmla="*/ 25394 w 837730"/>
              <a:gd name="connsiteY7" fmla="*/ 1043427 h 1465582"/>
              <a:gd name="connsiteX8" fmla="*/ 106211 w 837730"/>
              <a:gd name="connsiteY8" fmla="*/ 731521 h 1465582"/>
              <a:gd name="connsiteX9" fmla="*/ 106209 w 837730"/>
              <a:gd name="connsiteY9" fmla="*/ 731521 h 1465582"/>
              <a:gd name="connsiteX0" fmla="*/ 106209 w 914084"/>
              <a:gd name="connsiteY0" fmla="*/ 731521 h 1465582"/>
              <a:gd name="connsiteX1" fmla="*/ 144824 w 914084"/>
              <a:gd name="connsiteY1" fmla="*/ 404375 h 1465582"/>
              <a:gd name="connsiteX2" fmla="*/ 471971 w 914084"/>
              <a:gd name="connsiteY2" fmla="*/ 1 h 1465582"/>
              <a:gd name="connsiteX3" fmla="*/ 799116 w 914084"/>
              <a:gd name="connsiteY3" fmla="*/ 404376 h 1465582"/>
              <a:gd name="connsiteX4" fmla="*/ 837730 w 914084"/>
              <a:gd name="connsiteY4" fmla="*/ 731522 h 1465582"/>
              <a:gd name="connsiteX5" fmla="*/ 888690 w 914084"/>
              <a:gd name="connsiteY5" fmla="*/ 1058668 h 1465582"/>
              <a:gd name="connsiteX6" fmla="*/ 471970 w 914084"/>
              <a:gd name="connsiteY6" fmla="*/ 1463042 h 1465582"/>
              <a:gd name="connsiteX7" fmla="*/ 25394 w 914084"/>
              <a:gd name="connsiteY7" fmla="*/ 1043427 h 1465582"/>
              <a:gd name="connsiteX8" fmla="*/ 106211 w 914084"/>
              <a:gd name="connsiteY8" fmla="*/ 731521 h 1465582"/>
              <a:gd name="connsiteX9" fmla="*/ 106209 w 914084"/>
              <a:gd name="connsiteY9" fmla="*/ 731521 h 1465582"/>
              <a:gd name="connsiteX0" fmla="*/ 106209 w 914084"/>
              <a:gd name="connsiteY0" fmla="*/ 751840 h 1485901"/>
              <a:gd name="connsiteX1" fmla="*/ 264256 w 914084"/>
              <a:gd name="connsiteY1" fmla="*/ 546614 h 1485901"/>
              <a:gd name="connsiteX2" fmla="*/ 471971 w 914084"/>
              <a:gd name="connsiteY2" fmla="*/ 20320 h 1485901"/>
              <a:gd name="connsiteX3" fmla="*/ 799116 w 914084"/>
              <a:gd name="connsiteY3" fmla="*/ 424695 h 1485901"/>
              <a:gd name="connsiteX4" fmla="*/ 837730 w 914084"/>
              <a:gd name="connsiteY4" fmla="*/ 751841 h 1485901"/>
              <a:gd name="connsiteX5" fmla="*/ 888690 w 914084"/>
              <a:gd name="connsiteY5" fmla="*/ 1078987 h 1485901"/>
              <a:gd name="connsiteX6" fmla="*/ 471970 w 914084"/>
              <a:gd name="connsiteY6" fmla="*/ 1483361 h 1485901"/>
              <a:gd name="connsiteX7" fmla="*/ 25394 w 914084"/>
              <a:gd name="connsiteY7" fmla="*/ 1063746 h 1485901"/>
              <a:gd name="connsiteX8" fmla="*/ 106211 w 914084"/>
              <a:gd name="connsiteY8" fmla="*/ 751840 h 1485901"/>
              <a:gd name="connsiteX9" fmla="*/ 106209 w 914084"/>
              <a:gd name="connsiteY9" fmla="*/ 751840 h 1485901"/>
              <a:gd name="connsiteX0" fmla="*/ 106209 w 914084"/>
              <a:gd name="connsiteY0" fmla="*/ 736600 h 1470661"/>
              <a:gd name="connsiteX1" fmla="*/ 264256 w 914084"/>
              <a:gd name="connsiteY1" fmla="*/ 531374 h 1470661"/>
              <a:gd name="connsiteX2" fmla="*/ 471971 w 914084"/>
              <a:gd name="connsiteY2" fmla="*/ 5080 h 1470661"/>
              <a:gd name="connsiteX3" fmla="*/ 709542 w 914084"/>
              <a:gd name="connsiteY3" fmla="*/ 500895 h 1470661"/>
              <a:gd name="connsiteX4" fmla="*/ 837730 w 914084"/>
              <a:gd name="connsiteY4" fmla="*/ 736601 h 1470661"/>
              <a:gd name="connsiteX5" fmla="*/ 888690 w 914084"/>
              <a:gd name="connsiteY5" fmla="*/ 1063747 h 1470661"/>
              <a:gd name="connsiteX6" fmla="*/ 471970 w 914084"/>
              <a:gd name="connsiteY6" fmla="*/ 1468121 h 1470661"/>
              <a:gd name="connsiteX7" fmla="*/ 25394 w 914084"/>
              <a:gd name="connsiteY7" fmla="*/ 1048506 h 1470661"/>
              <a:gd name="connsiteX8" fmla="*/ 106211 w 914084"/>
              <a:gd name="connsiteY8" fmla="*/ 736600 h 1470661"/>
              <a:gd name="connsiteX9" fmla="*/ 106209 w 914084"/>
              <a:gd name="connsiteY9" fmla="*/ 736600 h 1470661"/>
              <a:gd name="connsiteX0" fmla="*/ 106209 w 914084"/>
              <a:gd name="connsiteY0" fmla="*/ 736600 h 1379221"/>
              <a:gd name="connsiteX1" fmla="*/ 264256 w 914084"/>
              <a:gd name="connsiteY1" fmla="*/ 531374 h 1379221"/>
              <a:gd name="connsiteX2" fmla="*/ 471971 w 914084"/>
              <a:gd name="connsiteY2" fmla="*/ 5080 h 1379221"/>
              <a:gd name="connsiteX3" fmla="*/ 709542 w 914084"/>
              <a:gd name="connsiteY3" fmla="*/ 500895 h 1379221"/>
              <a:gd name="connsiteX4" fmla="*/ 837730 w 914084"/>
              <a:gd name="connsiteY4" fmla="*/ 736601 h 1379221"/>
              <a:gd name="connsiteX5" fmla="*/ 888690 w 914084"/>
              <a:gd name="connsiteY5" fmla="*/ 1063747 h 1379221"/>
              <a:gd name="connsiteX6" fmla="*/ 516757 w 914084"/>
              <a:gd name="connsiteY6" fmla="*/ 1376681 h 1379221"/>
              <a:gd name="connsiteX7" fmla="*/ 25394 w 914084"/>
              <a:gd name="connsiteY7" fmla="*/ 1048506 h 1379221"/>
              <a:gd name="connsiteX8" fmla="*/ 106211 w 914084"/>
              <a:gd name="connsiteY8" fmla="*/ 736600 h 1379221"/>
              <a:gd name="connsiteX9" fmla="*/ 106209 w 914084"/>
              <a:gd name="connsiteY9" fmla="*/ 736600 h 1379221"/>
              <a:gd name="connsiteX0" fmla="*/ 106209 w 914084"/>
              <a:gd name="connsiteY0" fmla="*/ 791296 h 1433917"/>
              <a:gd name="connsiteX1" fmla="*/ 264256 w 914084"/>
              <a:gd name="connsiteY1" fmla="*/ 586070 h 1433917"/>
              <a:gd name="connsiteX2" fmla="*/ 471971 w 914084"/>
              <a:gd name="connsiteY2" fmla="*/ 59776 h 1433917"/>
              <a:gd name="connsiteX3" fmla="*/ 628722 w 914084"/>
              <a:gd name="connsiteY3" fmla="*/ 212177 h 1433917"/>
              <a:gd name="connsiteX4" fmla="*/ 709542 w 914084"/>
              <a:gd name="connsiteY4" fmla="*/ 555591 h 1433917"/>
              <a:gd name="connsiteX5" fmla="*/ 837730 w 914084"/>
              <a:gd name="connsiteY5" fmla="*/ 791297 h 1433917"/>
              <a:gd name="connsiteX6" fmla="*/ 888690 w 914084"/>
              <a:gd name="connsiteY6" fmla="*/ 1118443 h 1433917"/>
              <a:gd name="connsiteX7" fmla="*/ 516757 w 914084"/>
              <a:gd name="connsiteY7" fmla="*/ 1431377 h 1433917"/>
              <a:gd name="connsiteX8" fmla="*/ 25394 w 914084"/>
              <a:gd name="connsiteY8" fmla="*/ 1103202 h 1433917"/>
              <a:gd name="connsiteX9" fmla="*/ 106211 w 914084"/>
              <a:gd name="connsiteY9" fmla="*/ 791296 h 1433917"/>
              <a:gd name="connsiteX10" fmla="*/ 106209 w 914084"/>
              <a:gd name="connsiteY10" fmla="*/ 791296 h 1433917"/>
              <a:gd name="connsiteX0" fmla="*/ 106209 w 914084"/>
              <a:gd name="connsiteY0" fmla="*/ 791296 h 1433917"/>
              <a:gd name="connsiteX1" fmla="*/ 264256 w 914084"/>
              <a:gd name="connsiteY1" fmla="*/ 586070 h 1433917"/>
              <a:gd name="connsiteX2" fmla="*/ 345072 w 914084"/>
              <a:gd name="connsiteY2" fmla="*/ 196937 h 1433917"/>
              <a:gd name="connsiteX3" fmla="*/ 471971 w 914084"/>
              <a:gd name="connsiteY3" fmla="*/ 59776 h 1433917"/>
              <a:gd name="connsiteX4" fmla="*/ 628722 w 914084"/>
              <a:gd name="connsiteY4" fmla="*/ 212177 h 1433917"/>
              <a:gd name="connsiteX5" fmla="*/ 709542 w 914084"/>
              <a:gd name="connsiteY5" fmla="*/ 555591 h 1433917"/>
              <a:gd name="connsiteX6" fmla="*/ 837730 w 914084"/>
              <a:gd name="connsiteY6" fmla="*/ 791297 h 1433917"/>
              <a:gd name="connsiteX7" fmla="*/ 888690 w 914084"/>
              <a:gd name="connsiteY7" fmla="*/ 1118443 h 1433917"/>
              <a:gd name="connsiteX8" fmla="*/ 516757 w 914084"/>
              <a:gd name="connsiteY8" fmla="*/ 1431377 h 1433917"/>
              <a:gd name="connsiteX9" fmla="*/ 25394 w 914084"/>
              <a:gd name="connsiteY9" fmla="*/ 1103202 h 1433917"/>
              <a:gd name="connsiteX10" fmla="*/ 106211 w 914084"/>
              <a:gd name="connsiteY10" fmla="*/ 791296 h 1433917"/>
              <a:gd name="connsiteX11" fmla="*/ 106209 w 914084"/>
              <a:gd name="connsiteY11" fmla="*/ 791296 h 1433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14084" h="1433917">
                <a:moveTo>
                  <a:pt x="106209" y="791296"/>
                </a:moveTo>
                <a:cubicBezTo>
                  <a:pt x="106209" y="677731"/>
                  <a:pt x="238862" y="687646"/>
                  <a:pt x="264256" y="586070"/>
                </a:cubicBezTo>
                <a:cubicBezTo>
                  <a:pt x="311531" y="494630"/>
                  <a:pt x="310453" y="284653"/>
                  <a:pt x="345072" y="196937"/>
                </a:cubicBezTo>
                <a:cubicBezTo>
                  <a:pt x="379691" y="109221"/>
                  <a:pt x="432160" y="64856"/>
                  <a:pt x="471971" y="59776"/>
                </a:cubicBezTo>
                <a:cubicBezTo>
                  <a:pt x="525251" y="0"/>
                  <a:pt x="589127" y="129541"/>
                  <a:pt x="628722" y="212177"/>
                </a:cubicBezTo>
                <a:cubicBezTo>
                  <a:pt x="668317" y="294813"/>
                  <a:pt x="667243" y="461611"/>
                  <a:pt x="709542" y="555591"/>
                </a:cubicBezTo>
                <a:cubicBezTo>
                  <a:pt x="734936" y="657167"/>
                  <a:pt x="807872" y="697488"/>
                  <a:pt x="837730" y="791297"/>
                </a:cubicBezTo>
                <a:cubicBezTo>
                  <a:pt x="867588" y="885106"/>
                  <a:pt x="914084" y="1016867"/>
                  <a:pt x="888690" y="1118443"/>
                </a:cubicBezTo>
                <a:cubicBezTo>
                  <a:pt x="826733" y="1366270"/>
                  <a:pt x="660640" y="1433917"/>
                  <a:pt x="516757" y="1431377"/>
                </a:cubicBezTo>
                <a:cubicBezTo>
                  <a:pt x="372874" y="1428837"/>
                  <a:pt x="87350" y="1351030"/>
                  <a:pt x="25394" y="1103202"/>
                </a:cubicBezTo>
                <a:cubicBezTo>
                  <a:pt x="0" y="1001626"/>
                  <a:pt x="106211" y="904861"/>
                  <a:pt x="106211" y="791296"/>
                </a:cubicBezTo>
                <a:lnTo>
                  <a:pt x="106209" y="791296"/>
                </a:lnTo>
                <a:close/>
              </a:path>
            </a:pathLst>
          </a:custGeom>
          <a:solidFill>
            <a:srgbClr val="800000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Скругленный прямоугольник 31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2.42775E-6 C 3.88889E-6 -2.42775E-6 -0.35556 -0.00856 -0.71111 -0.01688 " pathEditMode="relative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1.79191E-6 C 0.01667 -0.14867 0.03334 -0.29711 -4.44444E-6 -0.38057 C -0.03333 -0.46404 -0.10868 -0.47884 -0.2 -0.50104 C -0.29132 -0.52323 -0.41962 -0.51861 -0.54774 -0.51375 " pathEditMode="relative" ptsTypes="aaaA">
                                      <p:cBhvr>
                                        <p:cTn id="1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77457E-6 C 0.01372 -0.04416 0.02778 -0.08832 -0.03524 -0.11121 C -0.09809 -0.13387 -0.23784 -0.13572 -0.3776 -0.13734 " pathEditMode="relative" rAng="0" ptsTypes="aaA">
                                      <p:cBhvr>
                                        <p:cTn id="1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71676E-6 C 0.01198 -0.16185 0.02414 -0.32347 0.01441 -0.41017 C 0.00469 -0.49688 -0.03854 -0.49642 -0.05868 -0.52 C -0.07882 -0.54358 -0.09253 -0.54775 -0.10625 -0.55168 " pathEditMode="relative" ptsTypes="aaaA">
                                      <p:cBhvr>
                                        <p:cTn id="2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5.43353E-6 C 0.0073 0.03376 0.01477 0.06752 0.00956 0.09295 C 0.00435 0.11839 -0.01371 0.13527 -0.03176 0.15215 " pathEditMode="relative" ptsTypes="aaA">
                                      <p:cBhvr>
                                        <p:cTn id="2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3.2948E-6 C 0.01771 -0.03168 0.03542 -0.06335 -0.00798 -0.08231 C -0.05138 -0.10127 -0.21232 -0.09642 -0.26024 -0.11399 C -0.30815 -0.13156 -0.30173 -0.15977 -0.29513 -0.18798 " pathEditMode="relative" ptsTypes="aaaA">
                                      <p:cBhvr>
                                        <p:cTn id="3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4.21965E-6 C -0.09671 0.00809 -0.19341 0.01618 -0.26199 0.01479 C -0.33056 0.01341 -0.36008 0.00624 -0.41112 -0.00856 C -0.46216 -0.02336 -0.51528 -0.04879 -0.56824 -0.07399 " pathEditMode="relative" ptsTypes="aaaA"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9.42197E-6 C 0.004 0.04948 0.00816 0.09896 -0.07934 0.1311 C -0.16684 0.16324 -0.40954 0.20301 -0.52534 0.19238 C -0.64114 0.18174 -0.70781 0.12463 -0.77448 0.06775 " pathEditMode="relative" ptsTypes="aaaA">
                                      <p:cBhvr>
                                        <p:cTn id="4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22222E-6 -1.15607E-6 C 0.01128 -0.01734 0.02256 -0.03445 -0.03646 -0.04208 C -0.09549 -0.04971 -0.27657 -0.03977 -0.354 -0.04647 C -0.43143 -0.05318 -0.4665 -0.06774 -0.50157 -0.08231 " pathEditMode="relative" ptsTypes="aaaA">
                                      <p:cBhvr>
                                        <p:cTn id="4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j03998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71600" y="0"/>
            <a:ext cx="6494463" cy="6858000"/>
          </a:xfrm>
          <a:prstGeom prst="rect">
            <a:avLst/>
          </a:prstGeom>
          <a:noFill/>
        </p:spPr>
      </p:pic>
      <p:sp>
        <p:nvSpPr>
          <p:cNvPr id="3" name="Скругленный прямоугольник 2">
            <a:hlinkClick r:id="rId5" action="ppaction://hlinksldjump"/>
          </p:cNvPr>
          <p:cNvSpPr/>
          <p:nvPr/>
        </p:nvSpPr>
        <p:spPr>
          <a:xfrm>
            <a:off x="508000" y="4310743"/>
            <a:ext cx="3033486" cy="100148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_Simpler" pitchFamily="82" charset="-52"/>
              </a:rPr>
              <a:t>СТАРТ</a:t>
            </a:r>
            <a:endParaRPr lang="ru-RU" sz="3600" dirty="0">
              <a:solidFill>
                <a:schemeClr val="tx1"/>
              </a:solidFill>
              <a:latin typeface="a_Simpler" pitchFamily="82" charset="-52"/>
            </a:endParaRPr>
          </a:p>
        </p:txBody>
      </p:sp>
    </p:spTree>
  </p:cSld>
  <p:clrMapOvr>
    <a:masterClrMapping/>
  </p:clrMapOvr>
  <p:transition advClick="0">
    <p:sndAc>
      <p:stSnd>
        <p:snd r:embed="rId3" name="Sound16537_[Wav_Library_Net_1111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5000" b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6" name="Picture 6" descr="http://pozdravlyaj-ka.ru/images/0_b62bd_21889b64_orig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970" y="0"/>
            <a:ext cx="8572498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598" y="4585381"/>
            <a:ext cx="4775200" cy="1143000"/>
          </a:xfrm>
          <a:solidFill>
            <a:srgbClr val="003399">
              <a:alpha val="40000"/>
            </a:srgbClr>
          </a:solidFill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Simpler" pitchFamily="82" charset="-52"/>
              </a:rPr>
              <a:t>Поздравляем </a:t>
            </a:r>
            <a:b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Simpler" pitchFamily="82" charset="-52"/>
              </a:rPr>
            </a:b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_Simpler" pitchFamily="82" charset="-52"/>
              </a:rPr>
              <a:t>победителей!</a:t>
            </a:r>
            <a:endParaRPr lang="ru-RU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_Simpler" pitchFamily="82" charset="-52"/>
            </a:endParaRPr>
          </a:p>
        </p:txBody>
      </p:sp>
    </p:spTree>
  </p:cSld>
  <p:clrMapOvr>
    <a:masterClrMapping/>
  </p:clrMapOvr>
  <p:transition>
    <p:sndAc>
      <p:stSnd>
        <p:snd r:embed="rId2" name="futbol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143694"/>
            <a:ext cx="8397240" cy="658368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5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Список ресурсов: </a:t>
            </a:r>
            <a:endParaRPr lang="ru-RU" sz="15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http://www.dream-wallpaper.com/free-wallpaper/art-wallpaper/premium-style-wallpaper/2560x1600/free-wallpaper-11.jpg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фон </a:t>
            </a:r>
            <a:r>
              <a:rPr lang="ru-RU" sz="15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титульник</a:t>
            </a:r>
            <a:endParaRPr lang="ru-RU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http://www.lijsoccer.com/images/soccerBall.png</a:t>
            </a:r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мяч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http://pitomnik-23.ru/wp-content/uploads/2014/11/2012-11-07_gazonnaya_trava1.jpg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фон трава</a:t>
            </a:r>
            <a:endParaRPr lang="en-US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http://img1.liveinternet.ru/images/attach/c/3/122/112/122112209_24.png</a:t>
            </a:r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солнце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https://img-fotki.yandex.ru/get/9506/20573769.59/0_9483b_b5ddf497_L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морковь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https://polzavred.ru/wp-content/uploads/vitamin-%D0%B0.jpg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витамин А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http://wiki.vladimir.i-edu.ru/images/c/cb/%D0%9E%D0%BB%D0%B8%D0%BC%D0%BF%D0%B8%D0%B9%D1%81%D0%BA%D0%B8%D0%B5_%D0%BA%D0%BE%D0%BB%D1%8C%D1%86%D0%B0.png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Олимпийские кольца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8"/>
              </a:rPr>
              <a:t>https://thefixevents.com/c/asset/Marathon3.png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марафонец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9"/>
              </a:rPr>
              <a:t>https://meduza.io/image/attachments/images/000/033/284/large/eTDlcIYQYBtiRmrNNqlWtA.png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копье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0"/>
              </a:rPr>
              <a:t>https://cdn4.img.ria.ru/images/96642/40/966424014.jpg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Греция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1"/>
              </a:rPr>
              <a:t>http://ped-kopilka.ru/vneklasnaja-rabota/viktoriny/viktorina-s-otvetami-dlja-shkolnikov-na-temu-olimpiiskie-igry.html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Викторина Олимпийские игры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2"/>
              </a:rPr>
              <a:t>http://vodabereg.ru/wp-content/uploads/2017/02/Zakalivanie-ozdorovlenie.png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Закаливание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3"/>
              </a:rPr>
              <a:t>http://bikersky.ru/wp-content/uploads/2015/09/sleep.png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Сон 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4"/>
              </a:rPr>
              <a:t>http://fyk.ucoz.ru/ganteli0.png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Здоровье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https://avatanplus.com/files/resources/original/57c96be12f46d156eacd67aa.png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Вопросы 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6"/>
              </a:rPr>
              <a:t>https://protvoysport.ru/wp-content/uploads/2016/01/samyie-populyarnyie-vidyi-sporta-v-rossii.jpg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Виды спорта</a:t>
            </a:r>
            <a:endParaRPr lang="en-US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7"/>
              </a:rPr>
              <a:t>http://2014.info/thumbnail/mzv_600x400_00_8xa.png</a:t>
            </a:r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Биатлон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8"/>
              </a:rPr>
              <a:t>http://case.edufuture.biz/uploads/Keyses/Myach_2/3.jpg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мячи</a:t>
            </a:r>
            <a:endParaRPr lang="en-US" sz="15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19"/>
              </a:rPr>
              <a:t>http://football.hiblogger.net/img/userfiles/2008/12/15/61327/563a975aa7022fe2093d0526a37cafc1-vgblv.png</a:t>
            </a:r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футболисты</a:t>
            </a:r>
          </a:p>
          <a:p>
            <a:r>
              <a:rPr lang="en-US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0"/>
              </a:rPr>
              <a:t>http://poiskm.net/</a:t>
            </a:r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футбольный марш, свисток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Таблица 46"/>
          <p:cNvGraphicFramePr>
            <a:graphicFrameLocks noGrp="1"/>
          </p:cNvGraphicFramePr>
          <p:nvPr/>
        </p:nvGraphicFramePr>
        <p:xfrm>
          <a:off x="8503920" y="1082040"/>
          <a:ext cx="640080" cy="5897880"/>
        </p:xfrm>
        <a:graphic>
          <a:graphicData uri="http://schemas.openxmlformats.org/drawingml/2006/table">
            <a:tbl>
              <a:tblPr firstRow="1" bandRow="1">
                <a:solidFill>
                  <a:srgbClr val="F4FEF6">
                    <a:alpha val="30196"/>
                  </a:srgbClr>
                </a:solidFill>
                <a:tableStyleId>{2D5ABB26-0587-4C30-8999-92F81FD0307C}</a:tableStyleId>
              </a:tblPr>
              <a:tblGrid>
                <a:gridCol w="640080"/>
              </a:tblGrid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45" name="Таблица 44"/>
          <p:cNvGraphicFramePr>
            <a:graphicFrameLocks noGrp="1"/>
          </p:cNvGraphicFramePr>
          <p:nvPr/>
        </p:nvGraphicFramePr>
        <p:xfrm>
          <a:off x="0" y="1097280"/>
          <a:ext cx="640080" cy="5897880"/>
        </p:xfrm>
        <a:graphic>
          <a:graphicData uri="http://schemas.openxmlformats.org/drawingml/2006/table">
            <a:tbl>
              <a:tblPr firstRow="1" bandRow="1">
                <a:solidFill>
                  <a:srgbClr val="F4FEF6">
                    <a:alpha val="30196"/>
                  </a:srgbClr>
                </a:solidFill>
                <a:tableStyleId>{2D5ABB26-0587-4C30-8999-92F81FD0307C}</a:tableStyleId>
              </a:tblPr>
              <a:tblGrid>
                <a:gridCol w="640080"/>
              </a:tblGrid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8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5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2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37235">
                <a:tc>
                  <a:txBody>
                    <a:bodyPr/>
                    <a:lstStyle/>
                    <a:p>
                      <a:r>
                        <a:rPr lang="ru-RU" sz="28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2" name="Скругленный прямоугольник 1"/>
          <p:cNvSpPr/>
          <p:nvPr/>
        </p:nvSpPr>
        <p:spPr>
          <a:xfrm>
            <a:off x="1767840" y="457200"/>
            <a:ext cx="1375087" cy="1036320"/>
          </a:xfrm>
          <a:prstGeom prst="roundRect">
            <a:avLst>
              <a:gd name="adj" fmla="val 0"/>
            </a:avLst>
          </a:prstGeom>
          <a:solidFill>
            <a:srgbClr val="31657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питание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185160" y="457200"/>
            <a:ext cx="1375087" cy="1036320"/>
          </a:xfrm>
          <a:prstGeom prst="roundRect">
            <a:avLst>
              <a:gd name="adj" fmla="val 0"/>
            </a:avLst>
          </a:prstGeom>
          <a:solidFill>
            <a:srgbClr val="31657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Олимпий-ские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игры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602480" y="457200"/>
            <a:ext cx="1375087" cy="1036320"/>
          </a:xfrm>
          <a:prstGeom prst="roundRect">
            <a:avLst>
              <a:gd name="adj" fmla="val 0"/>
            </a:avLst>
          </a:prstGeom>
          <a:solidFill>
            <a:srgbClr val="31657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ЗОЖ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19800" y="457200"/>
            <a:ext cx="1375087" cy="1036320"/>
          </a:xfrm>
          <a:prstGeom prst="roundRect">
            <a:avLst>
              <a:gd name="adj" fmla="val 0"/>
            </a:avLst>
          </a:prstGeom>
          <a:solidFill>
            <a:srgbClr val="316577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спорт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Скругленный прямоугольник 26">
            <a:hlinkClick r:id="rId3" action="ppaction://hlinksldjump"/>
          </p:cNvPr>
          <p:cNvSpPr/>
          <p:nvPr/>
        </p:nvSpPr>
        <p:spPr>
          <a:xfrm>
            <a:off x="3139440" y="179832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Скругленный прямоугольник 27">
            <a:hlinkClick r:id="rId4" action="ppaction://hlinksldjump"/>
          </p:cNvPr>
          <p:cNvSpPr/>
          <p:nvPr/>
        </p:nvSpPr>
        <p:spPr>
          <a:xfrm>
            <a:off x="4556760" y="179832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Скругленный прямоугольник 28">
            <a:hlinkClick r:id="rId5" action="ppaction://hlinksldjump"/>
          </p:cNvPr>
          <p:cNvSpPr/>
          <p:nvPr/>
        </p:nvSpPr>
        <p:spPr>
          <a:xfrm>
            <a:off x="5974080" y="179832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Скругленный прямоугольник 29">
            <a:hlinkClick r:id="rId6" action="ppaction://hlinksldjump"/>
          </p:cNvPr>
          <p:cNvSpPr/>
          <p:nvPr/>
        </p:nvSpPr>
        <p:spPr>
          <a:xfrm>
            <a:off x="1722120" y="301752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1" name="Скругленный прямоугольник 30">
            <a:hlinkClick r:id="rId7" action="ppaction://hlinksldjump"/>
          </p:cNvPr>
          <p:cNvSpPr/>
          <p:nvPr/>
        </p:nvSpPr>
        <p:spPr>
          <a:xfrm>
            <a:off x="3139440" y="301752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2" name="Скругленный прямоугольник 31">
            <a:hlinkClick r:id="rId8" action="ppaction://hlinksldjump"/>
          </p:cNvPr>
          <p:cNvSpPr/>
          <p:nvPr/>
        </p:nvSpPr>
        <p:spPr>
          <a:xfrm>
            <a:off x="4556760" y="301752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3" name="Скругленный прямоугольник 32">
            <a:hlinkClick r:id="rId9" action="ppaction://hlinksldjump"/>
          </p:cNvPr>
          <p:cNvSpPr/>
          <p:nvPr/>
        </p:nvSpPr>
        <p:spPr>
          <a:xfrm>
            <a:off x="5974080" y="301752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4" name="Скругленный прямоугольник 33">
            <a:hlinkClick r:id="rId10" action="ppaction://hlinksldjump"/>
          </p:cNvPr>
          <p:cNvSpPr/>
          <p:nvPr/>
        </p:nvSpPr>
        <p:spPr>
          <a:xfrm>
            <a:off x="1722120" y="42214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5" name="Скругленный прямоугольник 34">
            <a:hlinkClick r:id="rId11" action="ppaction://hlinksldjump"/>
          </p:cNvPr>
          <p:cNvSpPr/>
          <p:nvPr/>
        </p:nvSpPr>
        <p:spPr>
          <a:xfrm>
            <a:off x="3139440" y="42214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6" name="Скругленный прямоугольник 35">
            <a:hlinkClick r:id="rId12" action="ppaction://hlinksldjump"/>
          </p:cNvPr>
          <p:cNvSpPr/>
          <p:nvPr/>
        </p:nvSpPr>
        <p:spPr>
          <a:xfrm>
            <a:off x="4556760" y="42214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7" name="Скругленный прямоугольник 36">
            <a:hlinkClick r:id="rId13" action="ppaction://hlinksldjump"/>
          </p:cNvPr>
          <p:cNvSpPr/>
          <p:nvPr/>
        </p:nvSpPr>
        <p:spPr>
          <a:xfrm>
            <a:off x="5974080" y="42214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3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8" name="Скругленный прямоугольник 37">
            <a:hlinkClick r:id="rId14" action="ppaction://hlinksldjump"/>
          </p:cNvPr>
          <p:cNvSpPr/>
          <p:nvPr/>
        </p:nvSpPr>
        <p:spPr>
          <a:xfrm>
            <a:off x="1722120" y="54406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9" name="Скругленный прямоугольник 38">
            <a:hlinkClick r:id="rId15" action="ppaction://hlinksldjump"/>
          </p:cNvPr>
          <p:cNvSpPr/>
          <p:nvPr/>
        </p:nvSpPr>
        <p:spPr>
          <a:xfrm>
            <a:off x="3139440" y="54406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0" name="Скругленный прямоугольник 39">
            <a:hlinkClick r:id="rId16" action="ppaction://hlinksldjump"/>
          </p:cNvPr>
          <p:cNvSpPr/>
          <p:nvPr/>
        </p:nvSpPr>
        <p:spPr>
          <a:xfrm>
            <a:off x="4556760" y="54406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Скругленный прямоугольник 40">
            <a:hlinkClick r:id="rId17" action="ppaction://hlinksldjump"/>
          </p:cNvPr>
          <p:cNvSpPr/>
          <p:nvPr/>
        </p:nvSpPr>
        <p:spPr>
          <a:xfrm>
            <a:off x="5974080" y="54406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06680" y="60960"/>
            <a:ext cx="1417320" cy="97536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1</a:t>
            </a:r>
            <a:r>
              <a:rPr lang="ru-RU" sz="2000" b="1" dirty="0" smtClean="0"/>
              <a:t> команда</a:t>
            </a:r>
            <a:endParaRPr lang="ru-RU" sz="2000" b="1" dirty="0"/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604760" y="60960"/>
            <a:ext cx="1417320" cy="975360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2</a:t>
            </a:r>
            <a:r>
              <a:rPr lang="ru-RU" sz="2000" b="1" dirty="0" smtClean="0"/>
              <a:t> команда</a:t>
            </a:r>
            <a:endParaRPr lang="ru-RU" sz="2000" b="1" dirty="0"/>
          </a:p>
        </p:txBody>
      </p:sp>
      <p:graphicFrame>
        <p:nvGraphicFramePr>
          <p:cNvPr id="42" name="Таблица 41"/>
          <p:cNvGraphicFramePr>
            <a:graphicFrameLocks noGrp="1"/>
          </p:cNvGraphicFramePr>
          <p:nvPr/>
        </p:nvGraphicFramePr>
        <p:xfrm>
          <a:off x="0" y="1203960"/>
          <a:ext cx="640080" cy="5897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0080"/>
              </a:tblGrid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graphicFrame>
        <p:nvGraphicFramePr>
          <p:cNvPr id="46" name="Таблица 45"/>
          <p:cNvGraphicFramePr>
            <a:graphicFrameLocks noGrp="1"/>
          </p:cNvGraphicFramePr>
          <p:nvPr/>
        </p:nvGraphicFramePr>
        <p:xfrm>
          <a:off x="8503920" y="1188720"/>
          <a:ext cx="640080" cy="5897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640080"/>
              </a:tblGrid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723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T w="5715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pic>
        <p:nvPicPr>
          <p:cNvPr id="2050" name="Picture 2" descr="Похожее изображение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527474" y="5684520"/>
            <a:ext cx="1164166" cy="117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4" name="Picture 2" descr="Похожее изображение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400714" y="5684520"/>
            <a:ext cx="1164166" cy="117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8" name="Скругленный прямоугольник 47">
            <a:hlinkClick r:id="rId19" action="ppaction://hlinksldjump"/>
          </p:cNvPr>
          <p:cNvSpPr/>
          <p:nvPr/>
        </p:nvSpPr>
        <p:spPr>
          <a:xfrm>
            <a:off x="1737360" y="1783080"/>
            <a:ext cx="1375087" cy="1036320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0" name="Скругленный прямоугольник 49">
            <a:hlinkClick r:id="rId20" action="ppaction://hlinksldjump"/>
          </p:cNvPr>
          <p:cNvSpPr/>
          <p:nvPr/>
        </p:nvSpPr>
        <p:spPr>
          <a:xfrm>
            <a:off x="2931877" y="3556016"/>
            <a:ext cx="3033486" cy="1001485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_Simpler" pitchFamily="82" charset="-52"/>
              </a:rPr>
              <a:t>финиш</a:t>
            </a:r>
            <a:endParaRPr lang="ru-RU" sz="3600" dirty="0">
              <a:solidFill>
                <a:schemeClr val="tx1"/>
              </a:solidFill>
              <a:latin typeface="a_Simpler" pitchFamily="82" charset="-5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049486" y="6517696"/>
            <a:ext cx="9444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финиш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00173 -0.09352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-0.09352 L -4.16667E-6 -0.18704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18704 L -4.16667E-6 -0.30926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30926 L -4.16667E-6 -0.4224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42245 L -4.16667E-6 -0.5203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52037 L -4.16667E-6 -0.63379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6338 L -4.16667E-6 -0.74259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85185E-6 L -0.00173 -0.09352 " pathEditMode="relative" rAng="0" ptsTypes="AA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-0.09352 L -4.16667E-6 -0.18704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18704 L -4.16667E-6 -0.30926 " pathEditMode="relative" rAng="0" ptsTypes="AA">
                                      <p:cBhvr>
                                        <p:cTn id="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30926 L -4.16667E-6 -0.42245 " pathEditMode="relative" rAng="0" ptsTypes="AA">
                                      <p:cBhvr>
                                        <p:cTn id="4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42245 L -4.16667E-6 -0.52037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52037 L -4.16667E-6 -0.63379 " pathEditMode="relative" rAng="0" ptsTypes="AA">
                                      <p:cBhvr>
                                        <p:cTn id="5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0.6338 L -4.16667E-6 -0.74259 " pathEditMode="relative" rAng="0" ptsTypes="AA">
                                      <p:cBhvr>
                                        <p:cTn id="5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5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1" fill="hold">
                      <p:stCondLst>
                        <p:cond delay="0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8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49680" y="518160"/>
            <a:ext cx="62484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Arial Black" pitchFamily="34" charset="0"/>
              </a:rPr>
              <a:t>Какой овощ очень полезен для зрения?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38848" y="5768084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65120" y="3733800"/>
            <a:ext cx="29108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Морковь</a:t>
            </a:r>
          </a:p>
        </p:txBody>
      </p:sp>
      <p:pic>
        <p:nvPicPr>
          <p:cNvPr id="33794" name="Picture 2" descr="https://img-fotki.yandex.ru/get/9506/20573769.59/0_9483b_b5ddf497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04293">
            <a:off x="5611495" y="1325880"/>
            <a:ext cx="3286125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2" descr="https://img-fotki.yandex.ru/get/9506/20573769.59/0_9483b_b5ddf497_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109593">
            <a:off x="-239086" y="926891"/>
            <a:ext cx="3286125" cy="4762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94360" y="518160"/>
            <a:ext cx="624840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Arial Black" pitchFamily="34" charset="0"/>
              </a:rPr>
              <a:t>  Какой   витамин </a:t>
            </a:r>
          </a:p>
          <a:p>
            <a:pPr algn="ctr"/>
            <a:r>
              <a:rPr lang="ru-RU" sz="4400" b="1" dirty="0" smtClean="0">
                <a:latin typeface="Arial Black" pitchFamily="34" charset="0"/>
              </a:rPr>
              <a:t>получает </a:t>
            </a:r>
          </a:p>
          <a:p>
            <a:pPr algn="ctr"/>
            <a:r>
              <a:rPr lang="ru-RU" sz="4400" b="1" dirty="0" smtClean="0">
                <a:latin typeface="Arial Black" pitchFamily="34" charset="0"/>
              </a:rPr>
              <a:t>человек, </a:t>
            </a:r>
          </a:p>
          <a:p>
            <a:pPr algn="ctr"/>
            <a:r>
              <a:rPr lang="ru-RU" sz="4400" b="1" dirty="0" smtClean="0">
                <a:latin typeface="Arial Black" pitchFamily="34" charset="0"/>
              </a:rPr>
              <a:t>загорая</a:t>
            </a:r>
          </a:p>
          <a:p>
            <a:r>
              <a:rPr lang="ru-RU" sz="4400" b="1" dirty="0" smtClean="0">
                <a:latin typeface="Arial Black" pitchFamily="34" charset="0"/>
              </a:rPr>
              <a:t>на солнышке?</a:t>
            </a:r>
          </a:p>
        </p:txBody>
      </p:sp>
      <p:pic>
        <p:nvPicPr>
          <p:cNvPr id="31746" name="Picture 2" descr="Картинки по запросу солнце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4925" y="108584"/>
            <a:ext cx="4029075" cy="6657976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2026920" y="573024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3560" y="4480560"/>
            <a:ext cx="3642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Витамин </a:t>
            </a:r>
            <a:r>
              <a:rPr lang="en-US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D</a:t>
            </a:r>
            <a:endParaRPr lang="ru-RU" sz="4400" b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</p:txBody>
      </p:sp>
      <p:sp>
        <p:nvSpPr>
          <p:cNvPr id="9" name="Скругленный прямоугольник 8">
            <a:hlinkClick r:id="rId3" action="ppaction://hlinksldjump"/>
          </p:cNvPr>
          <p:cNvSpPr/>
          <p:nvPr/>
        </p:nvSpPr>
        <p:spPr>
          <a:xfrm>
            <a:off x="458251" y="588155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518160"/>
            <a:ext cx="77419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Какой витамин называется «витамином роста»?</a:t>
            </a:r>
          </a:p>
        </p:txBody>
      </p:sp>
      <p:pic>
        <p:nvPicPr>
          <p:cNvPr id="34818" name="Picture 2" descr="F:\АПЛ\Шаблоны презентаций\Карттинки\ON40S00.png"/>
          <p:cNvPicPr>
            <a:picLocks noChangeAspect="1" noChangeArrowheads="1"/>
          </p:cNvPicPr>
          <p:nvPr/>
        </p:nvPicPr>
        <p:blipFill>
          <a:blip r:embed="rId2" cstate="print"/>
          <a:srcRect l="8606" t="15262" r="12216" b="5561"/>
          <a:stretch>
            <a:fillRect/>
          </a:stretch>
        </p:blipFill>
        <p:spPr bwMode="auto">
          <a:xfrm>
            <a:off x="2133600" y="1600200"/>
            <a:ext cx="7010400" cy="5257800"/>
          </a:xfrm>
          <a:prstGeom prst="rect">
            <a:avLst/>
          </a:prstGeom>
          <a:noFill/>
        </p:spPr>
      </p:pic>
      <p:sp>
        <p:nvSpPr>
          <p:cNvPr id="7" name="Скругленный прямоугольник 6"/>
          <p:cNvSpPr/>
          <p:nvPr/>
        </p:nvSpPr>
        <p:spPr>
          <a:xfrm>
            <a:off x="4632960" y="569976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2960" y="3520440"/>
            <a:ext cx="358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Витамин А</a:t>
            </a:r>
          </a:p>
        </p:txBody>
      </p:sp>
      <p:sp>
        <p:nvSpPr>
          <p:cNvPr id="10" name="Скругленный прямоугольник 9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518160"/>
            <a:ext cx="7741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Какое соотношение белков,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жиров и углеводов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 рекомендуется в пищевом 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суточном рационе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895600" y="554736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96640" y="3169920"/>
            <a:ext cx="26517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4:1:1</a:t>
            </a:r>
          </a:p>
          <a:p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1:4:1</a:t>
            </a:r>
            <a:endParaRPr lang="en-US" sz="4400" b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</a:endParaRPr>
          </a:p>
          <a:p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1:1:4</a:t>
            </a:r>
          </a:p>
        </p:txBody>
      </p:sp>
      <p:sp>
        <p:nvSpPr>
          <p:cNvPr id="6" name="Скругленный прямоугольник 5">
            <a:hlinkClick r:id="rId2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24840" y="381000"/>
            <a:ext cx="77419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Какая страна является родиной Олимпийских игр?</a:t>
            </a:r>
          </a:p>
          <a:p>
            <a:pPr algn="ctr"/>
            <a:endParaRPr lang="ru-RU" sz="3600" b="1" dirty="0" smtClean="0">
              <a:latin typeface="Arial Black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88920" y="568452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84119" y="685800"/>
            <a:ext cx="3723271" cy="7999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Arial Black" pitchFamily="34" charset="0"/>
              </a:rPr>
              <a:t>Греция</a:t>
            </a:r>
          </a:p>
        </p:txBody>
      </p:sp>
      <p:pic>
        <p:nvPicPr>
          <p:cNvPr id="27650" name="Picture 2" descr="https://cdn4.img.ria.ru/images/96642/40/966424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465898"/>
            <a:ext cx="7162799" cy="4058921"/>
          </a:xfrm>
          <a:prstGeom prst="rect">
            <a:avLst/>
          </a:prstGeom>
          <a:noFill/>
        </p:spPr>
      </p:pic>
      <p:sp>
        <p:nvSpPr>
          <p:cNvPr id="8" name="Скругленный прямоугольник 7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0520" y="274320"/>
            <a:ext cx="8397240" cy="6324600"/>
          </a:xfrm>
          <a:prstGeom prst="rect">
            <a:avLst/>
          </a:prstGeom>
          <a:solidFill>
            <a:srgbClr val="B6E8D5">
              <a:alpha val="6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" y="518160"/>
            <a:ext cx="77419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Олимпийский символ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представляет собой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пять переплетенных колец. </a:t>
            </a:r>
            <a:br>
              <a:rPr lang="ru-RU" sz="3600" b="1" dirty="0" smtClean="0">
                <a:latin typeface="Arial Black" pitchFamily="34" charset="0"/>
              </a:rPr>
            </a:br>
            <a:r>
              <a:rPr lang="ru-RU" sz="3600" b="1" dirty="0" smtClean="0">
                <a:latin typeface="Arial Black" pitchFamily="34" charset="0"/>
              </a:rPr>
              <a:t>Назовите их цвета.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712720" y="5547360"/>
            <a:ext cx="3124903" cy="746760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Правильный ответ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050" name="Picture 2" descr="Картинки по запросу олимпийские кольца 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015" y="1738312"/>
            <a:ext cx="7620000" cy="3695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Скругленный прямоугольник 5">
            <a:hlinkClick r:id="rId3" action="ppaction://hlinksldjump"/>
          </p:cNvPr>
          <p:cNvSpPr/>
          <p:nvPr/>
        </p:nvSpPr>
        <p:spPr>
          <a:xfrm>
            <a:off x="458251" y="5851074"/>
            <a:ext cx="1449377" cy="676376"/>
          </a:xfrm>
          <a:prstGeom prst="roundRect">
            <a:avLst/>
          </a:prstGeom>
          <a:solidFill>
            <a:srgbClr val="FF750D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ru-RU" sz="2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</a:rPr>
              <a:t>Назад</a:t>
            </a:r>
            <a:endParaRPr lang="ru-RU" sz="2400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Referee image slid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Referee image slide</Template>
  <TotalTime>712</TotalTime>
  <Words>440</Words>
  <Application>Microsoft Office PowerPoint</Application>
  <PresentationFormat>Экран (4:3)</PresentationFormat>
  <Paragraphs>189</Paragraphs>
  <Slides>21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7" baseType="lpstr">
      <vt:lpstr>Arial</vt:lpstr>
      <vt:lpstr>a_Simpler</vt:lpstr>
      <vt:lpstr>Arial Black</vt:lpstr>
      <vt:lpstr>Wingdings</vt:lpstr>
      <vt:lpstr>Times New Roman</vt:lpstr>
      <vt:lpstr>Referee image slide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Поздравляем  победителей!</vt:lpstr>
      <vt:lpstr>Слайд 21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</dc:title>
  <dc:subject>В здоровом теле здоровый дух</dc:subject>
  <dc:creator>Ирина Гайбель</dc:creator>
  <cp:keywords>Викторина, образование, внеурочная деятельность</cp:keywords>
  <cp:lastModifiedBy>Иришка</cp:lastModifiedBy>
  <cp:revision>57</cp:revision>
  <dcterms:created xsi:type="dcterms:W3CDTF">2017-04-04T08:03:10Z</dcterms:created>
  <dcterms:modified xsi:type="dcterms:W3CDTF">2017-04-06T05:27:43Z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TC011799741049</vt:lpwstr>
  </property>
</Properties>
</file>