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5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slide" Target="slide18.xml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8.png"/><Relationship Id="rId7" Type="http://schemas.openxmlformats.org/officeDocument/2006/relationships/image" Target="../media/image3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43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30.png"/><Relationship Id="rId7" Type="http://schemas.openxmlformats.org/officeDocument/2006/relationships/image" Target="../media/image4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46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7.png"/><Relationship Id="rId7" Type="http://schemas.openxmlformats.org/officeDocument/2006/relationships/image" Target="../media/image5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0.png"/><Relationship Id="rId7" Type="http://schemas.openxmlformats.org/officeDocument/2006/relationships/image" Target="../media/image5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45.png"/><Relationship Id="rId10" Type="http://schemas.openxmlformats.org/officeDocument/2006/relationships/image" Target="../media/image54.png"/><Relationship Id="rId4" Type="http://schemas.openxmlformats.org/officeDocument/2006/relationships/image" Target="../media/image43.png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0.png"/><Relationship Id="rId7" Type="http://schemas.openxmlformats.org/officeDocument/2006/relationships/image" Target="../media/image5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2.png"/><Relationship Id="rId4" Type="http://schemas.openxmlformats.org/officeDocument/2006/relationships/image" Target="../media/image30.png"/><Relationship Id="rId9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8.png"/><Relationship Id="rId7" Type="http://schemas.openxmlformats.org/officeDocument/2006/relationships/image" Target="../media/image3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35.png"/><Relationship Id="rId10" Type="http://schemas.openxmlformats.org/officeDocument/2006/relationships/image" Target="../media/image60.jpeg"/><Relationship Id="rId4" Type="http://schemas.openxmlformats.org/officeDocument/2006/relationships/image" Target="../media/image41.png"/><Relationship Id="rId9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otvet.imgsmail.ru/download/9333640_9cf7f15ad8d55dba97126116bc0bcabb_800.jpg" TargetMode="External"/><Relationship Id="rId13" Type="http://schemas.openxmlformats.org/officeDocument/2006/relationships/hyperlink" Target="http://rshn32.ru/files/2015/08/getImage-81.jpg" TargetMode="External"/><Relationship Id="rId18" Type="http://schemas.openxmlformats.org/officeDocument/2006/relationships/hyperlink" Target="http://www.sameatshops.ca/ProductImages/big/8.jpg" TargetMode="External"/><Relationship Id="rId26" Type="http://schemas.openxmlformats.org/officeDocument/2006/relationships/hyperlink" Target="http://s58.radikal.ru/i161/1006/e5/2f2d3b94f918t.jpg" TargetMode="External"/><Relationship Id="rId39" Type="http://schemas.openxmlformats.org/officeDocument/2006/relationships/hyperlink" Target="http://foodmarkets.ru/upload/news/5292/EuOhungC.jpg" TargetMode="External"/><Relationship Id="rId3" Type="http://schemas.openxmlformats.org/officeDocument/2006/relationships/hyperlink" Target="http://ovowi-svezhie.ucoz.ru/_ph/1/2/103445559.jpg" TargetMode="External"/><Relationship Id="rId21" Type="http://schemas.openxmlformats.org/officeDocument/2006/relationships/hyperlink" Target="http://www.by.all.biz/img/by/catalog/99687.png" TargetMode="External"/><Relationship Id="rId34" Type="http://schemas.openxmlformats.org/officeDocument/2006/relationships/hyperlink" Target="http://rospitsro.ru/userfiles/news/large/64_semechki-vred-ili-polza.jpg" TargetMode="External"/><Relationship Id="rId42" Type="http://schemas.openxmlformats.org/officeDocument/2006/relationships/hyperlink" Target="http://www.lux-vape.ru/photos/fw-gr-6/1/1000.jpg" TargetMode="External"/><Relationship Id="rId7" Type="http://schemas.openxmlformats.org/officeDocument/2006/relationships/hyperlink" Target="http://lifecdn.dailyburn.com/life/wp-content/uploads/2013/07/Oatmeal-and-PeanutButter_2.jpg" TargetMode="External"/><Relationship Id="rId12" Type="http://schemas.openxmlformats.org/officeDocument/2006/relationships/hyperlink" Target="http://sunburstkissesrowena.files.wordpress.com/2011/06/cabbage5.jpg" TargetMode="External"/><Relationship Id="rId17" Type="http://schemas.openxmlformats.org/officeDocument/2006/relationships/hyperlink" Target="http://rezep.ru/images/losos.jpg" TargetMode="External"/><Relationship Id="rId25" Type="http://schemas.openxmlformats.org/officeDocument/2006/relationships/hyperlink" Target="http://rylik.ru/uploads/posts/2010-08/1282839560_1.jpg" TargetMode="External"/><Relationship Id="rId33" Type="http://schemas.openxmlformats.org/officeDocument/2006/relationships/hyperlink" Target="http://olgitca.ru/wp-content/uploads/2017/02/1435174396_8_big.jpg" TargetMode="External"/><Relationship Id="rId38" Type="http://schemas.openxmlformats.org/officeDocument/2006/relationships/hyperlink" Target="http://www.dpol4.ru/img/picture/May/22/24d33067d02f302fbc61dcea2f9ab54a/3.jpg" TargetMode="External"/><Relationship Id="rId2" Type="http://schemas.openxmlformats.org/officeDocument/2006/relationships/hyperlink" Target="http://xvatit.com/upload/medialibrary/bff/bffd41f2c91035ae84b89106cc3ca2eb.jpg" TargetMode="External"/><Relationship Id="rId16" Type="http://schemas.openxmlformats.org/officeDocument/2006/relationships/hyperlink" Target="http://copypast.ru/uploads/posts/1358626076_1_21.jpg" TargetMode="External"/><Relationship Id="rId20" Type="http://schemas.openxmlformats.org/officeDocument/2006/relationships/hyperlink" Target="http://rusinvestyar.ru/prefix/755308.jpg" TargetMode="External"/><Relationship Id="rId29" Type="http://schemas.openxmlformats.org/officeDocument/2006/relationships/hyperlink" Target="http://www.admir.ks.ua/content/2012/20120831/visitor/images/201208/f20120831111451-luk.jpg" TargetMode="External"/><Relationship Id="rId41" Type="http://schemas.openxmlformats.org/officeDocument/2006/relationships/hyperlink" Target="http://beautyvanity.files.wordpress.com/2010/07/huile-dolive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argosha-online.ru/home/img/834518.jpg" TargetMode="External"/><Relationship Id="rId11" Type="http://schemas.openxmlformats.org/officeDocument/2006/relationships/hyperlink" Target="http://s50.radikal.ru/i128/1010/24/5519a1214cfb.png" TargetMode="External"/><Relationship Id="rId24" Type="http://schemas.openxmlformats.org/officeDocument/2006/relationships/hyperlink" Target="http://s43.radikal.ru/i100/0908/b9/a8497e4050d8.jpg" TargetMode="External"/><Relationship Id="rId32" Type="http://schemas.openxmlformats.org/officeDocument/2006/relationships/hyperlink" Target="http://foodmarkets.ru/upload/news/2773/xfNN829o.jpg" TargetMode="External"/><Relationship Id="rId37" Type="http://schemas.openxmlformats.org/officeDocument/2006/relationships/hyperlink" Target="http://www.znaikak.ru/design/pic/visred/%D1%81%D0%BA%D0%BE%D1%80%D0%BB%D1%83%D0%BF%D0%B0.jpg" TargetMode="External"/><Relationship Id="rId40" Type="http://schemas.openxmlformats.org/officeDocument/2006/relationships/hyperlink" Target="http://zdorovajakrasota.com/wp-http:/stroinayaya.ru/wp-content/uploads/2016/10/shampinoni_2.jpg" TargetMode="External"/><Relationship Id="rId5" Type="http://schemas.openxmlformats.org/officeDocument/2006/relationships/hyperlink" Target="http://lukehoney.typepad.com/photos/uncategorized/2008/03/05/parsley_2.jpg" TargetMode="External"/><Relationship Id="rId15" Type="http://schemas.openxmlformats.org/officeDocument/2006/relationships/hyperlink" Target="http://mediadb.agro2b.ru/mediadb/29302.jpg" TargetMode="External"/><Relationship Id="rId23" Type="http://schemas.openxmlformats.org/officeDocument/2006/relationships/hyperlink" Target="http://img.frbiz.com/pic/z1d4b6da-0x0-0/green_strong_style_color_b82220_crab_strong.jpg" TargetMode="External"/><Relationship Id="rId28" Type="http://schemas.openxmlformats.org/officeDocument/2006/relationships/hyperlink" Target="http://yakatu.ru/uploads/images/k/a/r/kartoshka.jpg" TargetMode="External"/><Relationship Id="rId36" Type="http://schemas.openxmlformats.org/officeDocument/2006/relationships/hyperlink" Target="http://333v.ru/uploads/47/4727b45fe53e008ec481db24c5a4cd01.jpg" TargetMode="External"/><Relationship Id="rId10" Type="http://schemas.openxmlformats.org/officeDocument/2006/relationships/hyperlink" Target="http://www.big-radio.ru/news/images/670x-/7aae551d14927bba3e966ad0c702fbcd.jpg" TargetMode="External"/><Relationship Id="rId19" Type="http://schemas.openxmlformats.org/officeDocument/2006/relationships/hyperlink" Target="http://foodmarkets.ru/upload/news/3973/X_oygHqp.jpg" TargetMode="External"/><Relationship Id="rId31" Type="http://schemas.openxmlformats.org/officeDocument/2006/relationships/hyperlink" Target="http://www.foodtest.ru/catalog/pictures/2010-06-20_5244.jpg" TargetMode="External"/><Relationship Id="rId44" Type="http://schemas.openxmlformats.org/officeDocument/2006/relationships/slide" Target="slide1.xml"/><Relationship Id="rId4" Type="http://schemas.openxmlformats.org/officeDocument/2006/relationships/hyperlink" Target="http://photos1.blogger.com/blogger/4694/1106/1600/pumpkin.jpg" TargetMode="External"/><Relationship Id="rId9" Type="http://schemas.openxmlformats.org/officeDocument/2006/relationships/hyperlink" Target="http://kurai.at.ua/020113/Nuts/5f5b6d97b87db864a87d7ecf6e720d93.jpg" TargetMode="External"/><Relationship Id="rId14" Type="http://schemas.openxmlformats.org/officeDocument/2006/relationships/hyperlink" Target="http://www.sharkseafoods.com/components/Fck/userfiles/image/Trout%20Web%20Pic%20_____(1).png" TargetMode="External"/><Relationship Id="rId22" Type="http://schemas.openxmlformats.org/officeDocument/2006/relationships/hyperlink" Target="http://zojclub.ru/wp-content/uploads/2016/11/3956392_1fd21087e5453515fed991b6103a6c7a_800.jpg" TargetMode="External"/><Relationship Id="rId27" Type="http://schemas.openxmlformats.org/officeDocument/2006/relationships/hyperlink" Target="http://www.art-pen.ru/wp-content/uploads/2011/09/Bulgarian-red-pepper.png" TargetMode="External"/><Relationship Id="rId30" Type="http://schemas.openxmlformats.org/officeDocument/2006/relationships/hyperlink" Target="https://otvet.imgsmail.ru/download/187928604_b57d547d3fc0d312450ab5bfe99b18d7_800.jpg" TargetMode="External"/><Relationship Id="rId35" Type="http://schemas.openxmlformats.org/officeDocument/2006/relationships/hyperlink" Target="http://allpolus.com/uploads/posts/2014-05/1399101523_swig5xl3zvyyojq.jpeg" TargetMode="External"/><Relationship Id="rId43" Type="http://schemas.openxmlformats.org/officeDocument/2006/relationships/hyperlink" Target="http://modno-nemodno.ru/wp-content/uploads/2011/11/dill_main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image" Target="../media/image9.png"/><Relationship Id="rId16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00034" y="1844824"/>
            <a:ext cx="8215370" cy="1872208"/>
          </a:xfrm>
          <a:prstGeom prst="rect">
            <a:avLst/>
          </a:prstGeom>
          <a:solidFill>
            <a:srgbClr val="C00000">
              <a:alpha val="69000"/>
            </a:srgbClr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446" y="2224260"/>
            <a:ext cx="11684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7628" y="2271742"/>
            <a:ext cx="1120918" cy="1120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6352" y="2266202"/>
            <a:ext cx="109696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640" y="2280950"/>
            <a:ext cx="109696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7256" y="2280950"/>
            <a:ext cx="109696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9392" y="2280950"/>
            <a:ext cx="109696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84616" y="2266202"/>
            <a:ext cx="109696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9524" y="2150520"/>
            <a:ext cx="1359624" cy="135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Рисунок 14" descr="фрукты.png"/>
          <p:cNvPicPr>
            <a:picLocks noChangeAspect="1"/>
          </p:cNvPicPr>
          <p:nvPr/>
        </p:nvPicPr>
        <p:blipFill>
          <a:blip r:embed="rId9" cstate="email"/>
          <a:srcRect l="4047" t="69048" r="54089" b="3571"/>
          <a:stretch>
            <a:fillRect/>
          </a:stretch>
        </p:blipFill>
        <p:spPr>
          <a:xfrm>
            <a:off x="6357950" y="357166"/>
            <a:ext cx="2428892" cy="1362549"/>
          </a:xfrm>
          <a:prstGeom prst="rect">
            <a:avLst/>
          </a:prstGeom>
        </p:spPr>
      </p:pic>
      <p:pic>
        <p:nvPicPr>
          <p:cNvPr id="18" name="Рисунок 17" descr="фрукты.png"/>
          <p:cNvPicPr>
            <a:picLocks noChangeAspect="1"/>
          </p:cNvPicPr>
          <p:nvPr/>
        </p:nvPicPr>
        <p:blipFill>
          <a:blip r:embed="rId9" cstate="email"/>
          <a:srcRect l="62508" t="4166" r="3542" b="69792"/>
          <a:stretch>
            <a:fillRect/>
          </a:stretch>
        </p:blipFill>
        <p:spPr>
          <a:xfrm>
            <a:off x="3542372" y="3872448"/>
            <a:ext cx="2171715" cy="1428760"/>
          </a:xfrm>
          <a:prstGeom prst="rect">
            <a:avLst/>
          </a:prstGeom>
        </p:spPr>
      </p:pic>
      <p:pic>
        <p:nvPicPr>
          <p:cNvPr id="19" name="Рисунок 18" descr="фрукты.png"/>
          <p:cNvPicPr>
            <a:picLocks noChangeAspect="1"/>
          </p:cNvPicPr>
          <p:nvPr/>
        </p:nvPicPr>
        <p:blipFill>
          <a:blip r:embed="rId9" cstate="email"/>
          <a:srcRect l="58041" t="70833" r="13369"/>
          <a:stretch>
            <a:fillRect/>
          </a:stretch>
        </p:blipFill>
        <p:spPr>
          <a:xfrm>
            <a:off x="3729492" y="344720"/>
            <a:ext cx="1643074" cy="1437672"/>
          </a:xfrm>
          <a:prstGeom prst="rect">
            <a:avLst/>
          </a:prstGeom>
        </p:spPr>
      </p:pic>
      <p:pic>
        <p:nvPicPr>
          <p:cNvPr id="20" name="Рисунок 19" descr="фрукты.png"/>
          <p:cNvPicPr>
            <a:picLocks noChangeAspect="1"/>
          </p:cNvPicPr>
          <p:nvPr/>
        </p:nvPicPr>
        <p:blipFill>
          <a:blip r:embed="rId9" cstate="email"/>
          <a:srcRect l="33025" t="3125" r="37492" b="67708"/>
          <a:stretch>
            <a:fillRect/>
          </a:stretch>
        </p:blipFill>
        <p:spPr>
          <a:xfrm>
            <a:off x="500034" y="5010780"/>
            <a:ext cx="1785950" cy="1515351"/>
          </a:xfrm>
          <a:prstGeom prst="rect">
            <a:avLst/>
          </a:prstGeom>
        </p:spPr>
      </p:pic>
      <p:pic>
        <p:nvPicPr>
          <p:cNvPr id="21" name="Рисунок 20" descr="фрукты.png"/>
          <p:cNvPicPr>
            <a:picLocks noChangeAspect="1"/>
          </p:cNvPicPr>
          <p:nvPr/>
        </p:nvPicPr>
        <p:blipFill>
          <a:blip r:embed="rId9" cstate="email"/>
          <a:srcRect t="5208" r="71442" b="69792"/>
          <a:stretch>
            <a:fillRect/>
          </a:stretch>
        </p:blipFill>
        <p:spPr>
          <a:xfrm>
            <a:off x="428596" y="357166"/>
            <a:ext cx="1785950" cy="1340971"/>
          </a:xfrm>
          <a:prstGeom prst="rect">
            <a:avLst/>
          </a:prstGeom>
        </p:spPr>
      </p:pic>
      <p:pic>
        <p:nvPicPr>
          <p:cNvPr id="23" name="Рисунок 22" descr="фрукты.png"/>
          <p:cNvPicPr>
            <a:picLocks noChangeAspect="1"/>
          </p:cNvPicPr>
          <p:nvPr/>
        </p:nvPicPr>
        <p:blipFill>
          <a:blip r:embed="rId9" cstate="email"/>
          <a:srcRect l="33918" t="39583" r="37492" b="34375"/>
          <a:stretch>
            <a:fillRect/>
          </a:stretch>
        </p:blipFill>
        <p:spPr>
          <a:xfrm>
            <a:off x="6929454" y="5010780"/>
            <a:ext cx="1785950" cy="1395274"/>
          </a:xfrm>
          <a:prstGeom prst="rect">
            <a:avLst/>
          </a:prstGeom>
        </p:spPr>
      </p:pic>
      <p:sp>
        <p:nvSpPr>
          <p:cNvPr id="22" name="Стрелка вправо 21">
            <a:hlinkClick r:id="" action="ppaction://hlinkshowjump?jump=nextslide"/>
          </p:cNvPr>
          <p:cNvSpPr/>
          <p:nvPr/>
        </p:nvSpPr>
        <p:spPr>
          <a:xfrm>
            <a:off x="8331020" y="6271772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1831002" y="5497497"/>
            <a:ext cx="55345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 dirty="0">
                <a:cs typeface="Arial" charset="0"/>
              </a:rPr>
              <a:t>Автор: </a:t>
            </a:r>
            <a:r>
              <a:rPr lang="ru-RU" sz="1400" dirty="0" err="1">
                <a:ea typeface="Arial Unicode MS" pitchFamily="34" charset="-128"/>
                <a:cs typeface="Arial" charset="0"/>
              </a:rPr>
              <a:t>Карышева</a:t>
            </a:r>
            <a:r>
              <a:rPr lang="ru-RU" sz="1400" dirty="0">
                <a:ea typeface="Arial Unicode MS" pitchFamily="34" charset="-128"/>
                <a:cs typeface="Arial" charset="0"/>
              </a:rPr>
              <a:t> Елена Николаевна, </a:t>
            </a:r>
            <a:endParaRPr lang="ru-RU" sz="1400" dirty="0" smtClean="0">
              <a:ea typeface="Arial Unicode MS" pitchFamily="34" charset="-128"/>
              <a:cs typeface="Arial" charset="0"/>
            </a:endParaRPr>
          </a:p>
          <a:p>
            <a:pPr algn="ctr" eaLnBrk="1" hangingPunct="1"/>
            <a:r>
              <a:rPr lang="ru-RU" sz="1400" dirty="0" smtClean="0">
                <a:ea typeface="Arial Unicode MS" pitchFamily="34" charset="-128"/>
                <a:cs typeface="Arial" charset="0"/>
              </a:rPr>
              <a:t>учитель </a:t>
            </a:r>
            <a:r>
              <a:rPr lang="ru-RU" sz="1400" dirty="0">
                <a:ea typeface="Arial Unicode MS" pitchFamily="34" charset="-128"/>
                <a:cs typeface="Arial" charset="0"/>
              </a:rPr>
              <a:t>начальных классов  </a:t>
            </a:r>
          </a:p>
          <a:p>
            <a:pPr algn="ctr" eaLnBrk="1" hangingPunct="1"/>
            <a:r>
              <a:rPr lang="ru-RU" sz="1400" dirty="0">
                <a:ea typeface="Arial Unicode MS" pitchFamily="34" charset="-128"/>
                <a:cs typeface="Arial" charset="0"/>
              </a:rPr>
              <a:t>МБОУ «</a:t>
            </a:r>
            <a:r>
              <a:rPr lang="ru-RU" sz="1400" dirty="0" err="1">
                <a:ea typeface="Arial Unicode MS" pitchFamily="34" charset="-128"/>
                <a:cs typeface="Arial" charset="0"/>
              </a:rPr>
              <a:t>Сычёвская</a:t>
            </a:r>
            <a:r>
              <a:rPr lang="ru-RU" sz="1400" dirty="0">
                <a:ea typeface="Arial Unicode MS" pitchFamily="34" charset="-128"/>
                <a:cs typeface="Arial" charset="0"/>
              </a:rPr>
              <a:t> СОШ имени </a:t>
            </a:r>
            <a:r>
              <a:rPr lang="ru-RU" sz="1400" dirty="0" err="1">
                <a:ea typeface="Arial Unicode MS" pitchFamily="34" charset="-128"/>
                <a:cs typeface="Arial" charset="0"/>
              </a:rPr>
              <a:t>К.Ф.Лебединской</a:t>
            </a:r>
            <a:r>
              <a:rPr lang="ru-RU" sz="1400" dirty="0">
                <a:ea typeface="Arial Unicode MS" pitchFamily="34" charset="-128"/>
                <a:cs typeface="Arial" charset="0"/>
              </a:rPr>
              <a:t>»  </a:t>
            </a:r>
            <a:endParaRPr lang="ru-RU" sz="1400" dirty="0" smtClean="0">
              <a:ea typeface="Arial Unicode MS" pitchFamily="34" charset="-128"/>
              <a:cs typeface="Arial" charset="0"/>
            </a:endParaRPr>
          </a:p>
          <a:p>
            <a:pPr algn="ctr" eaLnBrk="1" hangingPunct="1"/>
            <a:r>
              <a:rPr lang="ru-RU" sz="1400" dirty="0" smtClean="0">
                <a:ea typeface="Arial Unicode MS" pitchFamily="34" charset="-128"/>
                <a:cs typeface="Arial" charset="0"/>
              </a:rPr>
              <a:t>Алтайского </a:t>
            </a:r>
            <a:r>
              <a:rPr lang="ru-RU" sz="1400" dirty="0">
                <a:ea typeface="Arial Unicode MS" pitchFamily="34" charset="-128"/>
                <a:cs typeface="Arial" charset="0"/>
              </a:rPr>
              <a:t>края Смоленского района</a:t>
            </a:r>
          </a:p>
        </p:txBody>
      </p:sp>
      <p:sp>
        <p:nvSpPr>
          <p:cNvPr id="2" name="Управляющая кнопка: сведения 1">
            <a:hlinkClick r:id="rId10" action="ppaction://hlinksldjump" highlightClick="1"/>
          </p:cNvPr>
          <p:cNvSpPr/>
          <p:nvPr/>
        </p:nvSpPr>
        <p:spPr>
          <a:xfrm>
            <a:off x="323528" y="6094627"/>
            <a:ext cx="431504" cy="431504"/>
          </a:xfrm>
          <a:prstGeom prst="actionButtonInformation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628162" y="859534"/>
            <a:ext cx="1571636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1620" y="336210"/>
            <a:ext cx="62595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С (аскорбиновая кислота) 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называют чудом живой природы.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Впервые он был выделен  из сока лимона. Растворяется в воде, но разрушается при тепловой обработке.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7948" y="3108006"/>
            <a:ext cx="384592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стройная фигура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иммунитета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сохранение молодости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борьба с микробами и 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вирусами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хорошее настроение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здоровые зубы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устойчивое внимание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фрукты.png"/>
          <p:cNvPicPr>
            <a:picLocks noChangeAspect="1"/>
          </p:cNvPicPr>
          <p:nvPr/>
        </p:nvPicPr>
        <p:blipFill>
          <a:blip r:embed="rId3" cstate="email"/>
          <a:srcRect l="4047" t="69048" r="54089" b="3571"/>
          <a:stretch>
            <a:fillRect/>
          </a:stretch>
        </p:blipFill>
        <p:spPr>
          <a:xfrm>
            <a:off x="6286512" y="3643314"/>
            <a:ext cx="1500198" cy="841574"/>
          </a:xfrm>
          <a:prstGeom prst="rect">
            <a:avLst/>
          </a:prstGeom>
        </p:spPr>
      </p:pic>
      <p:pic>
        <p:nvPicPr>
          <p:cNvPr id="18" name="Рисунок 17" descr="фрукты.png"/>
          <p:cNvPicPr>
            <a:picLocks noChangeAspect="1"/>
          </p:cNvPicPr>
          <p:nvPr/>
        </p:nvPicPr>
        <p:blipFill>
          <a:blip r:embed="rId3" cstate="email"/>
          <a:srcRect l="62508" t="4166" r="3542" b="69792"/>
          <a:stretch>
            <a:fillRect/>
          </a:stretch>
        </p:blipFill>
        <p:spPr>
          <a:xfrm>
            <a:off x="6770894" y="4500570"/>
            <a:ext cx="1303029" cy="857256"/>
          </a:xfrm>
          <a:prstGeom prst="rect">
            <a:avLst/>
          </a:prstGeom>
        </p:spPr>
      </p:pic>
      <p:pic>
        <p:nvPicPr>
          <p:cNvPr id="20" name="Рисунок 19" descr="з.png"/>
          <p:cNvPicPr>
            <a:picLocks noChangeAspect="1"/>
          </p:cNvPicPr>
          <p:nvPr/>
        </p:nvPicPr>
        <p:blipFill>
          <a:blip r:embed="rId4" cstate="print"/>
          <a:srcRect l="27497" t="9332" r="27497" b="7637"/>
          <a:stretch>
            <a:fillRect/>
          </a:stretch>
        </p:blipFill>
        <p:spPr>
          <a:xfrm rot="1384148">
            <a:off x="8181383" y="4592109"/>
            <a:ext cx="622973" cy="763142"/>
          </a:xfrm>
          <a:prstGeom prst="rect">
            <a:avLst/>
          </a:prstGeom>
        </p:spPr>
      </p:pic>
      <p:pic>
        <p:nvPicPr>
          <p:cNvPr id="21" name="Рисунок 20" descr="м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8948187">
            <a:off x="6137916" y="4618444"/>
            <a:ext cx="695871" cy="880980"/>
          </a:xfrm>
          <a:prstGeom prst="rect">
            <a:avLst/>
          </a:prstGeom>
        </p:spPr>
      </p:pic>
      <p:pic>
        <p:nvPicPr>
          <p:cNvPr id="22" name="Рисунок 21" descr="ка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29586" y="5500702"/>
            <a:ext cx="817497" cy="785818"/>
          </a:xfrm>
          <a:prstGeom prst="rect">
            <a:avLst/>
          </a:prstGeom>
        </p:spPr>
      </p:pic>
      <p:pic>
        <p:nvPicPr>
          <p:cNvPr id="23" name="Рисунок 22" descr="мор.png"/>
          <p:cNvPicPr>
            <a:picLocks noChangeAspect="1"/>
          </p:cNvPicPr>
          <p:nvPr/>
        </p:nvPicPr>
        <p:blipFill>
          <a:blip r:embed="rId7" cstate="print"/>
          <a:srcRect l="11323" t="7807" r="8686" b="13667"/>
          <a:stretch>
            <a:fillRect/>
          </a:stretch>
        </p:blipFill>
        <p:spPr>
          <a:xfrm>
            <a:off x="6403798" y="5429264"/>
            <a:ext cx="1261361" cy="928694"/>
          </a:xfrm>
          <a:prstGeom prst="rect">
            <a:avLst/>
          </a:prstGeom>
        </p:spPr>
      </p:pic>
      <p:pic>
        <p:nvPicPr>
          <p:cNvPr id="24" name="Рисунок 23" descr="пер.png"/>
          <p:cNvPicPr>
            <a:picLocks noChangeAspect="1"/>
          </p:cNvPicPr>
          <p:nvPr/>
        </p:nvPicPr>
        <p:blipFill>
          <a:blip r:embed="rId8" cstate="print"/>
          <a:srcRect l="6875" t="18125" r="6875" b="20000"/>
          <a:stretch>
            <a:fillRect/>
          </a:stretch>
        </p:blipFill>
        <p:spPr>
          <a:xfrm rot="20193869">
            <a:off x="5039209" y="5541458"/>
            <a:ext cx="1084858" cy="778269"/>
          </a:xfrm>
          <a:prstGeom prst="rect">
            <a:avLst/>
          </a:prstGeom>
        </p:spPr>
      </p:pic>
      <p:pic>
        <p:nvPicPr>
          <p:cNvPr id="25" name="Рисунок 24" descr="кар.png"/>
          <p:cNvPicPr>
            <a:picLocks noChangeAspect="1"/>
          </p:cNvPicPr>
          <p:nvPr/>
        </p:nvPicPr>
        <p:blipFill>
          <a:blip r:embed="rId9" cstate="print"/>
          <a:srcRect l="2469" t="20293" r="984" b="20293"/>
          <a:stretch>
            <a:fillRect/>
          </a:stretch>
        </p:blipFill>
        <p:spPr>
          <a:xfrm rot="1246308">
            <a:off x="4938796" y="4738410"/>
            <a:ext cx="1057711" cy="650899"/>
          </a:xfrm>
          <a:prstGeom prst="rect">
            <a:avLst/>
          </a:prstGeom>
        </p:spPr>
      </p:pic>
      <p:pic>
        <p:nvPicPr>
          <p:cNvPr id="26" name="Рисунок 25" descr="лук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072066" y="3571876"/>
            <a:ext cx="933451" cy="1019795"/>
          </a:xfrm>
          <a:prstGeom prst="rect">
            <a:avLst/>
          </a:prstGeom>
        </p:spPr>
      </p:pic>
      <p:pic>
        <p:nvPicPr>
          <p:cNvPr id="27" name="Рисунок 26" descr="лим.png"/>
          <p:cNvPicPr>
            <a:picLocks noChangeAspect="1"/>
          </p:cNvPicPr>
          <p:nvPr/>
        </p:nvPicPr>
        <p:blipFill>
          <a:blip r:embed="rId11" cstate="print"/>
          <a:srcRect l="5100" t="9287" r="6420" b="9287"/>
          <a:stretch>
            <a:fillRect/>
          </a:stretch>
        </p:blipFill>
        <p:spPr>
          <a:xfrm rot="19994843">
            <a:off x="7674961" y="3778473"/>
            <a:ext cx="1087805" cy="71438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628162" y="859534"/>
            <a:ext cx="1571636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D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1620" y="336210"/>
            <a:ext cx="62595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</a:t>
            </a:r>
            <a:r>
              <a:rPr lang="en-US" sz="2800" b="1" i="1" dirty="0" smtClean="0">
                <a:ln w="3175">
                  <a:noFill/>
                </a:ln>
                <a:latin typeface="Arial Narrow" pitchFamily="34" charset="0"/>
              </a:rPr>
              <a:t>D</a:t>
            </a:r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жирорастворимый, а значит он не растворяется в воде, не разрушается под действием высоких температур. Солнце является основным стимулом выработки этого витамина в коже.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7948" y="3166998"/>
            <a:ext cx="509145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крепкие кости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здоровые зубы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развитие силы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кожных заболеваний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укрепление иммунитета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хороший аппетит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профилактика рахита у детей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 descr="же.png"/>
          <p:cNvPicPr>
            <a:picLocks noChangeAspect="1"/>
          </p:cNvPicPr>
          <p:nvPr/>
        </p:nvPicPr>
        <p:blipFill>
          <a:blip r:embed="rId3" cstate="print"/>
          <a:srcRect l="11557" t="11502" r="14370" b="9018"/>
          <a:stretch>
            <a:fillRect/>
          </a:stretch>
        </p:blipFill>
        <p:spPr>
          <a:xfrm>
            <a:off x="5000628" y="3714752"/>
            <a:ext cx="1042548" cy="844596"/>
          </a:xfrm>
          <a:prstGeom prst="rect">
            <a:avLst/>
          </a:prstGeom>
        </p:spPr>
      </p:pic>
      <p:pic>
        <p:nvPicPr>
          <p:cNvPr id="29" name="Рисунок 28" descr="тв.png"/>
          <p:cNvPicPr>
            <a:picLocks noChangeAspect="1"/>
          </p:cNvPicPr>
          <p:nvPr/>
        </p:nvPicPr>
        <p:blipFill>
          <a:blip r:embed="rId4" cstate="print"/>
          <a:srcRect l="4291" t="5632" r="5463" b="8405"/>
          <a:stretch>
            <a:fillRect/>
          </a:stretch>
        </p:blipFill>
        <p:spPr>
          <a:xfrm>
            <a:off x="6286512" y="4214818"/>
            <a:ext cx="1285884" cy="1035387"/>
          </a:xfrm>
          <a:prstGeom prst="rect">
            <a:avLst/>
          </a:prstGeom>
        </p:spPr>
      </p:pic>
      <p:pic>
        <p:nvPicPr>
          <p:cNvPr id="30" name="Рисунок 29" descr="се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2" y="5096966"/>
            <a:ext cx="2333428" cy="1283386"/>
          </a:xfrm>
          <a:prstGeom prst="rect">
            <a:avLst/>
          </a:prstGeom>
        </p:spPr>
      </p:pic>
      <p:pic>
        <p:nvPicPr>
          <p:cNvPr id="31" name="Рисунок 30" descr="мас.jpg"/>
          <p:cNvPicPr>
            <a:picLocks noChangeAspect="1"/>
          </p:cNvPicPr>
          <p:nvPr/>
        </p:nvPicPr>
        <p:blipFill>
          <a:blip r:embed="rId6"/>
          <a:srcRect l="32857" r="35000"/>
          <a:stretch>
            <a:fillRect/>
          </a:stretch>
        </p:blipFill>
        <p:spPr>
          <a:xfrm>
            <a:off x="8001024" y="3500438"/>
            <a:ext cx="571504" cy="1674811"/>
          </a:xfrm>
          <a:prstGeom prst="rect">
            <a:avLst/>
          </a:prstGeom>
        </p:spPr>
      </p:pic>
      <p:pic>
        <p:nvPicPr>
          <p:cNvPr id="32" name="Рисунок 31" descr="сыр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00958" y="5357826"/>
            <a:ext cx="1031464" cy="100258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760894" y="859534"/>
            <a:ext cx="1300632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Е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1620" y="336210"/>
            <a:ext cx="625953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Е (токоферол) </a:t>
            </a:r>
            <a:r>
              <a:rPr lang="ru-RU" sz="2400" dirty="0" smtClean="0">
                <a:ln w="3175">
                  <a:noFill/>
                </a:ln>
                <a:latin typeface="Arial Narrow" pitchFamily="34" charset="0"/>
              </a:rPr>
              <a:t>называют великим чудом природы. Без витамина Е жизнь бы на земле остановилась, т.к. токоферол переводится как «приносить потомство». Жирорастворимый, сохраняется при тепловой обработке, но на свету разрушается. </a:t>
            </a:r>
            <a:endParaRPr lang="ru-RU" sz="24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7948" y="3166998"/>
            <a:ext cx="466826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нормальный обмен веществ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кровяных телец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хорошее настроение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крепкие мышцы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предотвращение усталости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печ.png"/>
          <p:cNvPicPr>
            <a:picLocks noChangeAspect="1"/>
          </p:cNvPicPr>
          <p:nvPr/>
        </p:nvPicPr>
        <p:blipFill>
          <a:blip r:embed="rId3" cstate="print"/>
          <a:srcRect l="2744" t="7244" r="3869" b="7244"/>
          <a:stretch>
            <a:fillRect/>
          </a:stretch>
        </p:blipFill>
        <p:spPr>
          <a:xfrm>
            <a:off x="6368094" y="3714752"/>
            <a:ext cx="1143008" cy="1046610"/>
          </a:xfrm>
          <a:prstGeom prst="rect">
            <a:avLst/>
          </a:prstGeom>
        </p:spPr>
      </p:pic>
      <p:pic>
        <p:nvPicPr>
          <p:cNvPr id="18" name="Рисунок 17" descr="же.png"/>
          <p:cNvPicPr>
            <a:picLocks noChangeAspect="1"/>
          </p:cNvPicPr>
          <p:nvPr/>
        </p:nvPicPr>
        <p:blipFill>
          <a:blip r:embed="rId4" cstate="print"/>
          <a:srcRect l="11557" t="11502" r="14370" b="9018"/>
          <a:stretch>
            <a:fillRect/>
          </a:stretch>
        </p:blipFill>
        <p:spPr>
          <a:xfrm>
            <a:off x="6296656" y="4857760"/>
            <a:ext cx="1042548" cy="844596"/>
          </a:xfrm>
          <a:prstGeom prst="rect">
            <a:avLst/>
          </a:prstGeom>
        </p:spPr>
      </p:pic>
      <p:pic>
        <p:nvPicPr>
          <p:cNvPr id="19" name="Рисунок 18" descr="мо.png"/>
          <p:cNvPicPr>
            <a:picLocks noChangeAspect="1"/>
          </p:cNvPicPr>
          <p:nvPr/>
        </p:nvPicPr>
        <p:blipFill>
          <a:blip r:embed="rId5"/>
          <a:srcRect l="22656" r="24609" b="3125"/>
          <a:stretch>
            <a:fillRect/>
          </a:stretch>
        </p:blipFill>
        <p:spPr>
          <a:xfrm>
            <a:off x="7786710" y="3643314"/>
            <a:ext cx="1034408" cy="1900242"/>
          </a:xfrm>
          <a:prstGeom prst="rect">
            <a:avLst/>
          </a:prstGeom>
        </p:spPr>
      </p:pic>
      <p:pic>
        <p:nvPicPr>
          <p:cNvPr id="20" name="Рисунок 19" descr="мас.jpg"/>
          <p:cNvPicPr>
            <a:picLocks noChangeAspect="1"/>
          </p:cNvPicPr>
          <p:nvPr/>
        </p:nvPicPr>
        <p:blipFill>
          <a:blip r:embed="rId6"/>
          <a:srcRect l="32857" r="35000"/>
          <a:stretch>
            <a:fillRect/>
          </a:stretch>
        </p:blipFill>
        <p:spPr>
          <a:xfrm>
            <a:off x="5294222" y="3714752"/>
            <a:ext cx="571504" cy="1674811"/>
          </a:xfrm>
          <a:prstGeom prst="rect">
            <a:avLst/>
          </a:prstGeom>
        </p:spPr>
      </p:pic>
      <p:pic>
        <p:nvPicPr>
          <p:cNvPr id="21" name="Рисунок 20" descr="пш.png"/>
          <p:cNvPicPr>
            <a:picLocks noChangeAspect="1"/>
          </p:cNvPicPr>
          <p:nvPr/>
        </p:nvPicPr>
        <p:blipFill>
          <a:blip r:embed="rId7" cstate="print"/>
          <a:srcRect t="6482" b="7407"/>
          <a:stretch>
            <a:fillRect/>
          </a:stretch>
        </p:blipFill>
        <p:spPr>
          <a:xfrm>
            <a:off x="5079908" y="5500702"/>
            <a:ext cx="1956465" cy="1123165"/>
          </a:xfrm>
          <a:prstGeom prst="rect">
            <a:avLst/>
          </a:prstGeom>
        </p:spPr>
      </p:pic>
      <p:pic>
        <p:nvPicPr>
          <p:cNvPr id="22" name="Рисунок 21" descr="сем.png"/>
          <p:cNvPicPr>
            <a:picLocks noChangeAspect="1"/>
          </p:cNvPicPr>
          <p:nvPr/>
        </p:nvPicPr>
        <p:blipFill>
          <a:blip r:embed="rId8"/>
          <a:srcRect t="7415" r="2533" b="2932"/>
          <a:stretch>
            <a:fillRect/>
          </a:stretch>
        </p:blipFill>
        <p:spPr>
          <a:xfrm>
            <a:off x="7215206" y="5572140"/>
            <a:ext cx="1285884" cy="92775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657658" y="859534"/>
            <a:ext cx="1453652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К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32124" y="483690"/>
            <a:ext cx="62595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К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в течение долгого времени почти не изучался. Жирорастворимый, значит не растворяется в воде, на свету не разрушается.  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7948" y="3166998"/>
            <a:ext cx="4668266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хорошая свёртываемость 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крови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здоровая работа почек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нормальный обмен веществ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заживление ран</a:t>
            </a:r>
          </a:p>
          <a:p>
            <a:endParaRPr lang="ru-RU" sz="2800" b="1" dirty="0" smtClean="0">
              <a:ln w="3175">
                <a:noFill/>
              </a:ln>
              <a:latin typeface="Arial Narrow" pitchFamily="34" charset="0"/>
            </a:endParaRPr>
          </a:p>
          <a:p>
            <a:endParaRPr lang="ru-RU" sz="2800" b="1" dirty="0" smtClean="0">
              <a:ln w="3175">
                <a:noFill/>
              </a:ln>
              <a:latin typeface="Arial Narrow" pitchFamily="34" charset="0"/>
            </a:endParaRPr>
          </a:p>
          <a:p>
            <a:endParaRPr lang="ru-RU" sz="2800" b="1" dirty="0" smtClean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23" name="Рисунок 22" descr="п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851697">
            <a:off x="4726872" y="3888083"/>
            <a:ext cx="1774980" cy="1243343"/>
          </a:xfrm>
          <a:prstGeom prst="rect">
            <a:avLst/>
          </a:prstGeom>
        </p:spPr>
      </p:pic>
      <p:pic>
        <p:nvPicPr>
          <p:cNvPr id="24" name="Рисунок 23" descr="с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3714752"/>
            <a:ext cx="1428760" cy="952507"/>
          </a:xfrm>
          <a:prstGeom prst="rect">
            <a:avLst/>
          </a:prstGeom>
        </p:spPr>
      </p:pic>
      <p:pic>
        <p:nvPicPr>
          <p:cNvPr id="25" name="Рисунок 24" descr="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3786190"/>
            <a:ext cx="966133" cy="928694"/>
          </a:xfrm>
          <a:prstGeom prst="rect">
            <a:avLst/>
          </a:prstGeom>
        </p:spPr>
      </p:pic>
      <p:pic>
        <p:nvPicPr>
          <p:cNvPr id="26" name="Рисунок 25" descr="бро.png"/>
          <p:cNvPicPr>
            <a:picLocks noChangeAspect="1"/>
          </p:cNvPicPr>
          <p:nvPr/>
        </p:nvPicPr>
        <p:blipFill>
          <a:blip r:embed="rId5" cstate="print"/>
          <a:srcRect r="18750"/>
          <a:stretch>
            <a:fillRect/>
          </a:stretch>
        </p:blipFill>
        <p:spPr>
          <a:xfrm rot="5070316">
            <a:off x="7506753" y="5177420"/>
            <a:ext cx="1357322" cy="1252910"/>
          </a:xfrm>
          <a:prstGeom prst="rect">
            <a:avLst/>
          </a:prstGeom>
        </p:spPr>
      </p:pic>
      <p:pic>
        <p:nvPicPr>
          <p:cNvPr id="27" name="Рисунок 26" descr="поми.png"/>
          <p:cNvPicPr>
            <a:picLocks noChangeAspect="1"/>
          </p:cNvPicPr>
          <p:nvPr/>
        </p:nvPicPr>
        <p:blipFill>
          <a:blip r:embed="rId6" cstate="print"/>
          <a:srcRect l="8550" t="9375" r="9332" b="11458"/>
          <a:stretch>
            <a:fillRect/>
          </a:stretch>
        </p:blipFill>
        <p:spPr>
          <a:xfrm>
            <a:off x="5143504" y="5500702"/>
            <a:ext cx="1285884" cy="930735"/>
          </a:xfrm>
          <a:prstGeom prst="rect">
            <a:avLst/>
          </a:prstGeom>
        </p:spPr>
      </p:pic>
      <p:pic>
        <p:nvPicPr>
          <p:cNvPr id="28" name="Рисунок 27" descr="орех.png"/>
          <p:cNvPicPr>
            <a:picLocks noChangeAspect="1"/>
          </p:cNvPicPr>
          <p:nvPr/>
        </p:nvPicPr>
        <p:blipFill>
          <a:blip r:embed="rId7" cstate="print"/>
          <a:srcRect l="3125" t="19823" r="3125" b="14793"/>
          <a:stretch>
            <a:fillRect/>
          </a:stretch>
        </p:blipFill>
        <p:spPr>
          <a:xfrm>
            <a:off x="6215074" y="4857760"/>
            <a:ext cx="1428760" cy="663353"/>
          </a:xfrm>
          <a:prstGeom prst="rect">
            <a:avLst/>
          </a:prstGeom>
        </p:spPr>
      </p:pic>
      <p:sp>
        <p:nvSpPr>
          <p:cNvPr id="15" name="Стрелка вправо 14">
            <a:hlinkClick r:id="rId8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55790" y="859534"/>
            <a:ext cx="1857388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РР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2814" y="361770"/>
            <a:ext cx="63579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РР (никотиновая кислота)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обладает настолько полезными и лечебными свойствами, что медицина приравнивает его к лекарствам. 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028" y="3108006"/>
            <a:ext cx="5075428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нормальная работа нервной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системы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предотвращение </a:t>
            </a:r>
            <a:r>
              <a:rPr lang="ru-RU" sz="2800" b="1" dirty="0" err="1" smtClean="0">
                <a:ln w="3175">
                  <a:noFill/>
                </a:ln>
                <a:latin typeface="Arial Narrow" pitchFamily="34" charset="0"/>
              </a:rPr>
              <a:t>сердечно-со</a:t>
            </a:r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–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</a:t>
            </a:r>
            <a:r>
              <a:rPr lang="ru-RU" sz="2800" b="1" dirty="0" err="1" smtClean="0">
                <a:ln w="3175">
                  <a:noFill/>
                </a:ln>
                <a:latin typeface="Arial Narrow" pitchFamily="34" charset="0"/>
              </a:rPr>
              <a:t>судистых</a:t>
            </a:r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заболеваний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здоровый желудок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выработка энергии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снижение тревожности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устойчивое внимание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печ.png"/>
          <p:cNvPicPr>
            <a:picLocks noChangeAspect="1"/>
          </p:cNvPicPr>
          <p:nvPr/>
        </p:nvPicPr>
        <p:blipFill>
          <a:blip r:embed="rId3" cstate="print"/>
          <a:srcRect l="2744" t="7244" r="3869" b="7244"/>
          <a:stretch>
            <a:fillRect/>
          </a:stretch>
        </p:blipFill>
        <p:spPr>
          <a:xfrm>
            <a:off x="6368094" y="3714752"/>
            <a:ext cx="1143008" cy="1046610"/>
          </a:xfrm>
          <a:prstGeom prst="rect">
            <a:avLst/>
          </a:prstGeom>
        </p:spPr>
      </p:pic>
      <p:pic>
        <p:nvPicPr>
          <p:cNvPr id="18" name="Рисунок 17" descr="се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4790" y="5490558"/>
            <a:ext cx="2333428" cy="1283386"/>
          </a:xfrm>
          <a:prstGeom prst="rect">
            <a:avLst/>
          </a:prstGeom>
        </p:spPr>
      </p:pic>
      <p:pic>
        <p:nvPicPr>
          <p:cNvPr id="19" name="Рисунок 18" descr="сыр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4572008"/>
            <a:ext cx="1031464" cy="1002583"/>
          </a:xfrm>
          <a:prstGeom prst="rect">
            <a:avLst/>
          </a:prstGeom>
        </p:spPr>
      </p:pic>
      <p:pic>
        <p:nvPicPr>
          <p:cNvPr id="20" name="Рисунок 19" descr="ку.png"/>
          <p:cNvPicPr>
            <a:picLocks noChangeAspect="1"/>
          </p:cNvPicPr>
          <p:nvPr/>
        </p:nvPicPr>
        <p:blipFill>
          <a:blip r:embed="rId6" cstate="print"/>
          <a:srcRect l="13541" t="4166" r="12500"/>
          <a:stretch>
            <a:fillRect/>
          </a:stretch>
        </p:blipFill>
        <p:spPr>
          <a:xfrm>
            <a:off x="7929586" y="3571876"/>
            <a:ext cx="857256" cy="1110806"/>
          </a:xfrm>
          <a:prstGeom prst="rect">
            <a:avLst/>
          </a:prstGeom>
        </p:spPr>
      </p:pic>
      <p:pic>
        <p:nvPicPr>
          <p:cNvPr id="21" name="Рисунок 20" descr="бро.png"/>
          <p:cNvPicPr>
            <a:picLocks noChangeAspect="1"/>
          </p:cNvPicPr>
          <p:nvPr/>
        </p:nvPicPr>
        <p:blipFill>
          <a:blip r:embed="rId7" cstate="print"/>
          <a:srcRect r="18750"/>
          <a:stretch>
            <a:fillRect/>
          </a:stretch>
        </p:blipFill>
        <p:spPr>
          <a:xfrm rot="5070316">
            <a:off x="7865865" y="4799898"/>
            <a:ext cx="1057932" cy="976551"/>
          </a:xfrm>
          <a:prstGeom prst="rect">
            <a:avLst/>
          </a:prstGeom>
        </p:spPr>
      </p:pic>
      <p:pic>
        <p:nvPicPr>
          <p:cNvPr id="27" name="Рисунок 26" descr="мор.png"/>
          <p:cNvPicPr>
            <a:picLocks noChangeAspect="1"/>
          </p:cNvPicPr>
          <p:nvPr/>
        </p:nvPicPr>
        <p:blipFill>
          <a:blip r:embed="rId8" cstate="print"/>
          <a:srcRect l="11323" t="7807" r="8686" b="13667"/>
          <a:stretch>
            <a:fillRect/>
          </a:stretch>
        </p:blipFill>
        <p:spPr>
          <a:xfrm>
            <a:off x="6357950" y="4786322"/>
            <a:ext cx="1261361" cy="928694"/>
          </a:xfrm>
          <a:prstGeom prst="rect">
            <a:avLst/>
          </a:prstGeom>
        </p:spPr>
      </p:pic>
      <p:pic>
        <p:nvPicPr>
          <p:cNvPr id="28" name="Рисунок 27" descr="кар.png"/>
          <p:cNvPicPr>
            <a:picLocks noChangeAspect="1"/>
          </p:cNvPicPr>
          <p:nvPr/>
        </p:nvPicPr>
        <p:blipFill>
          <a:blip r:embed="rId9" cstate="print"/>
          <a:srcRect l="2469" t="20293" r="984" b="20293"/>
          <a:stretch>
            <a:fillRect/>
          </a:stretch>
        </p:blipFill>
        <p:spPr>
          <a:xfrm rot="2860062">
            <a:off x="5068509" y="3785112"/>
            <a:ext cx="1057711" cy="650899"/>
          </a:xfrm>
          <a:prstGeom prst="rect">
            <a:avLst/>
          </a:prstGeom>
        </p:spPr>
      </p:pic>
      <p:pic>
        <p:nvPicPr>
          <p:cNvPr id="29" name="Рисунок 28" descr="помид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000628" y="5643578"/>
            <a:ext cx="943629" cy="98019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657658" y="859534"/>
            <a:ext cx="1453652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Н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1620" y="306714"/>
            <a:ext cx="62595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Н (биотин)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был открыт благодаря лабораторным экспериментам над крысами. Его называют «витамином красоты». Он растворяется в воде, разрушается при высоких температурах.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7948" y="3166998"/>
            <a:ext cx="421140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красивые густые волосы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здоровые ногти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нормальный вес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гладкая красивая кожа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хорошее пищеварение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лу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3571876"/>
            <a:ext cx="933451" cy="1019795"/>
          </a:xfrm>
          <a:prstGeom prst="rect">
            <a:avLst/>
          </a:prstGeom>
        </p:spPr>
      </p:pic>
      <p:pic>
        <p:nvPicPr>
          <p:cNvPr id="18" name="Рисунок 17" descr="печ.png"/>
          <p:cNvPicPr>
            <a:picLocks noChangeAspect="1"/>
          </p:cNvPicPr>
          <p:nvPr/>
        </p:nvPicPr>
        <p:blipFill>
          <a:blip r:embed="rId4" cstate="print"/>
          <a:srcRect l="2744" t="7244" r="3869" b="7244"/>
          <a:stretch>
            <a:fillRect/>
          </a:stretch>
        </p:blipFill>
        <p:spPr>
          <a:xfrm>
            <a:off x="6368094" y="3714752"/>
            <a:ext cx="1143008" cy="1046610"/>
          </a:xfrm>
          <a:prstGeom prst="rect">
            <a:avLst/>
          </a:prstGeom>
        </p:spPr>
      </p:pic>
      <p:pic>
        <p:nvPicPr>
          <p:cNvPr id="19" name="Рисунок 18" descr="же.png"/>
          <p:cNvPicPr>
            <a:picLocks noChangeAspect="1"/>
          </p:cNvPicPr>
          <p:nvPr/>
        </p:nvPicPr>
        <p:blipFill>
          <a:blip r:embed="rId5" cstate="print"/>
          <a:srcRect l="11557" t="11502" r="14370" b="9018"/>
          <a:stretch>
            <a:fillRect/>
          </a:stretch>
        </p:blipFill>
        <p:spPr>
          <a:xfrm>
            <a:off x="4857752" y="4714884"/>
            <a:ext cx="1042548" cy="844596"/>
          </a:xfrm>
          <a:prstGeom prst="rect">
            <a:avLst/>
          </a:prstGeom>
        </p:spPr>
      </p:pic>
      <p:pic>
        <p:nvPicPr>
          <p:cNvPr id="20" name="Рисунок 19" descr="мо.png"/>
          <p:cNvPicPr>
            <a:picLocks noChangeAspect="1"/>
          </p:cNvPicPr>
          <p:nvPr/>
        </p:nvPicPr>
        <p:blipFill>
          <a:blip r:embed="rId6"/>
          <a:srcRect l="22656" r="24609" b="3125"/>
          <a:stretch>
            <a:fillRect/>
          </a:stretch>
        </p:blipFill>
        <p:spPr>
          <a:xfrm>
            <a:off x="7786710" y="3643314"/>
            <a:ext cx="1034408" cy="1900242"/>
          </a:xfrm>
          <a:prstGeom prst="rect">
            <a:avLst/>
          </a:prstGeom>
        </p:spPr>
      </p:pic>
      <p:pic>
        <p:nvPicPr>
          <p:cNvPr id="22" name="Рисунок 21" descr="помид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6380" y="5601636"/>
            <a:ext cx="943629" cy="980195"/>
          </a:xfrm>
          <a:prstGeom prst="rect">
            <a:avLst/>
          </a:prstGeom>
        </p:spPr>
      </p:pic>
      <p:pic>
        <p:nvPicPr>
          <p:cNvPr id="29" name="Рисунок 28" descr="рис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32571" y="4884954"/>
            <a:ext cx="1326133" cy="961446"/>
          </a:xfrm>
          <a:prstGeom prst="rect">
            <a:avLst/>
          </a:prstGeom>
        </p:spPr>
      </p:pic>
      <p:pic>
        <p:nvPicPr>
          <p:cNvPr id="30" name="Рисунок 29" descr="шам.png"/>
          <p:cNvPicPr>
            <a:picLocks noChangeAspect="1"/>
          </p:cNvPicPr>
          <p:nvPr/>
        </p:nvPicPr>
        <p:blipFill>
          <a:blip r:embed="rId9"/>
          <a:srcRect l="2992" t="10620" r="2992" b="12495"/>
          <a:stretch>
            <a:fillRect/>
          </a:stretch>
        </p:blipFill>
        <p:spPr>
          <a:xfrm>
            <a:off x="7215206" y="5786454"/>
            <a:ext cx="1214446" cy="80310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657658" y="859534"/>
            <a:ext cx="1453652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F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1620" y="159234"/>
            <a:ext cx="62595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</a:t>
            </a:r>
            <a:r>
              <a:rPr lang="en-US" sz="2800" b="1" i="1" dirty="0" smtClean="0">
                <a:ln w="3175">
                  <a:noFill/>
                </a:ln>
                <a:latin typeface="Arial Narrow" pitchFamily="34" charset="0"/>
              </a:rPr>
              <a:t>F</a:t>
            </a:r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 (Омега-3, Омега-6)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называют «витамином красоты». Является жирорастворимым . Данные вещества попадают в организм человека с пищей, а также через кожу при использовании кремов и косметики.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7948" y="3166998"/>
            <a:ext cx="435407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укрепление иммунитета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заживление ран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предупреждение аллергии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предупреждение 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остеохондроза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снижение веса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питание кожи и волос</a:t>
            </a:r>
          </a:p>
          <a:p>
            <a:endParaRPr lang="ru-RU" sz="2800" b="1" dirty="0" smtClean="0">
              <a:ln w="3175">
                <a:noFill/>
              </a:ln>
              <a:latin typeface="Arial Narrow" pitchFamily="34" charset="0"/>
            </a:endParaRPr>
          </a:p>
          <a:p>
            <a:endParaRPr lang="ru-RU" sz="2800" b="1" dirty="0" smtClean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мас.jpg"/>
          <p:cNvPicPr>
            <a:picLocks noChangeAspect="1"/>
          </p:cNvPicPr>
          <p:nvPr/>
        </p:nvPicPr>
        <p:blipFill>
          <a:blip r:embed="rId3"/>
          <a:srcRect l="32857" r="35000"/>
          <a:stretch>
            <a:fillRect/>
          </a:stretch>
        </p:blipFill>
        <p:spPr>
          <a:xfrm>
            <a:off x="8072462" y="3286124"/>
            <a:ext cx="571504" cy="1674811"/>
          </a:xfrm>
          <a:prstGeom prst="rect">
            <a:avLst/>
          </a:prstGeom>
        </p:spPr>
      </p:pic>
      <p:pic>
        <p:nvPicPr>
          <p:cNvPr id="24" name="Рисунок 23" descr="олив.png"/>
          <p:cNvPicPr>
            <a:picLocks noChangeAspect="1"/>
          </p:cNvPicPr>
          <p:nvPr/>
        </p:nvPicPr>
        <p:blipFill>
          <a:blip r:embed="rId4" cstate="print"/>
          <a:srcRect r="9495" b="4467"/>
          <a:stretch>
            <a:fillRect/>
          </a:stretch>
        </p:blipFill>
        <p:spPr>
          <a:xfrm>
            <a:off x="4643438" y="3286124"/>
            <a:ext cx="1297347" cy="171451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572132" y="3554826"/>
            <a:ext cx="264320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Растительные </a:t>
            </a:r>
          </a:p>
          <a:p>
            <a:pPr algn="ctr"/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масла: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соевое 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подсолнечное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оливковое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льняное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ореховое и др.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657658" y="859534"/>
            <a:ext cx="1453652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Р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1620" y="129738"/>
            <a:ext cx="62595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Р (рутин, цитрин)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называют удивительным явлением природы. Рутин и цитрин придают фруктам, овощам и ягодам яркую окраску и  насыщают их ароматом. Растворяется в воде, в замороженном виде не сохранятся.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7948" y="3093258"/>
            <a:ext cx="530786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профилактика раннего старения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профилактика болезней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всего организма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снятие воспаления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вирусов и бактерий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укрепление стенок сосудов и 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капилляров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выведение токсических веществ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фрукты.png"/>
          <p:cNvPicPr>
            <a:picLocks noChangeAspect="1"/>
          </p:cNvPicPr>
          <p:nvPr/>
        </p:nvPicPr>
        <p:blipFill>
          <a:blip r:embed="rId3" cstate="email"/>
          <a:srcRect l="4047" t="69048" r="54089" b="3571"/>
          <a:stretch>
            <a:fillRect/>
          </a:stretch>
        </p:blipFill>
        <p:spPr>
          <a:xfrm>
            <a:off x="6143636" y="3714752"/>
            <a:ext cx="1500198" cy="841574"/>
          </a:xfrm>
          <a:prstGeom prst="rect">
            <a:avLst/>
          </a:prstGeom>
        </p:spPr>
      </p:pic>
      <p:pic>
        <p:nvPicPr>
          <p:cNvPr id="17" name="Рисунок 16" descr="лим.png"/>
          <p:cNvPicPr>
            <a:picLocks noChangeAspect="1"/>
          </p:cNvPicPr>
          <p:nvPr/>
        </p:nvPicPr>
        <p:blipFill>
          <a:blip r:embed="rId4" cstate="print"/>
          <a:srcRect l="5100" t="9287" r="6420" b="9287"/>
          <a:stretch>
            <a:fillRect/>
          </a:stretch>
        </p:blipFill>
        <p:spPr>
          <a:xfrm rot="19994843">
            <a:off x="7674961" y="3778473"/>
            <a:ext cx="1087805" cy="714380"/>
          </a:xfrm>
          <a:prstGeom prst="rect">
            <a:avLst/>
          </a:prstGeom>
        </p:spPr>
      </p:pic>
      <p:pic>
        <p:nvPicPr>
          <p:cNvPr id="18" name="Рисунок 17" descr="м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8948187">
            <a:off x="5137784" y="3689750"/>
            <a:ext cx="695871" cy="880980"/>
          </a:xfrm>
          <a:prstGeom prst="rect">
            <a:avLst/>
          </a:prstGeom>
        </p:spPr>
      </p:pic>
      <p:pic>
        <p:nvPicPr>
          <p:cNvPr id="20" name="Рисунок 19" descr="помид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86380" y="4456326"/>
            <a:ext cx="943629" cy="980195"/>
          </a:xfrm>
          <a:prstGeom prst="rect">
            <a:avLst/>
          </a:prstGeom>
        </p:spPr>
      </p:pic>
      <p:pic>
        <p:nvPicPr>
          <p:cNvPr id="22" name="Рисунок 21" descr="ка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43570" y="5572140"/>
            <a:ext cx="1000132" cy="961376"/>
          </a:xfrm>
          <a:prstGeom prst="rect">
            <a:avLst/>
          </a:prstGeom>
        </p:spPr>
      </p:pic>
      <p:pic>
        <p:nvPicPr>
          <p:cNvPr id="23" name="Рисунок 22" descr="ук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40" y="5572140"/>
            <a:ext cx="1706114" cy="1126035"/>
          </a:xfrm>
          <a:prstGeom prst="rect">
            <a:avLst/>
          </a:prstGeom>
        </p:spPr>
      </p:pic>
      <p:pic>
        <p:nvPicPr>
          <p:cNvPr id="26" name="Рисунок 25" descr="гр.png"/>
          <p:cNvPicPr>
            <a:picLocks noChangeAspect="1"/>
          </p:cNvPicPr>
          <p:nvPr/>
        </p:nvPicPr>
        <p:blipFill>
          <a:blip r:embed="rId9" cstate="print"/>
          <a:srcRect l="18169" t="7807" r="16785" b="1947"/>
          <a:stretch>
            <a:fillRect/>
          </a:stretch>
        </p:blipFill>
        <p:spPr>
          <a:xfrm>
            <a:off x="7858148" y="4572008"/>
            <a:ext cx="857256" cy="1404440"/>
          </a:xfrm>
          <a:prstGeom prst="rect">
            <a:avLst/>
          </a:prstGeom>
        </p:spPr>
      </p:pic>
      <p:pic>
        <p:nvPicPr>
          <p:cNvPr id="3074" name="Picture 2" descr="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912" y="4655380"/>
            <a:ext cx="1011238" cy="965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496" y="120373"/>
            <a:ext cx="4286248" cy="635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На момент выполнения ресурса все ссылки корректно работали.</a:t>
            </a:r>
            <a:endParaRPr lang="ru-RU" sz="1100" b="1" dirty="0" smtClean="0">
              <a:hlinkClick r:id="rId2"/>
            </a:endParaRPr>
          </a:p>
          <a:p>
            <a:r>
              <a:rPr lang="en-US" sz="1100" dirty="0" smtClean="0">
                <a:hlinkClick r:id="rId2"/>
              </a:rPr>
              <a:t>http://xvatit.com/upload/medialibrary/bff/bffd41f2c91035ae84b89106cc3ca2eb.jpg</a:t>
            </a:r>
            <a:r>
              <a:rPr lang="ru-RU" sz="1100" dirty="0" smtClean="0"/>
              <a:t> витамины</a:t>
            </a:r>
          </a:p>
          <a:p>
            <a:r>
              <a:rPr lang="en-US" sz="1100" dirty="0" smtClean="0">
                <a:hlinkClick r:id="rId3"/>
              </a:rPr>
              <a:t>http</a:t>
            </a:r>
            <a:r>
              <a:rPr lang="en-US" sz="1100" dirty="0" smtClean="0">
                <a:hlinkClick r:id="rId3"/>
              </a:rPr>
              <a:t>://ovowi-svezhie.ucoz.ru/_ph/1/2/103445559.jpg</a:t>
            </a:r>
            <a:r>
              <a:rPr lang="ru-RU" sz="1100" dirty="0" smtClean="0"/>
              <a:t> морковь</a:t>
            </a:r>
          </a:p>
          <a:p>
            <a:r>
              <a:rPr lang="en-US" sz="1100" dirty="0" smtClean="0">
                <a:hlinkClick r:id="rId4"/>
              </a:rPr>
              <a:t>http://photos1.blogger.com/blogger/4694/1106/1600/pumpkin.jpg</a:t>
            </a:r>
            <a:r>
              <a:rPr lang="ru-RU" sz="1100" dirty="0" smtClean="0"/>
              <a:t> тыква</a:t>
            </a:r>
          </a:p>
          <a:p>
            <a:r>
              <a:rPr lang="en-US" sz="1100" dirty="0" smtClean="0">
                <a:hlinkClick r:id="rId5"/>
              </a:rPr>
              <a:t>http://lukehoney.typepad.com/photos/uncategorized/2008/03/05/parsley_2.jpg</a:t>
            </a:r>
            <a:r>
              <a:rPr lang="ru-RU" sz="1100" dirty="0" smtClean="0"/>
              <a:t> петрушка</a:t>
            </a:r>
          </a:p>
          <a:p>
            <a:r>
              <a:rPr lang="en-US" sz="1100" dirty="0">
                <a:hlinkClick r:id="rId6"/>
              </a:rPr>
              <a:t>http://</a:t>
            </a:r>
            <a:r>
              <a:rPr lang="en-US" sz="1100" dirty="0" smtClean="0">
                <a:hlinkClick r:id="rId6"/>
              </a:rPr>
              <a:t>margosha-online.ru/home/img/834518.jpg</a:t>
            </a:r>
            <a:r>
              <a:rPr lang="ru-RU" sz="1100" dirty="0" smtClean="0"/>
              <a:t> </a:t>
            </a:r>
            <a:r>
              <a:rPr lang="ru-RU" sz="1100" dirty="0" smtClean="0"/>
              <a:t> </a:t>
            </a:r>
            <a:r>
              <a:rPr lang="ru-RU" sz="1100" dirty="0" smtClean="0"/>
              <a:t>гречка</a:t>
            </a:r>
          </a:p>
          <a:p>
            <a:r>
              <a:rPr lang="en-US" sz="1100" dirty="0">
                <a:hlinkClick r:id="rId7"/>
              </a:rPr>
              <a:t>http://</a:t>
            </a:r>
            <a:r>
              <a:rPr lang="en-US" sz="1100" dirty="0" smtClean="0">
                <a:hlinkClick r:id="rId7"/>
              </a:rPr>
              <a:t>lifecdn.dailyburn.com/life/wp-content/uploads/2013/07/Oatmeal-and-PeanutButter_2.jpg</a:t>
            </a:r>
            <a:r>
              <a:rPr lang="ru-RU" sz="1100" dirty="0" smtClean="0"/>
              <a:t> </a:t>
            </a:r>
            <a:r>
              <a:rPr lang="ru-RU" sz="1100" dirty="0" smtClean="0"/>
              <a:t>овсянка</a:t>
            </a:r>
            <a:endParaRPr lang="ru-RU" sz="1100" dirty="0" smtClean="0"/>
          </a:p>
          <a:p>
            <a:r>
              <a:rPr lang="en-US" sz="1100" dirty="0">
                <a:hlinkClick r:id="rId8"/>
              </a:rPr>
              <a:t>https://</a:t>
            </a:r>
            <a:r>
              <a:rPr lang="en-US" sz="1100" dirty="0" smtClean="0">
                <a:hlinkClick r:id="rId8"/>
              </a:rPr>
              <a:t>otvet.imgsmail.ru/download/9333640_9cf7f15ad8d55dba97126116bc0bcabb_800.jpg</a:t>
            </a:r>
            <a:r>
              <a:rPr lang="ru-RU" sz="1100" dirty="0" smtClean="0"/>
              <a:t> </a:t>
            </a:r>
            <a:r>
              <a:rPr lang="ru-RU" sz="1100" dirty="0" smtClean="0"/>
              <a:t>горох</a:t>
            </a:r>
            <a:endParaRPr lang="ru-RU" sz="1100" dirty="0" smtClean="0"/>
          </a:p>
          <a:p>
            <a:r>
              <a:rPr lang="en-US" sz="1100" dirty="0" smtClean="0">
                <a:hlinkClick r:id="rId9"/>
              </a:rPr>
              <a:t>http://kurai.at.ua/020113/Nuts/5f5b6d97b87db864a87d7ecf6e720d93.jpg</a:t>
            </a:r>
            <a:r>
              <a:rPr lang="ru-RU" sz="1100" dirty="0" smtClean="0"/>
              <a:t> орехи</a:t>
            </a:r>
          </a:p>
          <a:p>
            <a:r>
              <a:rPr lang="en-US" sz="1100" dirty="0">
                <a:hlinkClick r:id="rId10"/>
              </a:rPr>
              <a:t>http://www.big-radio.ru/news/images/670x-/</a:t>
            </a:r>
            <a:r>
              <a:rPr lang="en-US" sz="1100" dirty="0" smtClean="0">
                <a:hlinkClick r:id="rId10"/>
              </a:rPr>
              <a:t>7aae551d14927bba3e966ad0c702fbcd.jpg</a:t>
            </a:r>
            <a:r>
              <a:rPr lang="ru-RU" sz="1100" dirty="0" smtClean="0"/>
              <a:t> </a:t>
            </a:r>
            <a:r>
              <a:rPr lang="ru-RU" sz="1100" dirty="0" smtClean="0"/>
              <a:t>молочные </a:t>
            </a:r>
            <a:r>
              <a:rPr lang="ru-RU" sz="1100" dirty="0" smtClean="0"/>
              <a:t>продукты</a:t>
            </a:r>
          </a:p>
          <a:p>
            <a:r>
              <a:rPr lang="en-US" sz="1100" dirty="0" smtClean="0">
                <a:hlinkClick r:id="rId11"/>
              </a:rPr>
              <a:t>http://s50.radikal.ru/i128/1010/24/5519a1214cfb.png</a:t>
            </a:r>
            <a:r>
              <a:rPr lang="ru-RU" sz="1100" dirty="0" smtClean="0"/>
              <a:t> яйца</a:t>
            </a:r>
          </a:p>
          <a:p>
            <a:r>
              <a:rPr lang="en-US" sz="1100" dirty="0" smtClean="0">
                <a:hlinkClick r:id="rId12"/>
              </a:rPr>
              <a:t>http://sunburstkissesrowena.files.wordpress.com/2011/06/cabbage5.jpg</a:t>
            </a:r>
            <a:r>
              <a:rPr lang="ru-RU" sz="1100" dirty="0" smtClean="0"/>
              <a:t> капуста</a:t>
            </a:r>
          </a:p>
          <a:p>
            <a:r>
              <a:rPr lang="en-US" sz="1100" dirty="0">
                <a:hlinkClick r:id="rId13"/>
              </a:rPr>
              <a:t>http://</a:t>
            </a:r>
            <a:r>
              <a:rPr lang="en-US" sz="1100" dirty="0" smtClean="0">
                <a:hlinkClick r:id="rId13"/>
              </a:rPr>
              <a:t>rshn32.ru/files/2015/08/getImage-81.jpg</a:t>
            </a:r>
            <a:r>
              <a:rPr lang="ru-RU" sz="1100" dirty="0" smtClean="0"/>
              <a:t> </a:t>
            </a:r>
            <a:r>
              <a:rPr lang="ru-RU" sz="1100" dirty="0" smtClean="0"/>
              <a:t>говядина</a:t>
            </a:r>
            <a:endParaRPr lang="ru-RU" sz="1100" dirty="0" smtClean="0"/>
          </a:p>
          <a:p>
            <a:r>
              <a:rPr lang="en-US" sz="1100" dirty="0">
                <a:hlinkClick r:id="rId14"/>
              </a:rPr>
              <a:t>http://www.sharkseafoods.com/components/Fck/userfiles/image/Trout%20Web%20Pic%20_____(1).</a:t>
            </a:r>
            <a:r>
              <a:rPr lang="en-US" sz="1100" dirty="0" smtClean="0">
                <a:hlinkClick r:id="rId14"/>
              </a:rPr>
              <a:t>png</a:t>
            </a:r>
            <a:r>
              <a:rPr lang="ru-RU" sz="1100" dirty="0" smtClean="0"/>
              <a:t> </a:t>
            </a:r>
            <a:r>
              <a:rPr lang="ru-RU" sz="1100" dirty="0" smtClean="0"/>
              <a:t>рыба</a:t>
            </a:r>
            <a:endParaRPr lang="ru-RU" sz="1100" dirty="0" smtClean="0"/>
          </a:p>
          <a:p>
            <a:r>
              <a:rPr lang="en-US" sz="1100" dirty="0">
                <a:hlinkClick r:id="rId15"/>
              </a:rPr>
              <a:t>http://</a:t>
            </a:r>
            <a:r>
              <a:rPr lang="en-US" sz="1100" dirty="0" smtClean="0">
                <a:hlinkClick r:id="rId15"/>
              </a:rPr>
              <a:t>mediadb.agro2b.ru/mediadb/29302.jpg</a:t>
            </a:r>
            <a:r>
              <a:rPr lang="ru-RU" sz="1100" dirty="0" smtClean="0"/>
              <a:t> </a:t>
            </a:r>
            <a:r>
              <a:rPr lang="ru-RU" sz="1100" dirty="0" smtClean="0"/>
              <a:t>пшеница</a:t>
            </a:r>
            <a:endParaRPr lang="ru-RU" sz="1100" dirty="0" smtClean="0"/>
          </a:p>
          <a:p>
            <a:r>
              <a:rPr lang="en-US" sz="1100" dirty="0" smtClean="0">
                <a:hlinkClick r:id="rId16"/>
              </a:rPr>
              <a:t>http://copypast.ru/uploads/posts/1358626076_1_21.jpg</a:t>
            </a:r>
            <a:r>
              <a:rPr lang="ru-RU" sz="1100" dirty="0" smtClean="0"/>
              <a:t> креветки</a:t>
            </a:r>
          </a:p>
          <a:p>
            <a:r>
              <a:rPr lang="en-US" sz="1100" dirty="0">
                <a:hlinkClick r:id="rId17"/>
              </a:rPr>
              <a:t>http://</a:t>
            </a:r>
            <a:r>
              <a:rPr lang="en-US" sz="1100" dirty="0" smtClean="0">
                <a:hlinkClick r:id="rId17"/>
              </a:rPr>
              <a:t>rezep.ru/images/losos.jpg</a:t>
            </a:r>
            <a:r>
              <a:rPr lang="ru-RU" sz="1100" dirty="0" smtClean="0"/>
              <a:t> </a:t>
            </a:r>
            <a:r>
              <a:rPr lang="ru-RU" sz="1100" dirty="0" smtClean="0"/>
              <a:t>лосось </a:t>
            </a:r>
            <a:r>
              <a:rPr lang="ru-RU" sz="1100" dirty="0" smtClean="0"/>
              <a:t>филе</a:t>
            </a:r>
          </a:p>
          <a:p>
            <a:r>
              <a:rPr lang="en-US" sz="1100" dirty="0" smtClean="0">
                <a:hlinkClick r:id="rId18"/>
              </a:rPr>
              <a:t>http://www.sameatshops.ca/ProductImages/big/8.jpg</a:t>
            </a:r>
            <a:r>
              <a:rPr lang="ru-RU" sz="1100" dirty="0" smtClean="0"/>
              <a:t> курица тушка</a:t>
            </a:r>
          </a:p>
          <a:p>
            <a:r>
              <a:rPr lang="en-US" sz="1100" dirty="0" smtClean="0">
                <a:hlinkClick r:id="rId19"/>
              </a:rPr>
              <a:t>http://foodmarkets.ru/upload/news/3973/X_oygHqp.jpg</a:t>
            </a:r>
            <a:r>
              <a:rPr lang="ru-RU" sz="1100" dirty="0" smtClean="0"/>
              <a:t> творог</a:t>
            </a:r>
          </a:p>
          <a:p>
            <a:r>
              <a:rPr lang="en-US" sz="1100" dirty="0">
                <a:hlinkClick r:id="rId20"/>
              </a:rPr>
              <a:t>http://</a:t>
            </a:r>
            <a:r>
              <a:rPr lang="en-US" sz="1100" dirty="0" smtClean="0">
                <a:hlinkClick r:id="rId20"/>
              </a:rPr>
              <a:t>rusinvestyar.ru/prefix/755308.jpg</a:t>
            </a:r>
            <a:r>
              <a:rPr lang="ru-RU" sz="1100" dirty="0" smtClean="0"/>
              <a:t> </a:t>
            </a:r>
            <a:r>
              <a:rPr lang="ru-RU" sz="1100" dirty="0" smtClean="0"/>
              <a:t>салат </a:t>
            </a:r>
            <a:r>
              <a:rPr lang="ru-RU" sz="1100" dirty="0" smtClean="0"/>
              <a:t>листья</a:t>
            </a:r>
          </a:p>
          <a:p>
            <a:r>
              <a:rPr lang="en-US" sz="1100" dirty="0">
                <a:hlinkClick r:id="rId21"/>
              </a:rPr>
              <a:t>http://</a:t>
            </a:r>
            <a:r>
              <a:rPr lang="en-US" sz="1100" dirty="0" smtClean="0">
                <a:hlinkClick r:id="rId21"/>
              </a:rPr>
              <a:t>www.by.all.biz/img/by/catalog/99687.png</a:t>
            </a:r>
            <a:r>
              <a:rPr lang="ru-RU" sz="1100" dirty="0" smtClean="0"/>
              <a:t> </a:t>
            </a:r>
            <a:r>
              <a:rPr lang="ru-RU" sz="1100" dirty="0" smtClean="0"/>
              <a:t>печень говяжья</a:t>
            </a:r>
          </a:p>
          <a:p>
            <a:r>
              <a:rPr lang="en-US" sz="1100" dirty="0">
                <a:hlinkClick r:id="rId22"/>
              </a:rPr>
              <a:t>http://</a:t>
            </a:r>
            <a:r>
              <a:rPr lang="en-US" sz="1100" dirty="0" smtClean="0">
                <a:hlinkClick r:id="rId22"/>
              </a:rPr>
              <a:t>zojclub.ru/wp-content/uploads/2016/11/3956392_1fd21087e5453515fed991b6103a6c7a_800.jpg</a:t>
            </a:r>
            <a:r>
              <a:rPr lang="ru-RU" sz="1100" dirty="0" smtClean="0"/>
              <a:t> желток</a:t>
            </a:r>
          </a:p>
          <a:p>
            <a:r>
              <a:rPr lang="en-US" sz="1100" dirty="0">
                <a:hlinkClick r:id="rId23"/>
              </a:rPr>
              <a:t>http://</a:t>
            </a:r>
            <a:r>
              <a:rPr lang="en-US" sz="1100" dirty="0" smtClean="0">
                <a:hlinkClick r:id="rId23"/>
              </a:rPr>
              <a:t>img.frbiz.com/pic/z1d4b6da-0x0-0/green_strong_style_color_b82220_crab_strong.jpg</a:t>
            </a:r>
            <a:r>
              <a:rPr lang="ru-RU" sz="1100" dirty="0" smtClean="0"/>
              <a:t> </a:t>
            </a:r>
            <a:r>
              <a:rPr lang="en-US" sz="1100" dirty="0" smtClean="0"/>
              <a:t> </a:t>
            </a:r>
            <a:r>
              <a:rPr lang="ru-RU" sz="1100" dirty="0"/>
              <a:t>краб</a:t>
            </a:r>
          </a:p>
          <a:p>
            <a:endParaRPr lang="ru-RU" sz="1100" dirty="0" smtClean="0"/>
          </a:p>
          <a:p>
            <a:endParaRPr lang="ru-RU" sz="1100" dirty="0"/>
          </a:p>
        </p:txBody>
      </p:sp>
      <p:sp>
        <p:nvSpPr>
          <p:cNvPr id="3" name="TextBox 2"/>
          <p:cNvSpPr txBox="1"/>
          <p:nvPr/>
        </p:nvSpPr>
        <p:spPr>
          <a:xfrm>
            <a:off x="4427984" y="169753"/>
            <a:ext cx="4286248" cy="5678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hlinkClick r:id="rId24"/>
              </a:rPr>
              <a:t>http</a:t>
            </a:r>
            <a:r>
              <a:rPr lang="en-US" sz="1100" dirty="0" smtClean="0">
                <a:hlinkClick r:id="rId24"/>
              </a:rPr>
              <a:t>://s43.radikal.ru/i100/0908/b9/a8497e4050d8.jpg</a:t>
            </a:r>
            <a:r>
              <a:rPr lang="ru-RU" sz="1100" dirty="0" smtClean="0"/>
              <a:t> сельдь</a:t>
            </a:r>
          </a:p>
          <a:p>
            <a:r>
              <a:rPr lang="en-US" sz="1100" dirty="0" smtClean="0">
                <a:hlinkClick r:id="rId25"/>
              </a:rPr>
              <a:t>http://rylik.ru/uploads/posts/2010-08/1282839560_1.jpg</a:t>
            </a:r>
            <a:r>
              <a:rPr lang="ru-RU" sz="1100" dirty="0" smtClean="0"/>
              <a:t> земляника</a:t>
            </a:r>
          </a:p>
          <a:p>
            <a:r>
              <a:rPr lang="en-US" sz="1100" dirty="0" smtClean="0">
                <a:hlinkClick r:id="rId26"/>
              </a:rPr>
              <a:t>http://s58.radikal.ru/i161/1006/e5/2f2d3b94f918t.jpg</a:t>
            </a:r>
            <a:r>
              <a:rPr lang="ru-RU" sz="1100" dirty="0" smtClean="0"/>
              <a:t> малина</a:t>
            </a:r>
          </a:p>
          <a:p>
            <a:r>
              <a:rPr lang="en-US" sz="1100" dirty="0" smtClean="0">
                <a:hlinkClick r:id="rId27"/>
              </a:rPr>
              <a:t>http://www.art-pen.ru/wp-content/uploads/2011/09/Bulgarian-red-pepper.png</a:t>
            </a:r>
            <a:r>
              <a:rPr lang="ru-RU" sz="1100" dirty="0" smtClean="0"/>
              <a:t> перец</a:t>
            </a:r>
          </a:p>
          <a:p>
            <a:r>
              <a:rPr lang="en-US" sz="1100" dirty="0">
                <a:hlinkClick r:id="rId28"/>
              </a:rPr>
              <a:t>http://</a:t>
            </a:r>
            <a:r>
              <a:rPr lang="en-US" sz="1100" dirty="0" smtClean="0">
                <a:hlinkClick r:id="rId28"/>
              </a:rPr>
              <a:t>yakatu.ru/uploads/images/k/a/r/kartoshka.jpg</a:t>
            </a:r>
            <a:r>
              <a:rPr lang="ru-RU" sz="1100" dirty="0" smtClean="0"/>
              <a:t> </a:t>
            </a:r>
            <a:r>
              <a:rPr lang="ru-RU" sz="1100" dirty="0" smtClean="0"/>
              <a:t>картофель</a:t>
            </a:r>
            <a:endParaRPr lang="ru-RU" sz="1100" dirty="0" smtClean="0"/>
          </a:p>
          <a:p>
            <a:r>
              <a:rPr lang="en-US" sz="1100" dirty="0" smtClean="0">
                <a:hlinkClick r:id="rId29"/>
              </a:rPr>
              <a:t>http://www.admir.ks.ua/content/2012/20120831/visitor/images/201208/f20120831111451-luk.jpg</a:t>
            </a:r>
            <a:r>
              <a:rPr lang="ru-RU" sz="1100" dirty="0" smtClean="0"/>
              <a:t> лук</a:t>
            </a:r>
          </a:p>
          <a:p>
            <a:r>
              <a:rPr lang="en-US" sz="1100" dirty="0">
                <a:hlinkClick r:id="rId30"/>
              </a:rPr>
              <a:t>https://</a:t>
            </a:r>
            <a:r>
              <a:rPr lang="en-US" sz="1100" dirty="0" smtClean="0">
                <a:hlinkClick r:id="rId30"/>
              </a:rPr>
              <a:t>otvet.imgsmail.ru/download/187928604_b57d547d3fc0d312450ab5bfe99b18d7_800.jpg</a:t>
            </a:r>
            <a:r>
              <a:rPr lang="ru-RU" sz="1100" dirty="0" smtClean="0"/>
              <a:t> </a:t>
            </a:r>
            <a:r>
              <a:rPr lang="ru-RU" sz="1100" dirty="0" smtClean="0"/>
              <a:t>лимон</a:t>
            </a:r>
            <a:endParaRPr lang="ru-RU" sz="1100" dirty="0" smtClean="0"/>
          </a:p>
          <a:p>
            <a:r>
              <a:rPr lang="en-US" sz="1100" dirty="0" smtClean="0">
                <a:hlinkClick r:id="rId31"/>
              </a:rPr>
              <a:t>http://www.foodtest.ru/catalog/pictures/2010-06-20_5244.jpg</a:t>
            </a:r>
            <a:r>
              <a:rPr lang="ru-RU" sz="1100" dirty="0" smtClean="0"/>
              <a:t> </a:t>
            </a:r>
            <a:r>
              <a:rPr lang="ru-RU" sz="1100" dirty="0" err="1" smtClean="0"/>
              <a:t>раст</a:t>
            </a:r>
            <a:r>
              <a:rPr lang="ru-RU" sz="1100" dirty="0" smtClean="0"/>
              <a:t> масло</a:t>
            </a:r>
          </a:p>
          <a:p>
            <a:r>
              <a:rPr lang="en-US" sz="1100" dirty="0" smtClean="0">
                <a:hlinkClick r:id="rId32"/>
              </a:rPr>
              <a:t>http://foodmarkets.ru/upload/news/2773/xfNN829o.jpg</a:t>
            </a:r>
            <a:r>
              <a:rPr lang="ru-RU" sz="1100" dirty="0" smtClean="0"/>
              <a:t> сыр</a:t>
            </a:r>
          </a:p>
          <a:p>
            <a:r>
              <a:rPr lang="en-US" sz="1100" dirty="0">
                <a:hlinkClick r:id="rId33"/>
              </a:rPr>
              <a:t>http://</a:t>
            </a:r>
            <a:r>
              <a:rPr lang="en-US" sz="1100" dirty="0" smtClean="0">
                <a:hlinkClick r:id="rId33"/>
              </a:rPr>
              <a:t>olgitca.ru/wp-content/uploads/2017/02/1435174396_8_big.jpg</a:t>
            </a:r>
            <a:r>
              <a:rPr lang="ru-RU" sz="1100" dirty="0" smtClean="0"/>
              <a:t> </a:t>
            </a:r>
            <a:r>
              <a:rPr lang="ru-RU" sz="1100" dirty="0" smtClean="0"/>
              <a:t>молоко</a:t>
            </a:r>
            <a:endParaRPr lang="ru-RU" sz="1100" dirty="0" smtClean="0"/>
          </a:p>
          <a:p>
            <a:r>
              <a:rPr lang="en-US" sz="1100" dirty="0">
                <a:hlinkClick r:id="rId34"/>
              </a:rPr>
              <a:t>http://</a:t>
            </a:r>
            <a:r>
              <a:rPr lang="en-US" sz="1100" dirty="0" smtClean="0">
                <a:hlinkClick r:id="rId34"/>
              </a:rPr>
              <a:t>rospitsro.ru/userfiles/news/large/64_semechki-vred-ili-polza.jpg</a:t>
            </a:r>
            <a:r>
              <a:rPr lang="ru-RU" sz="1100" dirty="0" smtClean="0"/>
              <a:t> </a:t>
            </a:r>
            <a:r>
              <a:rPr lang="ru-RU" sz="1100" dirty="0" smtClean="0"/>
              <a:t>семечки</a:t>
            </a:r>
            <a:endParaRPr lang="ru-RU" sz="1100" dirty="0" smtClean="0"/>
          </a:p>
          <a:p>
            <a:r>
              <a:rPr lang="en-US" sz="1100" dirty="0">
                <a:hlinkClick r:id="rId35"/>
              </a:rPr>
              <a:t>http://</a:t>
            </a:r>
            <a:r>
              <a:rPr lang="en-US" sz="1100" dirty="0" smtClean="0">
                <a:hlinkClick r:id="rId35"/>
              </a:rPr>
              <a:t>allpolus.com/uploads/posts/2014-05/1399101523_swig5xl3zvyyojq.jpeg</a:t>
            </a:r>
            <a:r>
              <a:rPr lang="ru-RU" sz="1100" dirty="0" smtClean="0"/>
              <a:t> </a:t>
            </a:r>
            <a:r>
              <a:rPr lang="ru-RU" sz="1100" dirty="0" smtClean="0"/>
              <a:t>брокколи</a:t>
            </a:r>
            <a:endParaRPr lang="ru-RU" sz="1100" dirty="0" smtClean="0"/>
          </a:p>
          <a:p>
            <a:r>
              <a:rPr lang="en-US" sz="1100" dirty="0">
                <a:hlinkClick r:id="rId36"/>
              </a:rPr>
              <a:t>http://</a:t>
            </a:r>
            <a:r>
              <a:rPr lang="en-US" sz="1100" dirty="0" smtClean="0">
                <a:hlinkClick r:id="rId36"/>
              </a:rPr>
              <a:t>333v.ru/uploads/47/4727b45fe53e008ec481db24c5a4cd01.jpg</a:t>
            </a:r>
            <a:r>
              <a:rPr lang="ru-RU" sz="1100" dirty="0" smtClean="0"/>
              <a:t>  помидор зелёный</a:t>
            </a:r>
          </a:p>
          <a:p>
            <a:r>
              <a:rPr lang="en-US" sz="1100" dirty="0" smtClean="0">
                <a:hlinkClick r:id="rId37"/>
              </a:rPr>
              <a:t>http://www.znaikak.ru/design/pic/visred/%D1%81%D0%BA%D0%BE%D1%80%D0%BB%D1%83%D0%BF%D0%B0.jpg</a:t>
            </a:r>
            <a:r>
              <a:rPr lang="ru-RU" sz="1100" dirty="0" smtClean="0"/>
              <a:t> орех</a:t>
            </a:r>
          </a:p>
          <a:p>
            <a:r>
              <a:rPr lang="en-US" sz="1100" dirty="0">
                <a:hlinkClick r:id="rId38"/>
              </a:rPr>
              <a:t>http://</a:t>
            </a:r>
            <a:r>
              <a:rPr lang="en-US" sz="1100" dirty="0" smtClean="0">
                <a:hlinkClick r:id="rId38"/>
              </a:rPr>
              <a:t>www.dpol4.ru/img/picture/May/22/24d33067d02f302fbc61dcea2f9ab54a/3.jpg</a:t>
            </a:r>
            <a:r>
              <a:rPr lang="ru-RU" sz="1100" dirty="0" smtClean="0"/>
              <a:t> </a:t>
            </a:r>
            <a:r>
              <a:rPr lang="ru-RU" sz="1100" dirty="0" smtClean="0"/>
              <a:t>помидор</a:t>
            </a:r>
            <a:endParaRPr lang="ru-RU" sz="1100" dirty="0" smtClean="0"/>
          </a:p>
          <a:p>
            <a:r>
              <a:rPr lang="en-US" sz="1100" dirty="0">
                <a:hlinkClick r:id="rId39"/>
              </a:rPr>
              <a:t>http://</a:t>
            </a:r>
            <a:r>
              <a:rPr lang="en-US" sz="1100" dirty="0" smtClean="0">
                <a:hlinkClick r:id="rId39"/>
              </a:rPr>
              <a:t>foodmarkets.ru/upload/news/5292/EuOhungC.jpg</a:t>
            </a:r>
            <a:r>
              <a:rPr lang="ru-RU" sz="1100" dirty="0" smtClean="0"/>
              <a:t> </a:t>
            </a:r>
            <a:r>
              <a:rPr lang="ru-RU" sz="1100" dirty="0" smtClean="0"/>
              <a:t>рис</a:t>
            </a:r>
            <a:endParaRPr lang="ru-RU" sz="1100" dirty="0" smtClean="0"/>
          </a:p>
          <a:p>
            <a:r>
              <a:rPr lang="en-US" sz="1100" dirty="0" smtClean="0">
                <a:hlinkClick r:id="rId40"/>
              </a:rPr>
              <a:t>http://</a:t>
            </a:r>
            <a:r>
              <a:rPr lang="en-US" sz="1100" dirty="0" smtClean="0">
                <a:hlinkClick r:id="rId40"/>
              </a:rPr>
              <a:t>zdorovajakrasota.com/wp-</a:t>
            </a:r>
            <a:r>
              <a:rPr lang="en-US" sz="1100" dirty="0">
                <a:hlinkClick r:id="rId40"/>
              </a:rPr>
              <a:t>http://</a:t>
            </a:r>
            <a:r>
              <a:rPr lang="en-US" sz="1100" dirty="0" smtClean="0">
                <a:hlinkClick r:id="rId40"/>
              </a:rPr>
              <a:t>stroinayaya.ru/wp-content/uploads/2016/10/shampinoni_2.jpg</a:t>
            </a:r>
            <a:r>
              <a:rPr lang="ru-RU" sz="1100" dirty="0" smtClean="0"/>
              <a:t> </a:t>
            </a:r>
            <a:r>
              <a:rPr lang="ru-RU" sz="1100" dirty="0" smtClean="0"/>
              <a:t>шампиньоны</a:t>
            </a:r>
            <a:endParaRPr lang="ru-RU" sz="1100" dirty="0" smtClean="0"/>
          </a:p>
          <a:p>
            <a:r>
              <a:rPr lang="en-US" sz="1100" dirty="0" smtClean="0">
                <a:hlinkClick r:id="rId41"/>
              </a:rPr>
              <a:t>http://beautyvanity.files.wordpress.com/2010/07/huile-dolive.jpg</a:t>
            </a:r>
            <a:r>
              <a:rPr lang="ru-RU" sz="1100" dirty="0" smtClean="0"/>
              <a:t> масло оливковое</a:t>
            </a:r>
          </a:p>
          <a:p>
            <a:r>
              <a:rPr lang="en-US" sz="1100" dirty="0">
                <a:hlinkClick r:id="rId42"/>
              </a:rPr>
              <a:t>http://</a:t>
            </a:r>
            <a:r>
              <a:rPr lang="en-US" sz="1100" dirty="0" smtClean="0">
                <a:hlinkClick r:id="rId42"/>
              </a:rPr>
              <a:t>www.lux-vape.ru/photos/fw-gr-6/1/1000.jpg</a:t>
            </a:r>
            <a:r>
              <a:rPr lang="ru-RU" sz="1100" dirty="0" smtClean="0"/>
              <a:t> </a:t>
            </a:r>
            <a:r>
              <a:rPr lang="ru-RU" sz="1100" dirty="0" smtClean="0"/>
              <a:t>виноград</a:t>
            </a:r>
            <a:endParaRPr lang="ru-RU" sz="1100" dirty="0" smtClean="0"/>
          </a:p>
          <a:p>
            <a:r>
              <a:rPr lang="en-US" sz="1100" dirty="0" smtClean="0">
                <a:hlinkClick r:id="rId43"/>
              </a:rPr>
              <a:t>http://modno-nemodno.ru/wp-content/uploads/2011/11/dill_main.jpg</a:t>
            </a:r>
            <a:r>
              <a:rPr lang="ru-RU" sz="1100" dirty="0" smtClean="0"/>
              <a:t> укроп</a:t>
            </a:r>
          </a:p>
        </p:txBody>
      </p:sp>
      <p:sp>
        <p:nvSpPr>
          <p:cNvPr id="4" name="Стрелка вправо 3">
            <a:hlinkClick r:id="rId44" action="ppaction://hlinksldjump"/>
          </p:cNvPr>
          <p:cNvSpPr/>
          <p:nvPr/>
        </p:nvSpPr>
        <p:spPr>
          <a:xfrm rot="16200000">
            <a:off x="8607075" y="6200453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.png"/>
          <p:cNvPicPr>
            <a:picLocks noChangeAspect="1"/>
          </p:cNvPicPr>
          <p:nvPr/>
        </p:nvPicPr>
        <p:blipFill>
          <a:blip r:embed="rId2"/>
          <a:srcRect t="2312" b="6832"/>
          <a:stretch>
            <a:fillRect/>
          </a:stretch>
        </p:blipFill>
        <p:spPr>
          <a:xfrm>
            <a:off x="162228" y="555417"/>
            <a:ext cx="8786842" cy="521722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46476" y="22566"/>
            <a:ext cx="26052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Витамины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00034" y="1720028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57658" y="1705280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А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428860" y="1734776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468500" y="1749524"/>
            <a:ext cx="829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В1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071934" y="1747222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096826" y="1747222"/>
            <a:ext cx="829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В2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5643570" y="1747222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653714" y="1747222"/>
            <a:ext cx="829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В5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7500958" y="1747222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7540598" y="1747222"/>
            <a:ext cx="829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В6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512480" y="3818924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372" y="3818924"/>
            <a:ext cx="829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В9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2268934" y="3806478"/>
            <a:ext cx="121444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348214" y="3806478"/>
            <a:ext cx="11095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В12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4096826" y="3818924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4254450" y="380417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С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6303562" y="3722594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6505430" y="3722594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  <a:latin typeface="Arial Narrow" pitchFamily="34" charset="0"/>
              </a:rPr>
              <a:t>D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7543836" y="3571876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7730956" y="3586624"/>
            <a:ext cx="5212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Е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554422" y="5742210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741542" y="5756958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К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2428860" y="5715016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2453752" y="5729764"/>
            <a:ext cx="8579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РР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4143372" y="5715016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4300996" y="5729764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Н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742202" y="5715016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5944070" y="5729764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  <a:latin typeface="Arial Narrow" pitchFamily="34" charset="0"/>
              </a:rPr>
              <a:t>F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7555346" y="5715016"/>
            <a:ext cx="857256" cy="8572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7727718" y="5729764"/>
            <a:ext cx="5212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</a:rPr>
              <a:t>Р</a:t>
            </a:r>
            <a:endParaRPr lang="ru-RU" sz="4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48" name="Умножение 47">
            <a:hlinkClick r:id="" action="ppaction://hlinkshowjump?jump=endshow"/>
          </p:cNvPr>
          <p:cNvSpPr/>
          <p:nvPr/>
        </p:nvSpPr>
        <p:spPr>
          <a:xfrm>
            <a:off x="8358214" y="214290"/>
            <a:ext cx="571504" cy="571504"/>
          </a:xfrm>
          <a:prstGeom prst="mathMultiply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>
            <a:hlinkClick r:id="rId3" action="ppaction://hlinksldjump"/>
          </p:cNvPr>
          <p:cNvSpPr/>
          <p:nvPr/>
        </p:nvSpPr>
        <p:spPr>
          <a:xfrm>
            <a:off x="357158" y="1714488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>
            <a:hlinkClick r:id="rId4" action="ppaction://hlinksldjump"/>
          </p:cNvPr>
          <p:cNvSpPr/>
          <p:nvPr/>
        </p:nvSpPr>
        <p:spPr>
          <a:xfrm>
            <a:off x="2285984" y="1714488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hlinkClick r:id="rId5" action="ppaction://hlinksldjump"/>
          </p:cNvPr>
          <p:cNvSpPr/>
          <p:nvPr/>
        </p:nvSpPr>
        <p:spPr>
          <a:xfrm>
            <a:off x="3929058" y="1714488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>
            <a:hlinkClick r:id="rId6" action="ppaction://hlinksldjump"/>
          </p:cNvPr>
          <p:cNvSpPr/>
          <p:nvPr/>
        </p:nvSpPr>
        <p:spPr>
          <a:xfrm>
            <a:off x="5500694" y="1714488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>
            <a:hlinkClick r:id="rId7" action="ppaction://hlinksldjump"/>
          </p:cNvPr>
          <p:cNvSpPr/>
          <p:nvPr/>
        </p:nvSpPr>
        <p:spPr>
          <a:xfrm>
            <a:off x="7358082" y="1714488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>
            <a:hlinkClick r:id="rId8" action="ppaction://hlinksldjump"/>
          </p:cNvPr>
          <p:cNvSpPr/>
          <p:nvPr/>
        </p:nvSpPr>
        <p:spPr>
          <a:xfrm>
            <a:off x="357158" y="3786190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>
            <a:hlinkClick r:id="rId9" action="ppaction://hlinksldjump"/>
          </p:cNvPr>
          <p:cNvSpPr/>
          <p:nvPr/>
        </p:nvSpPr>
        <p:spPr>
          <a:xfrm>
            <a:off x="2214546" y="3786190"/>
            <a:ext cx="1357322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>
            <a:hlinkClick r:id="rId10" action="ppaction://hlinksldjump"/>
          </p:cNvPr>
          <p:cNvSpPr/>
          <p:nvPr/>
        </p:nvSpPr>
        <p:spPr>
          <a:xfrm>
            <a:off x="3929058" y="3786190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>
            <a:hlinkClick r:id="rId11" action="ppaction://hlinksldjump"/>
          </p:cNvPr>
          <p:cNvSpPr/>
          <p:nvPr/>
        </p:nvSpPr>
        <p:spPr>
          <a:xfrm>
            <a:off x="6143636" y="3714752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>
            <a:hlinkClick r:id="rId12" action="ppaction://hlinksldjump"/>
          </p:cNvPr>
          <p:cNvSpPr/>
          <p:nvPr/>
        </p:nvSpPr>
        <p:spPr>
          <a:xfrm>
            <a:off x="7429520" y="3571876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>
            <a:hlinkClick r:id="rId13" action="ppaction://hlinksldjump"/>
          </p:cNvPr>
          <p:cNvSpPr/>
          <p:nvPr/>
        </p:nvSpPr>
        <p:spPr>
          <a:xfrm>
            <a:off x="428596" y="5715016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>
            <a:hlinkClick r:id="rId14" action="ppaction://hlinksldjump"/>
          </p:cNvPr>
          <p:cNvSpPr/>
          <p:nvPr/>
        </p:nvSpPr>
        <p:spPr>
          <a:xfrm>
            <a:off x="2285984" y="5643578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>
            <a:hlinkClick r:id="rId15" action="ppaction://hlinksldjump"/>
          </p:cNvPr>
          <p:cNvSpPr/>
          <p:nvPr/>
        </p:nvSpPr>
        <p:spPr>
          <a:xfrm>
            <a:off x="4000496" y="5715016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>
            <a:hlinkClick r:id="rId16" action="ppaction://hlinksldjump"/>
          </p:cNvPr>
          <p:cNvSpPr/>
          <p:nvPr/>
        </p:nvSpPr>
        <p:spPr>
          <a:xfrm>
            <a:off x="5572132" y="5643578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>
            <a:hlinkClick r:id="rId17" action="ppaction://hlinksldjump"/>
          </p:cNvPr>
          <p:cNvSpPr/>
          <p:nvPr/>
        </p:nvSpPr>
        <p:spPr>
          <a:xfrm>
            <a:off x="7358082" y="5715016"/>
            <a:ext cx="1143008" cy="92869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Рамка 6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628162" y="859534"/>
            <a:ext cx="1571636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А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83540" y="494502"/>
            <a:ext cx="604043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А (</a:t>
            </a:r>
            <a:r>
              <a:rPr lang="ru-RU" sz="2800" b="1" i="1" dirty="0" err="1" smtClean="0">
                <a:ln w="3175">
                  <a:noFill/>
                </a:ln>
                <a:latin typeface="Arial Narrow" pitchFamily="34" charset="0"/>
              </a:rPr>
              <a:t>ретинол</a:t>
            </a:r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)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является первым 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витамином, открытым учёными. 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Не растворяется в воде, но разрушается, 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если продукт долго держать на воздухе. 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7948" y="3214686"/>
            <a:ext cx="343395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хороший рост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крепкие кости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здоровые зубы 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хорошее зрение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инфекций</a:t>
            </a:r>
          </a:p>
          <a:p>
            <a:endParaRPr lang="ru-RU" sz="2800" b="1" dirty="0" smtClean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10" name="Рисунок 9" descr="мор.png"/>
          <p:cNvPicPr>
            <a:picLocks noChangeAspect="1"/>
          </p:cNvPicPr>
          <p:nvPr/>
        </p:nvPicPr>
        <p:blipFill>
          <a:blip r:embed="rId2" cstate="print"/>
          <a:srcRect l="11323" t="7807" r="8686" b="13667"/>
          <a:stretch>
            <a:fillRect/>
          </a:stretch>
        </p:blipFill>
        <p:spPr>
          <a:xfrm>
            <a:off x="4214810" y="3786190"/>
            <a:ext cx="1500198" cy="1104541"/>
          </a:xfrm>
          <a:prstGeom prst="rect">
            <a:avLst/>
          </a:prstGeom>
        </p:spPr>
      </p:pic>
      <p:pic>
        <p:nvPicPr>
          <p:cNvPr id="11" name="Рисунок 10" descr="фрукты.png"/>
          <p:cNvPicPr>
            <a:picLocks noChangeAspect="1"/>
          </p:cNvPicPr>
          <p:nvPr/>
        </p:nvPicPr>
        <p:blipFill>
          <a:blip r:embed="rId3" cstate="email"/>
          <a:srcRect t="5208" r="71442" b="69792"/>
          <a:stretch>
            <a:fillRect/>
          </a:stretch>
        </p:blipFill>
        <p:spPr>
          <a:xfrm>
            <a:off x="6357950" y="3786190"/>
            <a:ext cx="1571636" cy="1180054"/>
          </a:xfrm>
          <a:prstGeom prst="rect">
            <a:avLst/>
          </a:prstGeom>
        </p:spPr>
      </p:pic>
      <p:pic>
        <p:nvPicPr>
          <p:cNvPr id="12" name="Рисунок 11" descr="т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2330" y="4929198"/>
            <a:ext cx="1450471" cy="1521473"/>
          </a:xfrm>
          <a:prstGeom prst="rect">
            <a:avLst/>
          </a:prstGeom>
        </p:spPr>
      </p:pic>
      <p:pic>
        <p:nvPicPr>
          <p:cNvPr id="14" name="Рисунок 13" descr="п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770018">
            <a:off x="4974974" y="4919053"/>
            <a:ext cx="2042871" cy="1430997"/>
          </a:xfrm>
          <a:prstGeom prst="rect">
            <a:avLst/>
          </a:prstGeom>
        </p:spPr>
      </p:pic>
      <p:sp>
        <p:nvSpPr>
          <p:cNvPr id="15" name="Стрелка вправо 14">
            <a:hlinkClick r:id="rId6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55790" y="859534"/>
            <a:ext cx="1857388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В1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2814" y="494502"/>
            <a:ext cx="63579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В1 (тиамин)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открыт около 100 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лет назад. Содержит азот.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Растворяется в воде, поэтому он легко разрушается в продуктах.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028" y="3108006"/>
            <a:ext cx="416652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хорошая память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устойчивое внимание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противостояние вирусам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и инфекциям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здоровая печень и 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желудок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спокойная нервная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система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Рисунок1.png"/>
          <p:cNvPicPr>
            <a:picLocks noChangeAspect="1"/>
          </p:cNvPicPr>
          <p:nvPr/>
        </p:nvPicPr>
        <p:blipFill>
          <a:blip r:embed="rId3"/>
          <a:srcRect l="20918" t="6324" r="60383" b="77503"/>
          <a:stretch>
            <a:fillRect/>
          </a:stretch>
        </p:blipFill>
        <p:spPr>
          <a:xfrm>
            <a:off x="7215206" y="5429264"/>
            <a:ext cx="1516684" cy="857256"/>
          </a:xfrm>
          <a:prstGeom prst="rect">
            <a:avLst/>
          </a:prstGeom>
        </p:spPr>
      </p:pic>
      <p:pic>
        <p:nvPicPr>
          <p:cNvPr id="18" name="Рисунок 17" descr="гр.png"/>
          <p:cNvPicPr>
            <a:picLocks noChangeAspect="1"/>
          </p:cNvPicPr>
          <p:nvPr/>
        </p:nvPicPr>
        <p:blipFill>
          <a:blip r:embed="rId4" cstate="print"/>
          <a:srcRect l="18169" t="7807" r="16785" b="1947"/>
          <a:stretch>
            <a:fillRect/>
          </a:stretch>
        </p:blipFill>
        <p:spPr>
          <a:xfrm>
            <a:off x="7786710" y="3714752"/>
            <a:ext cx="928694" cy="1521477"/>
          </a:xfrm>
          <a:prstGeom prst="rect">
            <a:avLst/>
          </a:prstGeom>
        </p:spPr>
      </p:pic>
      <p:pic>
        <p:nvPicPr>
          <p:cNvPr id="19" name="Рисунок 18" descr="ов.png"/>
          <p:cNvPicPr>
            <a:picLocks noChangeAspect="1"/>
          </p:cNvPicPr>
          <p:nvPr/>
        </p:nvPicPr>
        <p:blipFill>
          <a:blip r:embed="rId5" cstate="print"/>
          <a:srcRect l="10156" t="4343" r="12500" b="3256"/>
          <a:stretch>
            <a:fillRect/>
          </a:stretch>
        </p:blipFill>
        <p:spPr>
          <a:xfrm>
            <a:off x="4643438" y="3714752"/>
            <a:ext cx="1428760" cy="1226713"/>
          </a:xfrm>
          <a:prstGeom prst="rect">
            <a:avLst/>
          </a:prstGeom>
        </p:spPr>
      </p:pic>
      <p:pic>
        <p:nvPicPr>
          <p:cNvPr id="20" name="Рисунок 19" descr="гор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2901" y="5357826"/>
            <a:ext cx="1792173" cy="1071570"/>
          </a:xfrm>
          <a:prstGeom prst="rect">
            <a:avLst/>
          </a:prstGeom>
        </p:spPr>
      </p:pic>
      <p:pic>
        <p:nvPicPr>
          <p:cNvPr id="21" name="Рисунок 20" descr="ор.png"/>
          <p:cNvPicPr>
            <a:picLocks noChangeAspect="1"/>
          </p:cNvPicPr>
          <p:nvPr/>
        </p:nvPicPr>
        <p:blipFill>
          <a:blip r:embed="rId7" cstate="print"/>
          <a:srcRect l="6250" t="930" r="3906" b="4804"/>
          <a:stretch>
            <a:fillRect/>
          </a:stretch>
        </p:blipFill>
        <p:spPr>
          <a:xfrm>
            <a:off x="5929322" y="4572008"/>
            <a:ext cx="1643074" cy="104299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55790" y="859534"/>
            <a:ext cx="1857388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В2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2814" y="494502"/>
            <a:ext cx="63579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В2 (рибофлавин)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очень важен для здоровья человека. 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Он плохо растворяется в воде, но легко разрушается на свету.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028" y="3108006"/>
            <a:ext cx="365356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хорошее зрение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стрессов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выносливость и сила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токсинов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гр.png"/>
          <p:cNvPicPr>
            <a:picLocks noChangeAspect="1"/>
          </p:cNvPicPr>
          <p:nvPr/>
        </p:nvPicPr>
        <p:blipFill>
          <a:blip r:embed="rId3" cstate="print"/>
          <a:srcRect l="18169" t="7807" r="16785" b="1947"/>
          <a:stretch>
            <a:fillRect/>
          </a:stretch>
        </p:blipFill>
        <p:spPr>
          <a:xfrm>
            <a:off x="7858148" y="3714752"/>
            <a:ext cx="928694" cy="1521477"/>
          </a:xfrm>
          <a:prstGeom prst="rect">
            <a:avLst/>
          </a:prstGeom>
        </p:spPr>
      </p:pic>
      <p:pic>
        <p:nvPicPr>
          <p:cNvPr id="24" name="Рисунок 23" descr="ов.png"/>
          <p:cNvPicPr>
            <a:picLocks noChangeAspect="1"/>
          </p:cNvPicPr>
          <p:nvPr/>
        </p:nvPicPr>
        <p:blipFill>
          <a:blip r:embed="rId4" cstate="print"/>
          <a:srcRect l="10156" t="4343" r="12500" b="3256"/>
          <a:stretch>
            <a:fillRect/>
          </a:stretch>
        </p:blipFill>
        <p:spPr>
          <a:xfrm>
            <a:off x="4572000" y="3714752"/>
            <a:ext cx="1428760" cy="1226713"/>
          </a:xfrm>
          <a:prstGeom prst="rect">
            <a:avLst/>
          </a:prstGeom>
        </p:spPr>
      </p:pic>
      <p:pic>
        <p:nvPicPr>
          <p:cNvPr id="25" name="Рисунок 24" descr="я.png"/>
          <p:cNvPicPr>
            <a:picLocks noChangeAspect="1"/>
          </p:cNvPicPr>
          <p:nvPr/>
        </p:nvPicPr>
        <p:blipFill>
          <a:blip r:embed="rId5"/>
          <a:srcRect l="2704" t="7381" r="12661" b="24428"/>
          <a:stretch>
            <a:fillRect/>
          </a:stretch>
        </p:blipFill>
        <p:spPr>
          <a:xfrm>
            <a:off x="4786314" y="5500702"/>
            <a:ext cx="1268023" cy="895075"/>
          </a:xfrm>
          <a:prstGeom prst="rect">
            <a:avLst/>
          </a:prstGeom>
        </p:spPr>
      </p:pic>
      <p:pic>
        <p:nvPicPr>
          <p:cNvPr id="26" name="Рисунок 25" descr="ка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43834" y="5429264"/>
            <a:ext cx="1040425" cy="1000108"/>
          </a:xfrm>
          <a:prstGeom prst="rect">
            <a:avLst/>
          </a:prstGeom>
        </p:spPr>
      </p:pic>
      <p:pic>
        <p:nvPicPr>
          <p:cNvPr id="2050" name="Picture 2" descr="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518" y="4093741"/>
            <a:ext cx="2152629" cy="1435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55790" y="859534"/>
            <a:ext cx="1857388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В5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2814" y="361770"/>
            <a:ext cx="63579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В5 (пантотеновая кислота)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часто встречается в природе.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Растворяется в воде, разрушается при консервировании или замораживании продуктов.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028" y="3108006"/>
            <a:ext cx="498726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микробов и вирусов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нервных перегрузок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деятельность мозга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хорошая память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крепкий сон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здоровая кожа и волосы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заживление ран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токсинов</a:t>
            </a:r>
          </a:p>
          <a:p>
            <a:endParaRPr lang="ru-RU" sz="2800" b="1" dirty="0" smtClean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гов.png"/>
          <p:cNvPicPr>
            <a:picLocks noChangeAspect="1"/>
          </p:cNvPicPr>
          <p:nvPr/>
        </p:nvPicPr>
        <p:blipFill>
          <a:blip r:embed="rId3" cstate="print"/>
          <a:srcRect l="5355" t="16540" r="2564" b="20722"/>
          <a:stretch>
            <a:fillRect/>
          </a:stretch>
        </p:blipFill>
        <p:spPr>
          <a:xfrm>
            <a:off x="4429124" y="4643446"/>
            <a:ext cx="1728800" cy="785818"/>
          </a:xfrm>
          <a:prstGeom prst="rect">
            <a:avLst/>
          </a:prstGeom>
        </p:spPr>
      </p:pic>
      <p:pic>
        <p:nvPicPr>
          <p:cNvPr id="24" name="Рисунок 23" descr="я.png"/>
          <p:cNvPicPr>
            <a:picLocks noChangeAspect="1"/>
          </p:cNvPicPr>
          <p:nvPr/>
        </p:nvPicPr>
        <p:blipFill>
          <a:blip r:embed="rId4"/>
          <a:srcRect l="2704" t="7381" r="12661" b="24428"/>
          <a:stretch>
            <a:fillRect/>
          </a:stretch>
        </p:blipFill>
        <p:spPr>
          <a:xfrm>
            <a:off x="7429520" y="4643446"/>
            <a:ext cx="1268023" cy="895075"/>
          </a:xfrm>
          <a:prstGeom prst="rect">
            <a:avLst/>
          </a:prstGeom>
        </p:spPr>
      </p:pic>
      <p:pic>
        <p:nvPicPr>
          <p:cNvPr id="25" name="Рисунок 24" descr="гор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5500702"/>
            <a:ext cx="1792173" cy="1071570"/>
          </a:xfrm>
          <a:prstGeom prst="rect">
            <a:avLst/>
          </a:prstGeom>
        </p:spPr>
      </p:pic>
      <p:pic>
        <p:nvPicPr>
          <p:cNvPr id="26" name="Рисунок 25" descr="пш.png"/>
          <p:cNvPicPr>
            <a:picLocks noChangeAspect="1"/>
          </p:cNvPicPr>
          <p:nvPr/>
        </p:nvPicPr>
        <p:blipFill>
          <a:blip r:embed="rId6" cstate="print"/>
          <a:srcRect t="6482" b="7407"/>
          <a:stretch>
            <a:fillRect/>
          </a:stretch>
        </p:blipFill>
        <p:spPr>
          <a:xfrm>
            <a:off x="6215074" y="5234793"/>
            <a:ext cx="2205344" cy="126604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371" y="3789040"/>
            <a:ext cx="2934794" cy="97717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55790" y="859534"/>
            <a:ext cx="1857388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В6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2814" y="523998"/>
            <a:ext cx="63579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В6 (пиридоксин) </a:t>
            </a:r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растворяется </a:t>
            </a: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в воде, поэтому легко выводится из организма. Устойчив к действию кислорода и нагреванию, но на свету он разрушается.</a:t>
            </a:r>
            <a:endParaRPr lang="ru-RU" sz="2800" dirty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028" y="3108006"/>
            <a:ext cx="4705134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стрессов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деятельность мозга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устойчивая нервная система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повышение иммунитета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нормальное давление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работа печени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предупреждение болезней 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сердца и сосудов</a:t>
            </a:r>
          </a:p>
          <a:p>
            <a:endParaRPr lang="ru-RU" sz="2800" b="1" dirty="0" smtClean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я.png"/>
          <p:cNvPicPr>
            <a:picLocks noChangeAspect="1"/>
          </p:cNvPicPr>
          <p:nvPr/>
        </p:nvPicPr>
        <p:blipFill>
          <a:blip r:embed="rId3"/>
          <a:srcRect l="2704" t="7381" r="12661" b="24428"/>
          <a:stretch>
            <a:fillRect/>
          </a:stretch>
        </p:blipFill>
        <p:spPr>
          <a:xfrm>
            <a:off x="7215206" y="5643578"/>
            <a:ext cx="1268023" cy="895075"/>
          </a:xfrm>
          <a:prstGeom prst="rect">
            <a:avLst/>
          </a:prstGeom>
        </p:spPr>
      </p:pic>
      <p:pic>
        <p:nvPicPr>
          <p:cNvPr id="18" name="Рисунок 17" descr="кр.png"/>
          <p:cNvPicPr>
            <a:picLocks noChangeAspect="1"/>
          </p:cNvPicPr>
          <p:nvPr/>
        </p:nvPicPr>
        <p:blipFill>
          <a:blip r:embed="rId4"/>
          <a:srcRect l="16246" t="4994" r="11745" b="10995"/>
          <a:stretch>
            <a:fillRect/>
          </a:stretch>
        </p:blipFill>
        <p:spPr>
          <a:xfrm>
            <a:off x="5072066" y="3643314"/>
            <a:ext cx="1500198" cy="1312673"/>
          </a:xfrm>
          <a:prstGeom prst="rect">
            <a:avLst/>
          </a:prstGeom>
        </p:spPr>
      </p:pic>
      <p:pic>
        <p:nvPicPr>
          <p:cNvPr id="19" name="Рисунок 18" descr="лосось.png"/>
          <p:cNvPicPr>
            <a:picLocks noChangeAspect="1"/>
          </p:cNvPicPr>
          <p:nvPr/>
        </p:nvPicPr>
        <p:blipFill>
          <a:blip r:embed="rId5" cstate="print"/>
          <a:srcRect l="8745" t="16759" r="9682" b="9532"/>
          <a:stretch>
            <a:fillRect/>
          </a:stretch>
        </p:blipFill>
        <p:spPr>
          <a:xfrm>
            <a:off x="7143768" y="3786190"/>
            <a:ext cx="1643074" cy="963181"/>
          </a:xfrm>
          <a:prstGeom prst="rect">
            <a:avLst/>
          </a:prstGeom>
        </p:spPr>
      </p:pic>
      <p:pic>
        <p:nvPicPr>
          <p:cNvPr id="20" name="Рисунок 19" descr="ку.png"/>
          <p:cNvPicPr>
            <a:picLocks noChangeAspect="1"/>
          </p:cNvPicPr>
          <p:nvPr/>
        </p:nvPicPr>
        <p:blipFill>
          <a:blip r:embed="rId6" cstate="print"/>
          <a:srcRect l="13541" t="4166" r="12500"/>
          <a:stretch>
            <a:fillRect/>
          </a:stretch>
        </p:blipFill>
        <p:spPr>
          <a:xfrm>
            <a:off x="5072066" y="5072074"/>
            <a:ext cx="1143008" cy="1481075"/>
          </a:xfrm>
          <a:prstGeom prst="rect">
            <a:avLst/>
          </a:prstGeom>
        </p:spPr>
      </p:pic>
      <p:pic>
        <p:nvPicPr>
          <p:cNvPr id="21" name="Рисунок 20" descr="тв.png"/>
          <p:cNvPicPr>
            <a:picLocks noChangeAspect="1"/>
          </p:cNvPicPr>
          <p:nvPr/>
        </p:nvPicPr>
        <p:blipFill>
          <a:blip r:embed="rId7" cstate="print"/>
          <a:srcRect l="4291" t="5632" r="5463" b="8405"/>
          <a:stretch>
            <a:fillRect/>
          </a:stretch>
        </p:blipFill>
        <p:spPr>
          <a:xfrm>
            <a:off x="6286512" y="4643446"/>
            <a:ext cx="1285884" cy="103538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55790" y="859534"/>
            <a:ext cx="1857388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В9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27058" y="302778"/>
            <a:ext cx="63579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В9 (</a:t>
            </a:r>
            <a:r>
              <a:rPr lang="ru-RU" sz="2800" b="1" i="1" dirty="0" err="1" smtClean="0">
                <a:ln w="3175">
                  <a:noFill/>
                </a:ln>
                <a:latin typeface="Arial Narrow" pitchFamily="34" charset="0"/>
              </a:rPr>
              <a:t>фолиевая</a:t>
            </a:r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 кислота) –</a:t>
            </a:r>
            <a:endParaRPr lang="ru-RU" sz="2800" b="1" i="1" dirty="0">
              <a:ln w="3175">
                <a:noFill/>
              </a:ln>
              <a:latin typeface="Arial Narrow" pitchFamily="34" charset="0"/>
            </a:endParaRP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это «витамин из листьев». Впервые витамин был выделен из зелёных листьев шпината. Растворяется в воде, легко разрушается на свету и при приготовлении пищи.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028" y="3116054"/>
            <a:ext cx="461857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состав и качество крови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хороший аппетит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нормальное пищеварение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предупреждение болезней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   желудка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выработка гормона радости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стрессов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п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770018">
            <a:off x="4760660" y="3865512"/>
            <a:ext cx="2042871" cy="1430997"/>
          </a:xfrm>
          <a:prstGeom prst="rect">
            <a:avLst/>
          </a:prstGeom>
        </p:spPr>
      </p:pic>
      <p:pic>
        <p:nvPicPr>
          <p:cNvPr id="23" name="Рисунок 22" descr="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43834" y="5429264"/>
            <a:ext cx="1040425" cy="1000108"/>
          </a:xfrm>
          <a:prstGeom prst="rect">
            <a:avLst/>
          </a:prstGeom>
        </p:spPr>
      </p:pic>
      <p:pic>
        <p:nvPicPr>
          <p:cNvPr id="24" name="Рисунок 23" descr="с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58082" y="3714752"/>
            <a:ext cx="1428760" cy="952507"/>
          </a:xfrm>
          <a:prstGeom prst="rect">
            <a:avLst/>
          </a:prstGeom>
        </p:spPr>
      </p:pic>
      <p:pic>
        <p:nvPicPr>
          <p:cNvPr id="25" name="Рисунок 24" descr="см.png"/>
          <p:cNvPicPr>
            <a:picLocks noChangeAspect="1"/>
          </p:cNvPicPr>
          <p:nvPr/>
        </p:nvPicPr>
        <p:blipFill>
          <a:blip r:embed="rId6" cstate="print"/>
          <a:srcRect l="10625" t="10625" r="5000" b="10625"/>
          <a:stretch>
            <a:fillRect/>
          </a:stretch>
        </p:blipFill>
        <p:spPr>
          <a:xfrm>
            <a:off x="6429388" y="4572008"/>
            <a:ext cx="1285884" cy="1200158"/>
          </a:xfrm>
          <a:prstGeom prst="rect">
            <a:avLst/>
          </a:prstGeom>
        </p:spPr>
      </p:pic>
      <p:pic>
        <p:nvPicPr>
          <p:cNvPr id="26" name="Рисунок 25" descr="под.png"/>
          <p:cNvPicPr>
            <a:picLocks noChangeAspect="1"/>
          </p:cNvPicPr>
          <p:nvPr/>
        </p:nvPicPr>
        <p:blipFill>
          <a:blip r:embed="rId7"/>
          <a:srcRect l="6400" t="4994" r="7807"/>
          <a:stretch>
            <a:fillRect/>
          </a:stretch>
        </p:blipFill>
        <p:spPr>
          <a:xfrm>
            <a:off x="5000628" y="5572140"/>
            <a:ext cx="1389100" cy="96142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57158" y="859534"/>
            <a:ext cx="2071702" cy="156966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96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В12</a:t>
            </a:r>
            <a:endParaRPr lang="ru-RU" sz="9600" b="1" dirty="0">
              <a:ln w="285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6200000">
            <a:off x="176261" y="119579"/>
            <a:ext cx="2571768" cy="2643206"/>
          </a:xfrm>
          <a:prstGeom prst="corner">
            <a:avLst>
              <a:gd name="adj1" fmla="val 6890"/>
              <a:gd name="adj2" fmla="val 6316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solidFill>
            <a:srgbClr val="00B05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216" y="98608"/>
            <a:ext cx="2191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Витамин</a:t>
            </a:r>
            <a:endParaRPr lang="ru-RU" sz="44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27058" y="302778"/>
            <a:ext cx="63579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Витамин В12 (</a:t>
            </a:r>
            <a:r>
              <a:rPr lang="ru-RU" sz="2800" b="1" i="1" dirty="0" err="1" smtClean="0">
                <a:ln w="3175">
                  <a:noFill/>
                </a:ln>
                <a:latin typeface="Arial Narrow" pitchFamily="34" charset="0"/>
              </a:rPr>
              <a:t>цианокобаламин</a:t>
            </a:r>
            <a:r>
              <a:rPr lang="ru-RU" sz="2800" b="1" i="1" dirty="0" smtClean="0">
                <a:ln w="3175">
                  <a:noFill/>
                </a:ln>
                <a:latin typeface="Arial Narrow" pitchFamily="34" charset="0"/>
              </a:rPr>
              <a:t>) </a:t>
            </a:r>
            <a:endParaRPr lang="ru-RU" sz="2800" b="1" i="1" dirty="0">
              <a:ln w="3175">
                <a:noFill/>
              </a:ln>
              <a:latin typeface="Arial Narrow" pitchFamily="34" charset="0"/>
            </a:endParaRPr>
          </a:p>
          <a:p>
            <a:pPr algn="ctr"/>
            <a:r>
              <a:rPr lang="ru-RU" sz="2800" dirty="0" smtClean="0">
                <a:ln w="3175">
                  <a:noFill/>
                </a:ln>
                <a:latin typeface="Arial Narrow" pitchFamily="34" charset="0"/>
              </a:rPr>
              <a:t>называют самым удивительным витамином. Растворяется в воде, легко накапливается в организме. Устойчив к высоким температурам и свету.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6510" y="2714620"/>
            <a:ext cx="3810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Значение для организма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028" y="3116054"/>
            <a:ext cx="497604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ожирения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укрепление иммунитета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рост костей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защита от депрессии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избавление от бессонницы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нормальное давление</a:t>
            </a:r>
          </a:p>
          <a:p>
            <a:r>
              <a:rPr lang="ru-RU" sz="2800" b="1" dirty="0" smtClean="0">
                <a:ln w="3175">
                  <a:noFill/>
                </a:ln>
                <a:latin typeface="Arial Narrow" pitchFamily="34" charset="0"/>
              </a:rPr>
              <a:t>– адаптация к смене режима дня</a:t>
            </a:r>
          </a:p>
          <a:p>
            <a:endParaRPr lang="ru-RU" sz="2800" b="1" dirty="0" smtClean="0">
              <a:ln w="3175">
                <a:noFill/>
              </a:ln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9112" y="2729368"/>
            <a:ext cx="2953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В каких продуктах </a:t>
            </a:r>
          </a:p>
          <a:p>
            <a:pPr algn="ctr"/>
            <a:r>
              <a:rPr lang="ru-RU" sz="2800" b="1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Narrow" pitchFamily="34" charset="0"/>
              </a:rPr>
              <a:t>содержится</a:t>
            </a:r>
            <a:endParaRPr lang="ru-RU" sz="2800" b="1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>
            <a:hlinkClick r:id="rId2" action="ppaction://hlinksldjump"/>
          </p:cNvPr>
          <p:cNvSpPr/>
          <p:nvPr/>
        </p:nvSpPr>
        <p:spPr>
          <a:xfrm rot="16200000">
            <a:off x="8465371" y="6152169"/>
            <a:ext cx="571504" cy="357190"/>
          </a:xfrm>
          <a:prstGeom prst="rightArrow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лосось.png"/>
          <p:cNvPicPr>
            <a:picLocks noChangeAspect="1"/>
          </p:cNvPicPr>
          <p:nvPr/>
        </p:nvPicPr>
        <p:blipFill>
          <a:blip r:embed="rId3" cstate="print"/>
          <a:srcRect l="8745" t="16759" r="9682" b="9532"/>
          <a:stretch>
            <a:fillRect/>
          </a:stretch>
        </p:blipFill>
        <p:spPr>
          <a:xfrm>
            <a:off x="7215206" y="3786190"/>
            <a:ext cx="1643074" cy="963181"/>
          </a:xfrm>
          <a:prstGeom prst="rect">
            <a:avLst/>
          </a:prstGeom>
        </p:spPr>
      </p:pic>
      <p:pic>
        <p:nvPicPr>
          <p:cNvPr id="18" name="Рисунок 17" descr="печ.png"/>
          <p:cNvPicPr>
            <a:picLocks noChangeAspect="1"/>
          </p:cNvPicPr>
          <p:nvPr/>
        </p:nvPicPr>
        <p:blipFill>
          <a:blip r:embed="rId4" cstate="print"/>
          <a:srcRect l="2744" t="7244" r="3869" b="7244"/>
          <a:stretch>
            <a:fillRect/>
          </a:stretch>
        </p:blipFill>
        <p:spPr>
          <a:xfrm>
            <a:off x="5214942" y="3714752"/>
            <a:ext cx="1143008" cy="1046610"/>
          </a:xfrm>
          <a:prstGeom prst="rect">
            <a:avLst/>
          </a:prstGeom>
        </p:spPr>
      </p:pic>
      <p:pic>
        <p:nvPicPr>
          <p:cNvPr id="19" name="Рисунок 18" descr="же.png"/>
          <p:cNvPicPr>
            <a:picLocks noChangeAspect="1"/>
          </p:cNvPicPr>
          <p:nvPr/>
        </p:nvPicPr>
        <p:blipFill>
          <a:blip r:embed="rId5" cstate="print"/>
          <a:srcRect l="11557" t="11502" r="14370" b="9018"/>
          <a:stretch>
            <a:fillRect/>
          </a:stretch>
        </p:blipFill>
        <p:spPr>
          <a:xfrm>
            <a:off x="6357950" y="4572008"/>
            <a:ext cx="1218911" cy="987472"/>
          </a:xfrm>
          <a:prstGeom prst="rect">
            <a:avLst/>
          </a:prstGeom>
        </p:spPr>
      </p:pic>
      <p:pic>
        <p:nvPicPr>
          <p:cNvPr id="20" name="Рисунок 19" descr="краб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29520" y="5143512"/>
            <a:ext cx="1392303" cy="9346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087" y="5886429"/>
            <a:ext cx="2043193" cy="68030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1148</Words>
  <Application>Microsoft Office PowerPoint</Application>
  <PresentationFormat>Экран (4:3)</PresentationFormat>
  <Paragraphs>273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Витамины</dc:title>
  <dc:creator>Карышева Елена Николаевна</dc:creator>
  <cp:lastModifiedBy>Компьютер</cp:lastModifiedBy>
  <cp:revision>300</cp:revision>
  <dcterms:modified xsi:type="dcterms:W3CDTF">2017-04-22T15:57:50Z</dcterms:modified>
</cp:coreProperties>
</file>