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57" r:id="rId2"/>
    <p:sldId id="419" r:id="rId3"/>
    <p:sldId id="258" r:id="rId4"/>
    <p:sldId id="319" r:id="rId5"/>
    <p:sldId id="402" r:id="rId6"/>
    <p:sldId id="401" r:id="rId7"/>
    <p:sldId id="400" r:id="rId8"/>
    <p:sldId id="399" r:id="rId9"/>
    <p:sldId id="395" r:id="rId10"/>
    <p:sldId id="403" r:id="rId11"/>
    <p:sldId id="406" r:id="rId12"/>
    <p:sldId id="405" r:id="rId13"/>
    <p:sldId id="404" r:id="rId14"/>
    <p:sldId id="397" r:id="rId15"/>
    <p:sldId id="407" r:id="rId16"/>
    <p:sldId id="410" r:id="rId17"/>
    <p:sldId id="409" r:id="rId18"/>
    <p:sldId id="408" r:id="rId19"/>
    <p:sldId id="398" r:id="rId20"/>
    <p:sldId id="411" r:id="rId21"/>
    <p:sldId id="412" r:id="rId22"/>
    <p:sldId id="413" r:id="rId23"/>
    <p:sldId id="414" r:id="rId24"/>
    <p:sldId id="396" r:id="rId25"/>
    <p:sldId id="415" r:id="rId26"/>
    <p:sldId id="416" r:id="rId27"/>
    <p:sldId id="418" r:id="rId28"/>
    <p:sldId id="417" r:id="rId29"/>
    <p:sldId id="284" r:id="rId30"/>
    <p:sldId id="344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000BC"/>
    <a:srgbClr val="7030A0"/>
    <a:srgbClr val="52008A"/>
    <a:srgbClr val="5D2884"/>
    <a:srgbClr val="6600FF"/>
    <a:srgbClr val="FFFFCC"/>
    <a:srgbClr val="FDEADB"/>
    <a:srgbClr val="F2E5FF"/>
    <a:srgbClr val="E8D1FF"/>
    <a:srgbClr val="EEEA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74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963BEF-93B8-46E2-9E17-1E082CCA5161}" type="datetimeFigureOut">
              <a:rPr lang="ru-RU" smtClean="0"/>
              <a:pPr/>
              <a:t>17.02.2017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6637E2-DC3F-4D12-BC14-6992AC1D160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96940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1748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29413D5-C178-4D2A-87C4-B25D6DF7E349}" type="slidenum">
              <a:rPr lang="ru-RU" smtClean="0"/>
              <a:pPr/>
              <a:t>1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258684405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11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79290103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12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130001197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13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84077352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14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320284138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15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233951239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16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356970882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17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128214352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18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388979746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19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231925213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20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18506542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D415503-F96C-444A-9BF1-735A2AC34F68}" type="slidenum">
              <a:rPr lang="ru-RU" smtClean="0"/>
              <a:pPr/>
              <a:t>3</a:t>
            </a:fld>
            <a:endParaRPr lang="ru-RU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18456249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21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284665870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22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186412017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23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318515466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24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178219681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25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344768311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26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210524023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27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284098590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28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39178612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4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2378138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5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6262885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6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19254286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7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16420869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8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18129692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9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94251164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10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26952404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17.02.2017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17.02.2017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17.02.2017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17.02.2017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17.02.2017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17.02.2017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17.02.2017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17.02.2017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17.02.2017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17.02.2017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17.02.2017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032C04-C30A-4CC7-ACC3-8D07A76C134E}" type="datetimeFigureOut">
              <a:rPr lang="ru-RU" smtClean="0"/>
              <a:pPr/>
              <a:t>17.02.2017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.jpe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3.png"/><Relationship Id="rId4" Type="http://schemas.openxmlformats.org/officeDocument/2006/relationships/slide" Target="slide2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18.png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18.png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18.png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18.png"/><Relationship Id="rId4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20.png"/><Relationship Id="rId4" Type="http://schemas.openxmlformats.org/officeDocument/2006/relationships/slide" Target="slide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20.png"/><Relationship Id="rId4" Type="http://schemas.openxmlformats.org/officeDocument/2006/relationships/slide" Target="slide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20.png"/><Relationship Id="rId4" Type="http://schemas.openxmlformats.org/officeDocument/2006/relationships/slide" Target="slide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20.png"/><Relationship Id="rId4" Type="http://schemas.openxmlformats.org/officeDocument/2006/relationships/slide" Target="slide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20.png"/><Relationship Id="rId4" Type="http://schemas.openxmlformats.org/officeDocument/2006/relationships/slide" Target="slide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21.png"/><Relationship Id="rId4" Type="http://schemas.openxmlformats.org/officeDocument/2006/relationships/slide" Target="slide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21.png"/><Relationship Id="rId4" Type="http://schemas.openxmlformats.org/officeDocument/2006/relationships/slide" Target="slide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21.png"/><Relationship Id="rId4" Type="http://schemas.openxmlformats.org/officeDocument/2006/relationships/slide" Target="slide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21.png"/><Relationship Id="rId4" Type="http://schemas.openxmlformats.org/officeDocument/2006/relationships/slide" Target="slide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21.png"/><Relationship Id="rId4" Type="http://schemas.openxmlformats.org/officeDocument/2006/relationships/slide" Target="slide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slide" Target="slide3.xml"/><Relationship Id="rId4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slide" Target="slide3.xml"/><Relationship Id="rId4" Type="http://schemas.openxmlformats.org/officeDocument/2006/relationships/image" Target="../media/image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slide" Target="slide3.xml"/><Relationship Id="rId4" Type="http://schemas.openxmlformats.org/officeDocument/2006/relationships/image" Target="../media/image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slide" Target="slide3.xml"/><Relationship Id="rId4" Type="http://schemas.openxmlformats.org/officeDocument/2006/relationships/image" Target="../media/image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slide" Target="slide3.xml"/><Relationship Id="rId4" Type="http://schemas.openxmlformats.org/officeDocument/2006/relationships/image" Target="../media/image6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hyperlink" Target="http://dk-met.wmsite.ru/_mod_files/ce_images/igra/0_a0e95_af6e9a2c_xl.png" TargetMode="External"/><Relationship Id="rId13" Type="http://schemas.openxmlformats.org/officeDocument/2006/relationships/hyperlink" Target="http://stat18.privet.ru/lr/0b1d3cec6375d01e8e11a66a63e1b390" TargetMode="External"/><Relationship Id="rId3" Type="http://schemas.openxmlformats.org/officeDocument/2006/relationships/hyperlink" Target="http://my-ivanovo.ru/wp-content/uploads/2010/06/74f16339f64a.png" TargetMode="External"/><Relationship Id="rId7" Type="http://schemas.openxmlformats.org/officeDocument/2006/relationships/hyperlink" Target="http://img-fotki.yandex.ru/get/4612/119528728.cb4/0_a0e71_e8c1f8cc_XL" TargetMode="External"/><Relationship Id="rId12" Type="http://schemas.openxmlformats.org/officeDocument/2006/relationships/hyperlink" Target="http://stat16.privet.ru/lr/0d26274af501f4e51923a6ed5e659105" TargetMode="External"/><Relationship Id="rId2" Type="http://schemas.openxmlformats.org/officeDocument/2006/relationships/hyperlink" Target="http://img-fotki.yandex.ru/get/6107/152583420.12/0_6590f_dc023c9c_XL" TargetMode="External"/><Relationship Id="rId16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g-fotki.yandex.ru/get/6522/127850699.ba/0_9b7be_d3c65370_XL" TargetMode="External"/><Relationship Id="rId11" Type="http://schemas.openxmlformats.org/officeDocument/2006/relationships/hyperlink" Target="http://img-fotki.yandex.ru/get/4413/119528728.cb5/0_a0e9f_82954224_XL" TargetMode="External"/><Relationship Id="rId5" Type="http://schemas.openxmlformats.org/officeDocument/2006/relationships/hyperlink" Target="http://img0.liveinternet.ru/images/attach/c/4/82/417/82417670_n_6.png" TargetMode="External"/><Relationship Id="rId15" Type="http://schemas.openxmlformats.org/officeDocument/2006/relationships/slide" Target="slide3.xml"/><Relationship Id="rId10" Type="http://schemas.openxmlformats.org/officeDocument/2006/relationships/hyperlink" Target="http://img-fotki.yandex.ru/get/4709/119528728.cb5/0_a0eb5_1cab041d_XL" TargetMode="External"/><Relationship Id="rId4" Type="http://schemas.openxmlformats.org/officeDocument/2006/relationships/hyperlink" Target="http://img-fotki.yandex.ru/get/6110/18869520.102/0_6dcb5_9dc29150_XL" TargetMode="External"/><Relationship Id="rId9" Type="http://schemas.openxmlformats.org/officeDocument/2006/relationships/hyperlink" Target="http://img-fotki.yandex.ru/get/4414/119528728.cb4/0_a0e69_a464749a_XL" TargetMode="External"/><Relationship Id="rId14" Type="http://schemas.openxmlformats.org/officeDocument/2006/relationships/hyperlink" Target="http://foto.planetadruzey.ru/2125938.jpeg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slide" Target="slide6.xml"/><Relationship Id="rId18" Type="http://schemas.openxmlformats.org/officeDocument/2006/relationships/slide" Target="slide11.xml"/><Relationship Id="rId26" Type="http://schemas.openxmlformats.org/officeDocument/2006/relationships/slide" Target="slide19.xml"/><Relationship Id="rId3" Type="http://schemas.openxmlformats.org/officeDocument/2006/relationships/image" Target="../media/image8.jpeg"/><Relationship Id="rId21" Type="http://schemas.openxmlformats.org/officeDocument/2006/relationships/slide" Target="slide14.xml"/><Relationship Id="rId34" Type="http://schemas.openxmlformats.org/officeDocument/2006/relationships/slide" Target="slide27.xml"/><Relationship Id="rId7" Type="http://schemas.openxmlformats.org/officeDocument/2006/relationships/image" Target="../media/image12.png"/><Relationship Id="rId12" Type="http://schemas.openxmlformats.org/officeDocument/2006/relationships/slide" Target="slide5.xml"/><Relationship Id="rId17" Type="http://schemas.openxmlformats.org/officeDocument/2006/relationships/slide" Target="slide10.xml"/><Relationship Id="rId25" Type="http://schemas.openxmlformats.org/officeDocument/2006/relationships/slide" Target="slide18.xml"/><Relationship Id="rId33" Type="http://schemas.openxmlformats.org/officeDocument/2006/relationships/slide" Target="slide26.xml"/><Relationship Id="rId2" Type="http://schemas.openxmlformats.org/officeDocument/2006/relationships/notesSlide" Target="../notesSlides/notesSlide2.xml"/><Relationship Id="rId16" Type="http://schemas.openxmlformats.org/officeDocument/2006/relationships/slide" Target="slide9.xml"/><Relationship Id="rId20" Type="http://schemas.openxmlformats.org/officeDocument/2006/relationships/slide" Target="slide13.xml"/><Relationship Id="rId29" Type="http://schemas.openxmlformats.org/officeDocument/2006/relationships/slide" Target="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11" Type="http://schemas.openxmlformats.org/officeDocument/2006/relationships/slide" Target="slide4.xml"/><Relationship Id="rId24" Type="http://schemas.openxmlformats.org/officeDocument/2006/relationships/slide" Target="slide17.xml"/><Relationship Id="rId32" Type="http://schemas.openxmlformats.org/officeDocument/2006/relationships/slide" Target="slide25.xml"/><Relationship Id="rId5" Type="http://schemas.openxmlformats.org/officeDocument/2006/relationships/image" Target="../media/image10.png"/><Relationship Id="rId15" Type="http://schemas.openxmlformats.org/officeDocument/2006/relationships/slide" Target="slide8.xml"/><Relationship Id="rId23" Type="http://schemas.openxmlformats.org/officeDocument/2006/relationships/slide" Target="slide16.xml"/><Relationship Id="rId28" Type="http://schemas.openxmlformats.org/officeDocument/2006/relationships/slide" Target="slide21.xml"/><Relationship Id="rId36" Type="http://schemas.openxmlformats.org/officeDocument/2006/relationships/image" Target="../media/image16.png"/><Relationship Id="rId10" Type="http://schemas.openxmlformats.org/officeDocument/2006/relationships/image" Target="../media/image15.png"/><Relationship Id="rId19" Type="http://schemas.openxmlformats.org/officeDocument/2006/relationships/slide" Target="slide12.xml"/><Relationship Id="rId31" Type="http://schemas.openxmlformats.org/officeDocument/2006/relationships/slide" Target="slide24.xml"/><Relationship Id="rId4" Type="http://schemas.openxmlformats.org/officeDocument/2006/relationships/image" Target="../media/image9.png"/><Relationship Id="rId9" Type="http://schemas.openxmlformats.org/officeDocument/2006/relationships/image" Target="../media/image14.png"/><Relationship Id="rId14" Type="http://schemas.openxmlformats.org/officeDocument/2006/relationships/slide" Target="slide7.xml"/><Relationship Id="rId22" Type="http://schemas.openxmlformats.org/officeDocument/2006/relationships/slide" Target="slide15.xml"/><Relationship Id="rId27" Type="http://schemas.openxmlformats.org/officeDocument/2006/relationships/slide" Target="slide20.xml"/><Relationship Id="rId30" Type="http://schemas.openxmlformats.org/officeDocument/2006/relationships/slide" Target="slide23.xml"/><Relationship Id="rId35" Type="http://schemas.openxmlformats.org/officeDocument/2006/relationships/slide" Target="slide2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7.png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7.png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7.png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7.png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7.png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18.png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Рисунок18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>
          <a:xfrm>
            <a:off x="2483768" y="6237312"/>
            <a:ext cx="1606332" cy="360040"/>
          </a:xfrm>
          <a:prstGeom prst="rect">
            <a:avLst/>
          </a:prstGeom>
        </p:spPr>
      </p:pic>
      <p:pic>
        <p:nvPicPr>
          <p:cNvPr id="12" name="Рисунок 11" descr="Рисунок19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screen"/>
          <a:srcRect/>
          <a:stretch>
            <a:fillRect/>
          </a:stretch>
        </p:blipFill>
        <p:spPr>
          <a:xfrm>
            <a:off x="5940152" y="6237312"/>
            <a:ext cx="2808312" cy="374442"/>
          </a:xfrm>
          <a:prstGeom prst="rect">
            <a:avLst/>
          </a:prstGeom>
        </p:spPr>
      </p:pic>
      <p:pic>
        <p:nvPicPr>
          <p:cNvPr id="9" name="Рисунок 8" descr="Рисунок1.png"/>
          <p:cNvPicPr>
            <a:picLocks noChangeAspect="1"/>
          </p:cNvPicPr>
          <p:nvPr/>
        </p:nvPicPr>
        <p:blipFill>
          <a:blip r:embed="rId8" cstate="screen"/>
          <a:srcRect l="3538" t="22029" r="3538"/>
          <a:stretch>
            <a:fillRect/>
          </a:stretch>
        </p:blipFill>
        <p:spPr>
          <a:xfrm>
            <a:off x="251520" y="188641"/>
            <a:ext cx="8712968" cy="94600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499992" y="4797152"/>
            <a:ext cx="42484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Составила учитель математики </a:t>
            </a:r>
          </a:p>
          <a:p>
            <a:pPr algn="ctr"/>
            <a:r>
              <a:rPr lang="ru-RU" b="1" dirty="0" smtClean="0"/>
              <a:t> МОУ </a:t>
            </a:r>
            <a:r>
              <a:rPr lang="ru-RU" b="1" dirty="0" err="1" smtClean="0"/>
              <a:t>Бологовская</a:t>
            </a:r>
            <a:r>
              <a:rPr lang="ru-RU" b="1" dirty="0" smtClean="0"/>
              <a:t> СОШ</a:t>
            </a:r>
          </a:p>
          <a:p>
            <a:pPr algn="ctr"/>
            <a:r>
              <a:rPr lang="ru-RU" b="1" dirty="0" smtClean="0"/>
              <a:t>Борисова С.Г.</a:t>
            </a:r>
            <a:endParaRPr lang="ru-RU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51520" y="1988840"/>
            <a:ext cx="568863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i="1" dirty="0">
                <a:solidFill>
                  <a:srgbClr val="FF0000"/>
                </a:solidFill>
              </a:rPr>
              <a:t>Игра по </a:t>
            </a:r>
            <a:r>
              <a:rPr lang="ru-RU" sz="4400" b="1" i="1" dirty="0" smtClean="0">
                <a:solidFill>
                  <a:srgbClr val="FF0000"/>
                </a:solidFill>
              </a:rPr>
              <a:t>математике</a:t>
            </a:r>
          </a:p>
          <a:p>
            <a:pPr algn="ctr"/>
            <a:endParaRPr lang="ru-RU" sz="44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395536" y="2924944"/>
            <a:ext cx="777686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500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граммов. 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395536" y="1268760"/>
            <a:ext cx="7632848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Сколько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граммов в половине килограмма? </a:t>
            </a:r>
            <a:endParaRPr lang="ru-RU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95536" y="260648"/>
            <a:ext cx="7416824" cy="58477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460046"/>
                  </a:solidFill>
                </a:ln>
                <a:gradFill>
                  <a:gsLst>
                    <a:gs pos="25000">
                      <a:srgbClr val="7030A0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ДРОБИ</a:t>
            </a:r>
            <a:endParaRPr lang="ru-RU" sz="3200" b="1" spc="50" dirty="0">
              <a:ln w="11430">
                <a:solidFill>
                  <a:srgbClr val="460046"/>
                </a:solidFill>
              </a:ln>
              <a:gradFill>
                <a:gsLst>
                  <a:gs pos="25000">
                    <a:srgbClr val="7030A0"/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http://img-fotki.yandex.ru/get/6412/83813999.dc9/0_c78be_3b3ddb78_XL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7596336" y="176261"/>
            <a:ext cx="1003904" cy="948483"/>
          </a:xfrm>
          <a:prstGeom prst="rect">
            <a:avLst/>
          </a:prstGeom>
          <a:noFill/>
        </p:spPr>
      </p:pic>
      <p:sp>
        <p:nvSpPr>
          <p:cNvPr id="7" name="AutoShape 47"/>
          <p:cNvSpPr>
            <a:spLocks noChangeArrowheads="1"/>
          </p:cNvSpPr>
          <p:nvPr/>
        </p:nvSpPr>
        <p:spPr bwMode="auto">
          <a:xfrm>
            <a:off x="7812440" y="332656"/>
            <a:ext cx="576000" cy="576000"/>
          </a:xfrm>
          <a:prstGeom prst="ellipse">
            <a:avLst/>
          </a:prstGeom>
          <a:gradFill>
            <a:gsLst>
              <a:gs pos="0">
                <a:srgbClr val="FFFFCC"/>
              </a:gs>
              <a:gs pos="39999">
                <a:srgbClr val="FFFFB3"/>
              </a:gs>
              <a:gs pos="100000">
                <a:srgbClr val="FFFFB3"/>
              </a:gs>
            </a:gsLst>
            <a:lin ang="5400000" scaled="0"/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3200" b="1" dirty="0" smtClean="0"/>
              <a:t>20</a:t>
            </a:r>
            <a:endParaRPr lang="ru-RU" sz="3200" b="1" dirty="0"/>
          </a:p>
        </p:txBody>
      </p:sp>
      <p:pic>
        <p:nvPicPr>
          <p:cNvPr id="8" name="Picture 4" descr="http://img-fotki.yandex.ru/get/4414/119528728.cb4/0_a0e69_a464749a_XL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screen"/>
          <a:srcRect l="15239" t="3048" r="22730" b="3992"/>
          <a:stretch>
            <a:fillRect/>
          </a:stretch>
        </p:blipFill>
        <p:spPr bwMode="auto">
          <a:xfrm>
            <a:off x="7226819" y="2492896"/>
            <a:ext cx="1917181" cy="4104456"/>
          </a:xfrm>
          <a:prstGeom prst="rect">
            <a:avLst/>
          </a:prstGeom>
          <a:noFill/>
        </p:spPr>
      </p:pic>
      <p:pic>
        <p:nvPicPr>
          <p:cNvPr id="10" name="Picture 2" descr="C:\Users\Елена\Desktop\Новая папка (4)\01_Бабочки\3552.pn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251519" y="4797152"/>
            <a:ext cx="1175191" cy="1613024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841972" y="3965524"/>
            <a:ext cx="777686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3200" i="1" dirty="0" smtClean="0"/>
              <a:t>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Ответ: дробь.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71707" y="311502"/>
            <a:ext cx="7416824" cy="58477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460046"/>
                  </a:solidFill>
                </a:ln>
                <a:gradFill>
                  <a:gsLst>
                    <a:gs pos="25000">
                      <a:srgbClr val="7030A0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ДРОБИ</a:t>
            </a:r>
            <a:endParaRPr lang="ru-RU" sz="3200" b="1" spc="50" dirty="0">
              <a:ln w="11430">
                <a:solidFill>
                  <a:srgbClr val="460046"/>
                </a:solidFill>
              </a:ln>
              <a:gradFill>
                <a:gsLst>
                  <a:gs pos="25000">
                    <a:srgbClr val="7030A0"/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http://img-fotki.yandex.ru/get/6412/83813999.dc9/0_c78be_3b3ddb78_XL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7596336" y="176261"/>
            <a:ext cx="1003904" cy="948483"/>
          </a:xfrm>
          <a:prstGeom prst="rect">
            <a:avLst/>
          </a:prstGeom>
          <a:noFill/>
        </p:spPr>
      </p:pic>
      <p:sp>
        <p:nvSpPr>
          <p:cNvPr id="7" name="AutoShape 47"/>
          <p:cNvSpPr>
            <a:spLocks noChangeArrowheads="1"/>
          </p:cNvSpPr>
          <p:nvPr/>
        </p:nvSpPr>
        <p:spPr bwMode="auto">
          <a:xfrm>
            <a:off x="7812440" y="332656"/>
            <a:ext cx="576000" cy="576000"/>
          </a:xfrm>
          <a:prstGeom prst="ellipse">
            <a:avLst/>
          </a:prstGeom>
          <a:gradFill>
            <a:gsLst>
              <a:gs pos="0">
                <a:srgbClr val="FFFFCC"/>
              </a:gs>
              <a:gs pos="39999">
                <a:srgbClr val="FFFFB3"/>
              </a:gs>
              <a:gs pos="100000">
                <a:srgbClr val="FFFFB3"/>
              </a:gs>
            </a:gsLst>
            <a:lin ang="5400000" scaled="0"/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3200" b="1" dirty="0" smtClean="0"/>
              <a:t>30</a:t>
            </a:r>
            <a:endParaRPr lang="ru-RU" sz="3200" b="1" dirty="0"/>
          </a:p>
        </p:txBody>
      </p:sp>
      <p:pic>
        <p:nvPicPr>
          <p:cNvPr id="8" name="Picture 4" descr="http://img-fotki.yandex.ru/get/4414/119528728.cb4/0_a0e69_a464749a_XL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screen"/>
          <a:srcRect l="15239" t="3048" r="22730" b="3992"/>
          <a:stretch>
            <a:fillRect/>
          </a:stretch>
        </p:blipFill>
        <p:spPr bwMode="auto">
          <a:xfrm>
            <a:off x="7226819" y="2492896"/>
            <a:ext cx="1917181" cy="4104456"/>
          </a:xfrm>
          <a:prstGeom prst="rect">
            <a:avLst/>
          </a:prstGeom>
          <a:noFill/>
        </p:spPr>
      </p:pic>
      <p:pic>
        <p:nvPicPr>
          <p:cNvPr id="10" name="Picture 2" descr="C:\Users\Елена\Desktop\Новая папка (4)\01_Бабочки\3552.pn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251519" y="4797152"/>
            <a:ext cx="1175191" cy="1613024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467544" y="929810"/>
            <a:ext cx="763284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Первую в школе все изучают,</a:t>
            </a:r>
          </a:p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Ну а второй из двустволки стреляют,</a:t>
            </a:r>
          </a:p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Третью исполнят нам два барабана</a:t>
            </a:r>
          </a:p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Иль каблуки отобьют её рьяно.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1426710" y="3474878"/>
            <a:ext cx="6745690" cy="149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2400" i="1" dirty="0" smtClean="0">
                <a:latin typeface="Georgia" pitchFamily="18" charset="0"/>
              </a:rPr>
              <a:t> </a:t>
            </a:r>
          </a:p>
          <a:p>
            <a:pPr algn="ctr">
              <a:spcBef>
                <a:spcPct val="20000"/>
              </a:spcBef>
            </a:pPr>
            <a:endParaRPr lang="ru-RU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  <a:p>
            <a:pPr algn="ctr">
              <a:spcBef>
                <a:spcPct val="20000"/>
              </a:spcBef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Ответ: 102 страницы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395536" y="1268760"/>
            <a:ext cx="7632848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Крокодил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Гена прочитал ¾ книги о строительстве домов. Сколько страниц прочитал Гена, если в книге всего 136 страниц? </a:t>
            </a:r>
            <a:endParaRPr lang="ru-RU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95536" y="260648"/>
            <a:ext cx="7416824" cy="58477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460046"/>
                  </a:solidFill>
                </a:ln>
                <a:gradFill>
                  <a:gsLst>
                    <a:gs pos="25000">
                      <a:srgbClr val="7030A0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ДРОБИ</a:t>
            </a:r>
            <a:endParaRPr lang="ru-RU" sz="3200" b="1" spc="50" dirty="0">
              <a:ln w="11430">
                <a:solidFill>
                  <a:srgbClr val="460046"/>
                </a:solidFill>
              </a:ln>
              <a:gradFill>
                <a:gsLst>
                  <a:gs pos="25000">
                    <a:srgbClr val="7030A0"/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http://img-fotki.yandex.ru/get/6412/83813999.dc9/0_c78be_3b3ddb78_XL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7596336" y="176261"/>
            <a:ext cx="1003904" cy="948483"/>
          </a:xfrm>
          <a:prstGeom prst="rect">
            <a:avLst/>
          </a:prstGeom>
          <a:noFill/>
        </p:spPr>
      </p:pic>
      <p:sp>
        <p:nvSpPr>
          <p:cNvPr id="7" name="AutoShape 47"/>
          <p:cNvSpPr>
            <a:spLocks noChangeArrowheads="1"/>
          </p:cNvSpPr>
          <p:nvPr/>
        </p:nvSpPr>
        <p:spPr bwMode="auto">
          <a:xfrm>
            <a:off x="7812440" y="332656"/>
            <a:ext cx="576000" cy="576000"/>
          </a:xfrm>
          <a:prstGeom prst="ellipse">
            <a:avLst/>
          </a:prstGeom>
          <a:gradFill>
            <a:gsLst>
              <a:gs pos="0">
                <a:srgbClr val="FFFFCC"/>
              </a:gs>
              <a:gs pos="39999">
                <a:srgbClr val="FFFFB3"/>
              </a:gs>
              <a:gs pos="100000">
                <a:srgbClr val="FFFFB3"/>
              </a:gs>
            </a:gsLst>
            <a:lin ang="5400000" scaled="0"/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3200" b="1" dirty="0" smtClean="0"/>
              <a:t>40</a:t>
            </a:r>
            <a:endParaRPr lang="ru-RU" sz="3200" b="1" dirty="0"/>
          </a:p>
        </p:txBody>
      </p:sp>
      <p:pic>
        <p:nvPicPr>
          <p:cNvPr id="8" name="Picture 4" descr="http://img-fotki.yandex.ru/get/4414/119528728.cb4/0_a0e69_a464749a_XL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screen"/>
          <a:srcRect l="15239" t="3048" r="22730" b="3992"/>
          <a:stretch>
            <a:fillRect/>
          </a:stretch>
        </p:blipFill>
        <p:spPr bwMode="auto">
          <a:xfrm>
            <a:off x="7226819" y="2492896"/>
            <a:ext cx="1917181" cy="4104456"/>
          </a:xfrm>
          <a:prstGeom prst="rect">
            <a:avLst/>
          </a:prstGeom>
          <a:noFill/>
        </p:spPr>
      </p:pic>
      <p:pic>
        <p:nvPicPr>
          <p:cNvPr id="10" name="Picture 2" descr="C:\Users\Елена\Desktop\Новая папка (4)\01_Бабочки\3552.pn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251519" y="4797152"/>
            <a:ext cx="1175191" cy="1613024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2483768" y="4524008"/>
            <a:ext cx="5688632" cy="10525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2400" i="1" dirty="0" smtClean="0">
                <a:latin typeface="Georgia" pitchFamily="18" charset="0"/>
              </a:rPr>
              <a:t> </a:t>
            </a:r>
          </a:p>
          <a:p>
            <a:pPr algn="ctr">
              <a:spcBef>
                <a:spcPct val="20000"/>
              </a:spcBef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 : ноль </a:t>
            </a:r>
            <a:r>
              <a:rPr lang="ru-RU" sz="2400" i="1" dirty="0" smtClean="0">
                <a:latin typeface="Georgia" pitchFamily="18" charset="0"/>
              </a:rPr>
              <a:t>	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2397613" y="3011539"/>
            <a:ext cx="4104864" cy="144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81464" y="163838"/>
            <a:ext cx="7416824" cy="58477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460046"/>
                  </a:solidFill>
                </a:ln>
                <a:gradFill>
                  <a:gsLst>
                    <a:gs pos="25000">
                      <a:srgbClr val="7030A0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ДРОБИ</a:t>
            </a:r>
            <a:endParaRPr lang="ru-RU" sz="3200" b="1" spc="50" dirty="0">
              <a:ln w="11430">
                <a:solidFill>
                  <a:srgbClr val="460046"/>
                </a:solidFill>
              </a:ln>
              <a:gradFill>
                <a:gsLst>
                  <a:gs pos="25000">
                    <a:srgbClr val="7030A0"/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http://img-fotki.yandex.ru/get/6412/83813999.dc9/0_c78be_3b3ddb78_XL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7596336" y="176261"/>
            <a:ext cx="1003904" cy="948483"/>
          </a:xfrm>
          <a:prstGeom prst="rect">
            <a:avLst/>
          </a:prstGeom>
          <a:noFill/>
        </p:spPr>
      </p:pic>
      <p:sp>
        <p:nvSpPr>
          <p:cNvPr id="7" name="AutoShape 47"/>
          <p:cNvSpPr>
            <a:spLocks noChangeArrowheads="1"/>
          </p:cNvSpPr>
          <p:nvPr/>
        </p:nvSpPr>
        <p:spPr bwMode="auto">
          <a:xfrm>
            <a:off x="7812440" y="332656"/>
            <a:ext cx="576000" cy="576000"/>
          </a:xfrm>
          <a:prstGeom prst="ellipse">
            <a:avLst/>
          </a:prstGeom>
          <a:gradFill>
            <a:gsLst>
              <a:gs pos="0">
                <a:srgbClr val="FFFFCC"/>
              </a:gs>
              <a:gs pos="39999">
                <a:srgbClr val="FFFFB3"/>
              </a:gs>
              <a:gs pos="100000">
                <a:srgbClr val="FFFFB3"/>
              </a:gs>
            </a:gsLst>
            <a:lin ang="5400000" scaled="0"/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3200" b="1" dirty="0" smtClean="0"/>
              <a:t>50</a:t>
            </a:r>
            <a:endParaRPr lang="ru-RU" sz="3200" b="1" dirty="0"/>
          </a:p>
        </p:txBody>
      </p:sp>
      <p:pic>
        <p:nvPicPr>
          <p:cNvPr id="8" name="Picture 4" descr="http://img-fotki.yandex.ru/get/4414/119528728.cb4/0_a0e69_a464749a_XL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screen"/>
          <a:srcRect l="15239" t="3048" r="22730" b="3992"/>
          <a:stretch>
            <a:fillRect/>
          </a:stretch>
        </p:blipFill>
        <p:spPr bwMode="auto">
          <a:xfrm>
            <a:off x="7226819" y="2492896"/>
            <a:ext cx="1917181" cy="4104456"/>
          </a:xfrm>
          <a:prstGeom prst="rect">
            <a:avLst/>
          </a:prstGeom>
          <a:noFill/>
        </p:spPr>
      </p:pic>
      <p:pic>
        <p:nvPicPr>
          <p:cNvPr id="10" name="Picture 2" descr="C:\Users\Елена\Desktop\Новая папка (4)\01_Бабочки\3552.pn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251519" y="4797152"/>
            <a:ext cx="1175191" cy="1613024"/>
          </a:xfrm>
          <a:prstGeom prst="rect">
            <a:avLst/>
          </a:prstGeom>
          <a:noFill/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7"/>
          <a:srcRect l="24026" t="14483" r="23834" b="21790"/>
          <a:stretch/>
        </p:blipFill>
        <p:spPr>
          <a:xfrm>
            <a:off x="420815" y="879782"/>
            <a:ext cx="3566506" cy="326929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283968" y="1124744"/>
            <a:ext cx="388843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Число,</a:t>
            </a:r>
          </a:p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которое не может быть знаменателем.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395536" y="2924944"/>
            <a:ext cx="777686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Ответ: 8.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395536" y="1268760"/>
            <a:ext cx="763284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Вычислите : 7 + 7:7.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95536" y="260648"/>
            <a:ext cx="7416824" cy="58477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460046"/>
                  </a:solidFill>
                </a:ln>
                <a:gradFill>
                  <a:gsLst>
                    <a:gs pos="25000">
                      <a:srgbClr val="7030A0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ЧИСЛА</a:t>
            </a:r>
            <a:endParaRPr lang="ru-RU" sz="3200" b="1" spc="50" dirty="0">
              <a:ln w="11430">
                <a:solidFill>
                  <a:srgbClr val="460046"/>
                </a:solidFill>
              </a:ln>
              <a:gradFill>
                <a:gsLst>
                  <a:gs pos="25000">
                    <a:srgbClr val="7030A0"/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http://img-fotki.yandex.ru/get/6412/83813999.dc9/0_c78be_3b3ddb78_XL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7596336" y="176261"/>
            <a:ext cx="1003904" cy="948483"/>
          </a:xfrm>
          <a:prstGeom prst="rect">
            <a:avLst/>
          </a:prstGeom>
          <a:noFill/>
        </p:spPr>
      </p:pic>
      <p:sp>
        <p:nvSpPr>
          <p:cNvPr id="7" name="AutoShape 47"/>
          <p:cNvSpPr>
            <a:spLocks noChangeArrowheads="1"/>
          </p:cNvSpPr>
          <p:nvPr/>
        </p:nvSpPr>
        <p:spPr bwMode="auto">
          <a:xfrm>
            <a:off x="7812440" y="332656"/>
            <a:ext cx="576000" cy="576000"/>
          </a:xfrm>
          <a:prstGeom prst="ellipse">
            <a:avLst/>
          </a:prstGeom>
          <a:gradFill>
            <a:gsLst>
              <a:gs pos="0">
                <a:srgbClr val="FFFFCC"/>
              </a:gs>
              <a:gs pos="39999">
                <a:srgbClr val="FFFFB3"/>
              </a:gs>
              <a:gs pos="100000">
                <a:srgbClr val="FFFFB3"/>
              </a:gs>
            </a:gsLst>
            <a:lin ang="5400000" scaled="0"/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3200" b="1" dirty="0"/>
              <a:t>10</a:t>
            </a:r>
          </a:p>
        </p:txBody>
      </p:sp>
      <p:pic>
        <p:nvPicPr>
          <p:cNvPr id="8" name="Picture 2" descr="http://img-fotki.yandex.ru/get/4709/119528728.cb5/0_a0eb5_1cab041d_XL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6968516" y="4509120"/>
            <a:ext cx="2175483" cy="2348880"/>
          </a:xfrm>
          <a:prstGeom prst="rect">
            <a:avLst/>
          </a:prstGeom>
          <a:noFill/>
        </p:spPr>
      </p:pic>
      <p:pic>
        <p:nvPicPr>
          <p:cNvPr id="10" name="Picture 2" descr="C:\Users\Елена\Desktop\Новая папка (4)\01_Бабочки\3552.pn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251519" y="4797152"/>
            <a:ext cx="1175191" cy="1613024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539551" y="3017522"/>
            <a:ext cx="702520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 : Да.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395536" y="1268760"/>
            <a:ext cx="763284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43- это простое число?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95536" y="260648"/>
            <a:ext cx="7416824" cy="58477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460046"/>
                  </a:solidFill>
                </a:ln>
                <a:gradFill>
                  <a:gsLst>
                    <a:gs pos="25000">
                      <a:srgbClr val="7030A0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ЧИСЛА</a:t>
            </a:r>
            <a:endParaRPr lang="ru-RU" sz="3200" b="1" spc="50" dirty="0">
              <a:ln w="11430">
                <a:solidFill>
                  <a:srgbClr val="460046"/>
                </a:solidFill>
              </a:ln>
              <a:gradFill>
                <a:gsLst>
                  <a:gs pos="25000">
                    <a:srgbClr val="7030A0"/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http://img-fotki.yandex.ru/get/6412/83813999.dc9/0_c78be_3b3ddb78_XL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7596336" y="176261"/>
            <a:ext cx="1003904" cy="948483"/>
          </a:xfrm>
          <a:prstGeom prst="rect">
            <a:avLst/>
          </a:prstGeom>
          <a:noFill/>
        </p:spPr>
      </p:pic>
      <p:sp>
        <p:nvSpPr>
          <p:cNvPr id="7" name="AutoShape 47"/>
          <p:cNvSpPr>
            <a:spLocks noChangeArrowheads="1"/>
          </p:cNvSpPr>
          <p:nvPr/>
        </p:nvSpPr>
        <p:spPr bwMode="auto">
          <a:xfrm>
            <a:off x="7812440" y="332656"/>
            <a:ext cx="576000" cy="576000"/>
          </a:xfrm>
          <a:prstGeom prst="ellipse">
            <a:avLst/>
          </a:prstGeom>
          <a:gradFill>
            <a:gsLst>
              <a:gs pos="0">
                <a:srgbClr val="FFFFCC"/>
              </a:gs>
              <a:gs pos="39999">
                <a:srgbClr val="FFFFB3"/>
              </a:gs>
              <a:gs pos="100000">
                <a:srgbClr val="FFFFB3"/>
              </a:gs>
            </a:gsLst>
            <a:lin ang="5400000" scaled="0"/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3200" b="1" dirty="0" smtClean="0"/>
              <a:t>20</a:t>
            </a:r>
            <a:endParaRPr lang="ru-RU" sz="3200" b="1" dirty="0"/>
          </a:p>
        </p:txBody>
      </p:sp>
      <p:pic>
        <p:nvPicPr>
          <p:cNvPr id="8" name="Picture 2" descr="http://img-fotki.yandex.ru/get/4709/119528728.cb5/0_a0eb5_1cab041d_XL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6968516" y="4509120"/>
            <a:ext cx="2175483" cy="2348880"/>
          </a:xfrm>
          <a:prstGeom prst="rect">
            <a:avLst/>
          </a:prstGeom>
          <a:noFill/>
        </p:spPr>
      </p:pic>
      <p:pic>
        <p:nvPicPr>
          <p:cNvPr id="10" name="Picture 2" descr="C:\Users\Елена\Desktop\Новая папка (4)\01_Бабочки\3552.pn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251519" y="4797152"/>
            <a:ext cx="1175191" cy="1613024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395536" y="2924944"/>
            <a:ext cx="777686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Ответ: 3020407.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95536" y="260648"/>
            <a:ext cx="7416824" cy="58477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460046"/>
                  </a:solidFill>
                </a:ln>
                <a:gradFill>
                  <a:gsLst>
                    <a:gs pos="25000">
                      <a:srgbClr val="7030A0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ЧИСЛА</a:t>
            </a:r>
            <a:endParaRPr lang="ru-RU" sz="3200" b="1" spc="50" dirty="0">
              <a:ln w="11430">
                <a:solidFill>
                  <a:srgbClr val="460046"/>
                </a:solidFill>
              </a:ln>
              <a:gradFill>
                <a:gsLst>
                  <a:gs pos="25000">
                    <a:srgbClr val="7030A0"/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http://img-fotki.yandex.ru/get/6412/83813999.dc9/0_c78be_3b3ddb78_XL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7596336" y="176261"/>
            <a:ext cx="1003904" cy="948483"/>
          </a:xfrm>
          <a:prstGeom prst="rect">
            <a:avLst/>
          </a:prstGeom>
          <a:noFill/>
        </p:spPr>
      </p:pic>
      <p:sp>
        <p:nvSpPr>
          <p:cNvPr id="7" name="AutoShape 47"/>
          <p:cNvSpPr>
            <a:spLocks noChangeArrowheads="1"/>
          </p:cNvSpPr>
          <p:nvPr/>
        </p:nvSpPr>
        <p:spPr bwMode="auto">
          <a:xfrm>
            <a:off x="7812440" y="332656"/>
            <a:ext cx="576000" cy="576000"/>
          </a:xfrm>
          <a:prstGeom prst="ellipse">
            <a:avLst/>
          </a:prstGeom>
          <a:gradFill>
            <a:gsLst>
              <a:gs pos="0">
                <a:srgbClr val="FFFFCC"/>
              </a:gs>
              <a:gs pos="39999">
                <a:srgbClr val="FFFFB3"/>
              </a:gs>
              <a:gs pos="100000">
                <a:srgbClr val="FFFFB3"/>
              </a:gs>
            </a:gsLst>
            <a:lin ang="5400000" scaled="0"/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3200" b="1" dirty="0" smtClean="0"/>
              <a:t>30</a:t>
            </a:r>
            <a:endParaRPr lang="ru-RU" sz="3200" b="1" dirty="0"/>
          </a:p>
        </p:txBody>
      </p:sp>
      <p:pic>
        <p:nvPicPr>
          <p:cNvPr id="8" name="Picture 2" descr="http://img-fotki.yandex.ru/get/4709/119528728.cb5/0_a0eb5_1cab041d_XL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6968516" y="4509120"/>
            <a:ext cx="2175483" cy="2348880"/>
          </a:xfrm>
          <a:prstGeom prst="rect">
            <a:avLst/>
          </a:prstGeom>
          <a:noFill/>
        </p:spPr>
      </p:pic>
      <p:pic>
        <p:nvPicPr>
          <p:cNvPr id="10" name="Picture 2" descr="C:\Users\Елена\Desktop\Новая папка (4)\01_Бабочки\3552.pn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251519" y="4797152"/>
            <a:ext cx="1175191" cy="1613024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755576" y="1340768"/>
            <a:ext cx="68407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Чему равна сумма: 3000000+20000+400+7?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395536" y="2924944"/>
            <a:ext cx="777686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Ответ: 18.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95536" y="260648"/>
            <a:ext cx="7416824" cy="58477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460046"/>
                  </a:solidFill>
                </a:ln>
                <a:gradFill>
                  <a:gsLst>
                    <a:gs pos="25000">
                      <a:srgbClr val="7030A0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ЧИСЛА</a:t>
            </a:r>
            <a:endParaRPr lang="ru-RU" sz="3200" b="1" spc="50" dirty="0">
              <a:ln w="11430">
                <a:solidFill>
                  <a:srgbClr val="460046"/>
                </a:solidFill>
              </a:ln>
              <a:gradFill>
                <a:gsLst>
                  <a:gs pos="25000">
                    <a:srgbClr val="7030A0"/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http://img-fotki.yandex.ru/get/6412/83813999.dc9/0_c78be_3b3ddb78_XL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7596336" y="176261"/>
            <a:ext cx="1003904" cy="948483"/>
          </a:xfrm>
          <a:prstGeom prst="rect">
            <a:avLst/>
          </a:prstGeom>
          <a:noFill/>
        </p:spPr>
      </p:pic>
      <p:sp>
        <p:nvSpPr>
          <p:cNvPr id="7" name="AutoShape 47"/>
          <p:cNvSpPr>
            <a:spLocks noChangeArrowheads="1"/>
          </p:cNvSpPr>
          <p:nvPr/>
        </p:nvSpPr>
        <p:spPr bwMode="auto">
          <a:xfrm>
            <a:off x="7812440" y="332656"/>
            <a:ext cx="576000" cy="576000"/>
          </a:xfrm>
          <a:prstGeom prst="ellipse">
            <a:avLst/>
          </a:prstGeom>
          <a:gradFill>
            <a:gsLst>
              <a:gs pos="0">
                <a:srgbClr val="FFFFCC"/>
              </a:gs>
              <a:gs pos="39999">
                <a:srgbClr val="FFFFB3"/>
              </a:gs>
              <a:gs pos="100000">
                <a:srgbClr val="FFFFB3"/>
              </a:gs>
            </a:gsLst>
            <a:lin ang="5400000" scaled="0"/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3200" b="1" dirty="0" smtClean="0"/>
              <a:t>40</a:t>
            </a:r>
            <a:endParaRPr lang="ru-RU" sz="3200" b="1" dirty="0"/>
          </a:p>
        </p:txBody>
      </p:sp>
      <p:pic>
        <p:nvPicPr>
          <p:cNvPr id="8" name="Picture 2" descr="http://img-fotki.yandex.ru/get/4709/119528728.cb5/0_a0eb5_1cab041d_XL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6968516" y="4509120"/>
            <a:ext cx="2175483" cy="2348880"/>
          </a:xfrm>
          <a:prstGeom prst="rect">
            <a:avLst/>
          </a:prstGeom>
          <a:noFill/>
        </p:spPr>
      </p:pic>
      <p:pic>
        <p:nvPicPr>
          <p:cNvPr id="10" name="Picture 2" descr="C:\Users\Елена\Desktop\Новая папка (4)\01_Бабочки\3552.pn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251519" y="4797152"/>
            <a:ext cx="1175191" cy="161302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95456" y="845424"/>
            <a:ext cx="77049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Сколько существует трёхзначных чисел, в запись которых входят цифры 0, 1 и 2, если цифры в числе могут повторяться?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395536" y="2924944"/>
            <a:ext cx="7776864" cy="1175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Ответ: </a:t>
            </a:r>
          </a:p>
          <a:p>
            <a:pPr algn="ctr">
              <a:spcBef>
                <a:spcPct val="20000"/>
              </a:spcBef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да, т.к. оно оканчивается на нуль.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395536" y="1268760"/>
            <a:ext cx="7632848" cy="1175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Делится ли число: </a:t>
            </a:r>
          </a:p>
          <a:p>
            <a:pPr algn="ctr">
              <a:spcBef>
                <a:spcPct val="20000"/>
              </a:spcBef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111*121*131*141-151 на 10?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95536" y="260648"/>
            <a:ext cx="7416824" cy="58477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460046"/>
                  </a:solidFill>
                </a:ln>
                <a:gradFill>
                  <a:gsLst>
                    <a:gs pos="25000">
                      <a:srgbClr val="7030A0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ЧИСЛА</a:t>
            </a:r>
            <a:endParaRPr lang="ru-RU" sz="3200" b="1" spc="50" dirty="0">
              <a:ln w="11430">
                <a:solidFill>
                  <a:srgbClr val="460046"/>
                </a:solidFill>
              </a:ln>
              <a:gradFill>
                <a:gsLst>
                  <a:gs pos="25000">
                    <a:srgbClr val="7030A0"/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http://img-fotki.yandex.ru/get/6412/83813999.dc9/0_c78be_3b3ddb78_XL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7596336" y="176261"/>
            <a:ext cx="1003904" cy="948483"/>
          </a:xfrm>
          <a:prstGeom prst="rect">
            <a:avLst/>
          </a:prstGeom>
          <a:noFill/>
        </p:spPr>
      </p:pic>
      <p:sp>
        <p:nvSpPr>
          <p:cNvPr id="7" name="AutoShape 47"/>
          <p:cNvSpPr>
            <a:spLocks noChangeArrowheads="1"/>
          </p:cNvSpPr>
          <p:nvPr/>
        </p:nvSpPr>
        <p:spPr bwMode="auto">
          <a:xfrm>
            <a:off x="7812440" y="332656"/>
            <a:ext cx="576000" cy="576000"/>
          </a:xfrm>
          <a:prstGeom prst="ellipse">
            <a:avLst/>
          </a:prstGeom>
          <a:gradFill>
            <a:gsLst>
              <a:gs pos="0">
                <a:srgbClr val="FFFFCC"/>
              </a:gs>
              <a:gs pos="39999">
                <a:srgbClr val="FFFFB3"/>
              </a:gs>
              <a:gs pos="100000">
                <a:srgbClr val="FFFFB3"/>
              </a:gs>
            </a:gsLst>
            <a:lin ang="5400000" scaled="0"/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3200" b="1" dirty="0" smtClean="0"/>
              <a:t>50</a:t>
            </a:r>
            <a:endParaRPr lang="ru-RU" sz="3200" b="1" dirty="0"/>
          </a:p>
        </p:txBody>
      </p:sp>
      <p:pic>
        <p:nvPicPr>
          <p:cNvPr id="8" name="Picture 2" descr="http://img-fotki.yandex.ru/get/4709/119528728.cb5/0_a0eb5_1cab041d_XL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6968516" y="4509120"/>
            <a:ext cx="2175483" cy="2348880"/>
          </a:xfrm>
          <a:prstGeom prst="rect">
            <a:avLst/>
          </a:prstGeom>
          <a:noFill/>
        </p:spPr>
      </p:pic>
      <p:pic>
        <p:nvPicPr>
          <p:cNvPr id="10" name="Picture 2" descr="C:\Users\Елена\Desktop\Новая папка (4)\01_Бабочки\3552.pn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251519" y="4797152"/>
            <a:ext cx="1175191" cy="1613024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395536" y="2924944"/>
            <a:ext cx="777686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Ответ: в любом.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395536" y="1268760"/>
            <a:ext cx="763284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каком месяце есть 28 дней</a:t>
            </a:r>
            <a:r>
              <a:rPr lang="ru-RU" sz="3200" dirty="0"/>
              <a:t>?</a:t>
            </a:r>
            <a:endParaRPr lang="ru-RU" sz="3200" dirty="0" smtClean="0"/>
          </a:p>
        </p:txBody>
      </p:sp>
      <p:sp>
        <p:nvSpPr>
          <p:cNvPr id="13" name="TextBox 12"/>
          <p:cNvSpPr txBox="1"/>
          <p:nvPr/>
        </p:nvSpPr>
        <p:spPr>
          <a:xfrm>
            <a:off x="395536" y="260648"/>
            <a:ext cx="7416824" cy="58477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460046"/>
                  </a:solidFill>
                </a:ln>
                <a:gradFill>
                  <a:gsLst>
                    <a:gs pos="25000">
                      <a:srgbClr val="7030A0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ВЕЛИЧИНЫ</a:t>
            </a:r>
            <a:endParaRPr lang="ru-RU" sz="3200" b="1" spc="50" dirty="0">
              <a:ln w="11430">
                <a:solidFill>
                  <a:srgbClr val="460046"/>
                </a:solidFill>
              </a:ln>
              <a:gradFill>
                <a:gsLst>
                  <a:gs pos="25000">
                    <a:srgbClr val="7030A0"/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http://img-fotki.yandex.ru/get/6412/83813999.dc9/0_c78be_3b3ddb78_XL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7596336" y="176261"/>
            <a:ext cx="1003904" cy="948483"/>
          </a:xfrm>
          <a:prstGeom prst="rect">
            <a:avLst/>
          </a:prstGeom>
          <a:noFill/>
        </p:spPr>
      </p:pic>
      <p:sp>
        <p:nvSpPr>
          <p:cNvPr id="7" name="AutoShape 47"/>
          <p:cNvSpPr>
            <a:spLocks noChangeArrowheads="1"/>
          </p:cNvSpPr>
          <p:nvPr/>
        </p:nvSpPr>
        <p:spPr bwMode="auto">
          <a:xfrm>
            <a:off x="7812440" y="332656"/>
            <a:ext cx="576000" cy="576000"/>
          </a:xfrm>
          <a:prstGeom prst="ellipse">
            <a:avLst/>
          </a:prstGeom>
          <a:gradFill>
            <a:gsLst>
              <a:gs pos="0">
                <a:srgbClr val="FFFFCC"/>
              </a:gs>
              <a:gs pos="39999">
                <a:srgbClr val="FFFFB3"/>
              </a:gs>
              <a:gs pos="100000">
                <a:srgbClr val="FFFFB3"/>
              </a:gs>
            </a:gsLst>
            <a:lin ang="5400000" scaled="0"/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3200" b="1" dirty="0"/>
              <a:t>10</a:t>
            </a:r>
          </a:p>
        </p:txBody>
      </p:sp>
      <p:pic>
        <p:nvPicPr>
          <p:cNvPr id="8" name="Picture 2" descr="http://img0.liveinternet.ru/images/attach/c/4/82/417/82417638_kar_8.pn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6802276" y="4437112"/>
            <a:ext cx="2162211" cy="2223069"/>
          </a:xfrm>
          <a:prstGeom prst="rect">
            <a:avLst/>
          </a:prstGeom>
          <a:noFill/>
        </p:spPr>
      </p:pic>
      <p:pic>
        <p:nvPicPr>
          <p:cNvPr id="9" name="Picture 2" descr="C:\Users\Елена\Desktop\Новая папка (4)\01_Бабочки\3552.pn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251519" y="4797152"/>
            <a:ext cx="1175191" cy="1613024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Правила игры</a:t>
            </a:r>
            <a:endParaRPr lang="ru-RU" sz="3200" b="1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7" name="Picture 2" descr="C:\Users\Елена\Desktop\Новая папка (4)\01_Бабочки\3552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065543" y="3303987"/>
            <a:ext cx="816590" cy="1121225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2339752" y="3735614"/>
            <a:ext cx="6120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 нажатии на картинку появляется ответ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Picture 2" descr="http://dk-met.wmsite.ru/_mod_files/ce_images/igra/0_a0e95_af6e9a2c_xl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971600" y="4580258"/>
            <a:ext cx="1004476" cy="1224136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2339752" y="4869161"/>
            <a:ext cx="49685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 нажатии на  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Смешариков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попадаем на игровое поле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3" name="Рисунок 12" descr="Рисунок19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>
          <a:xfrm>
            <a:off x="5904148" y="5949280"/>
            <a:ext cx="2808312" cy="37444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11560" y="939583"/>
            <a:ext cx="836327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 </a:t>
            </a:r>
            <a:endParaRPr lang="ru-RU" dirty="0" smtClean="0"/>
          </a:p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Играют 2 команды.</a:t>
            </a: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Игру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начинает команда первой поднявшая табличку со своим названием. В случае правильного ответа команда получает количество баллов, соответствующее стоимости вопроса, и команда получает право выбора следующего вопроса. Если же команда дает неправильный ответ, то та же сумма снимается со счета команды и право ответа на этот вопрос переходит к другим командам.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81275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395536" y="2924944"/>
            <a:ext cx="777686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Ответ: квартал.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395536" y="1268760"/>
            <a:ext cx="763284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Выберите самую большую единицу времени: месяц, квартал, неделя, декада.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95536" y="260648"/>
            <a:ext cx="7416824" cy="58477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460046"/>
                  </a:solidFill>
                </a:ln>
                <a:gradFill>
                  <a:gsLst>
                    <a:gs pos="25000">
                      <a:srgbClr val="7030A0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ВЕЛИЧИНЫ</a:t>
            </a:r>
            <a:endParaRPr lang="ru-RU" sz="3200" b="1" spc="50" dirty="0">
              <a:ln w="11430">
                <a:solidFill>
                  <a:srgbClr val="460046"/>
                </a:solidFill>
              </a:ln>
              <a:gradFill>
                <a:gsLst>
                  <a:gs pos="25000">
                    <a:srgbClr val="7030A0"/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http://img-fotki.yandex.ru/get/6412/83813999.dc9/0_c78be_3b3ddb78_XL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7596336" y="176261"/>
            <a:ext cx="1003904" cy="948483"/>
          </a:xfrm>
          <a:prstGeom prst="rect">
            <a:avLst/>
          </a:prstGeom>
          <a:noFill/>
        </p:spPr>
      </p:pic>
      <p:sp>
        <p:nvSpPr>
          <p:cNvPr id="7" name="AutoShape 47"/>
          <p:cNvSpPr>
            <a:spLocks noChangeArrowheads="1"/>
          </p:cNvSpPr>
          <p:nvPr/>
        </p:nvSpPr>
        <p:spPr bwMode="auto">
          <a:xfrm>
            <a:off x="7812440" y="332656"/>
            <a:ext cx="576000" cy="576000"/>
          </a:xfrm>
          <a:prstGeom prst="ellipse">
            <a:avLst/>
          </a:prstGeom>
          <a:gradFill>
            <a:gsLst>
              <a:gs pos="0">
                <a:srgbClr val="FFFFCC"/>
              </a:gs>
              <a:gs pos="39999">
                <a:srgbClr val="FFFFB3"/>
              </a:gs>
              <a:gs pos="100000">
                <a:srgbClr val="FFFFB3"/>
              </a:gs>
            </a:gsLst>
            <a:lin ang="5400000" scaled="0"/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3200" b="1" dirty="0" smtClean="0"/>
              <a:t>20</a:t>
            </a:r>
            <a:endParaRPr lang="ru-RU" sz="3200" b="1" dirty="0"/>
          </a:p>
        </p:txBody>
      </p:sp>
      <p:pic>
        <p:nvPicPr>
          <p:cNvPr id="8" name="Picture 2" descr="http://img0.liveinternet.ru/images/attach/c/4/82/417/82417638_kar_8.pn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6802276" y="4437112"/>
            <a:ext cx="2162211" cy="2223069"/>
          </a:xfrm>
          <a:prstGeom prst="rect">
            <a:avLst/>
          </a:prstGeom>
          <a:noFill/>
        </p:spPr>
      </p:pic>
      <p:pic>
        <p:nvPicPr>
          <p:cNvPr id="9" name="Picture 2" descr="C:\Users\Елена\Desktop\Новая папка (4)\01_Бабочки\3552.pn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251519" y="4797152"/>
            <a:ext cx="1175191" cy="1613024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395536" y="2924944"/>
            <a:ext cx="7776864" cy="1175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2400" i="1" dirty="0" smtClean="0">
                <a:latin typeface="Georgia" pitchFamily="18" charset="0"/>
              </a:rPr>
              <a:t>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Ответ: </a:t>
            </a:r>
          </a:p>
          <a:p>
            <a:pPr algn="ctr">
              <a:spcBef>
                <a:spcPct val="20000"/>
              </a:spcBef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Нет. м² - единица измерения площади.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395536" y="1268760"/>
            <a:ext cx="7632848" cy="1175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Длина отрезка равна 12см². </a:t>
            </a:r>
          </a:p>
          <a:p>
            <a:pPr algn="ctr">
              <a:spcBef>
                <a:spcPct val="20000"/>
              </a:spcBef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Возможно ли это?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75556" y="370369"/>
            <a:ext cx="7416824" cy="58477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460046"/>
                  </a:solidFill>
                </a:ln>
                <a:gradFill>
                  <a:gsLst>
                    <a:gs pos="25000">
                      <a:srgbClr val="7030A0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ВЕЛИЧИНЫ</a:t>
            </a:r>
            <a:endParaRPr lang="ru-RU" sz="3200" b="1" spc="50" dirty="0">
              <a:ln w="11430">
                <a:solidFill>
                  <a:srgbClr val="460046"/>
                </a:solidFill>
              </a:ln>
              <a:gradFill>
                <a:gsLst>
                  <a:gs pos="25000">
                    <a:srgbClr val="7030A0"/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http://img-fotki.yandex.ru/get/6412/83813999.dc9/0_c78be_3b3ddb78_XL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7596336" y="176261"/>
            <a:ext cx="1003904" cy="948483"/>
          </a:xfrm>
          <a:prstGeom prst="rect">
            <a:avLst/>
          </a:prstGeom>
          <a:noFill/>
        </p:spPr>
      </p:pic>
      <p:sp>
        <p:nvSpPr>
          <p:cNvPr id="7" name="AutoShape 47"/>
          <p:cNvSpPr>
            <a:spLocks noChangeArrowheads="1"/>
          </p:cNvSpPr>
          <p:nvPr/>
        </p:nvSpPr>
        <p:spPr bwMode="auto">
          <a:xfrm>
            <a:off x="7812440" y="332656"/>
            <a:ext cx="576000" cy="576000"/>
          </a:xfrm>
          <a:prstGeom prst="ellipse">
            <a:avLst/>
          </a:prstGeom>
          <a:gradFill>
            <a:gsLst>
              <a:gs pos="0">
                <a:srgbClr val="FFFFCC"/>
              </a:gs>
              <a:gs pos="39999">
                <a:srgbClr val="FFFFB3"/>
              </a:gs>
              <a:gs pos="100000">
                <a:srgbClr val="FFFFB3"/>
              </a:gs>
            </a:gsLst>
            <a:lin ang="5400000" scaled="0"/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3200" b="1" dirty="0" smtClean="0"/>
              <a:t>30</a:t>
            </a:r>
            <a:endParaRPr lang="ru-RU" sz="3200" b="1" dirty="0"/>
          </a:p>
        </p:txBody>
      </p:sp>
      <p:pic>
        <p:nvPicPr>
          <p:cNvPr id="8" name="Picture 2" descr="http://img0.liveinternet.ru/images/attach/c/4/82/417/82417638_kar_8.pn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6802276" y="4437112"/>
            <a:ext cx="2162211" cy="2223069"/>
          </a:xfrm>
          <a:prstGeom prst="rect">
            <a:avLst/>
          </a:prstGeom>
          <a:noFill/>
        </p:spPr>
      </p:pic>
      <p:pic>
        <p:nvPicPr>
          <p:cNvPr id="9" name="Picture 2" descr="C:\Users\Елена\Desktop\Новая папка (4)\01_Бабочки\3552.pn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251519" y="4797152"/>
            <a:ext cx="1175191" cy="1613024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395536" y="2924944"/>
            <a:ext cx="777686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2400" i="1" dirty="0" smtClean="0">
                <a:latin typeface="Georgia" pitchFamily="18" charset="0"/>
              </a:rPr>
              <a:t>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Ответ: алтын.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395536" y="1268760"/>
            <a:ext cx="763284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Отыщите лишнее слово в списке, которое не является мерой длины: локоть, аршин, верста, алтын, сажень.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95536" y="260648"/>
            <a:ext cx="7416824" cy="58477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460046"/>
                  </a:solidFill>
                </a:ln>
                <a:gradFill>
                  <a:gsLst>
                    <a:gs pos="25000">
                      <a:srgbClr val="7030A0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ВЕЛИЧИНЫ</a:t>
            </a:r>
            <a:endParaRPr lang="ru-RU" sz="3200" b="1" spc="50" dirty="0">
              <a:ln w="11430">
                <a:solidFill>
                  <a:srgbClr val="460046"/>
                </a:solidFill>
              </a:ln>
              <a:gradFill>
                <a:gsLst>
                  <a:gs pos="25000">
                    <a:srgbClr val="7030A0"/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http://img-fotki.yandex.ru/get/6412/83813999.dc9/0_c78be_3b3ddb78_XL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7596336" y="176261"/>
            <a:ext cx="1003904" cy="948483"/>
          </a:xfrm>
          <a:prstGeom prst="rect">
            <a:avLst/>
          </a:prstGeom>
          <a:noFill/>
        </p:spPr>
      </p:pic>
      <p:sp>
        <p:nvSpPr>
          <p:cNvPr id="7" name="AutoShape 47"/>
          <p:cNvSpPr>
            <a:spLocks noChangeArrowheads="1"/>
          </p:cNvSpPr>
          <p:nvPr/>
        </p:nvSpPr>
        <p:spPr bwMode="auto">
          <a:xfrm>
            <a:off x="7812440" y="332656"/>
            <a:ext cx="576000" cy="576000"/>
          </a:xfrm>
          <a:prstGeom prst="ellipse">
            <a:avLst/>
          </a:prstGeom>
          <a:gradFill>
            <a:gsLst>
              <a:gs pos="0">
                <a:srgbClr val="FFFFCC"/>
              </a:gs>
              <a:gs pos="39999">
                <a:srgbClr val="FFFFB3"/>
              </a:gs>
              <a:gs pos="100000">
                <a:srgbClr val="FFFFB3"/>
              </a:gs>
            </a:gsLst>
            <a:lin ang="5400000" scaled="0"/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3200" b="1" dirty="0" smtClean="0"/>
              <a:t>40</a:t>
            </a:r>
            <a:endParaRPr lang="ru-RU" sz="3200" b="1" dirty="0"/>
          </a:p>
        </p:txBody>
      </p:sp>
      <p:pic>
        <p:nvPicPr>
          <p:cNvPr id="8" name="Picture 2" descr="http://img0.liveinternet.ru/images/attach/c/4/82/417/82417638_kar_8.pn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6802276" y="4437112"/>
            <a:ext cx="2162211" cy="2223069"/>
          </a:xfrm>
          <a:prstGeom prst="rect">
            <a:avLst/>
          </a:prstGeom>
          <a:noFill/>
        </p:spPr>
      </p:pic>
      <p:pic>
        <p:nvPicPr>
          <p:cNvPr id="9" name="Picture 2" descr="C:\Users\Елена\Desktop\Новая папка (4)\01_Бабочки\3552.pn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251519" y="4797152"/>
            <a:ext cx="1175191" cy="1613024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395536" y="2924944"/>
            <a:ext cx="777686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Ответ: да, если год високосный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177047" y="1237374"/>
            <a:ext cx="7632848" cy="1175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Может ли в феврале быть</a:t>
            </a:r>
          </a:p>
          <a:p>
            <a:pPr algn="ctr">
              <a:spcBef>
                <a:spcPct val="20000"/>
              </a:spcBef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5 понедельников ? 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95536" y="260648"/>
            <a:ext cx="7416824" cy="58477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460046"/>
                  </a:solidFill>
                </a:ln>
                <a:gradFill>
                  <a:gsLst>
                    <a:gs pos="25000">
                      <a:srgbClr val="7030A0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ВЕЛИЧИНЫ</a:t>
            </a:r>
            <a:endParaRPr lang="ru-RU" sz="3200" b="1" spc="50" dirty="0">
              <a:ln w="11430">
                <a:solidFill>
                  <a:srgbClr val="460046"/>
                </a:solidFill>
              </a:ln>
              <a:gradFill>
                <a:gsLst>
                  <a:gs pos="25000">
                    <a:srgbClr val="7030A0"/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http://img-fotki.yandex.ru/get/6412/83813999.dc9/0_c78be_3b3ddb78_XL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7596336" y="176261"/>
            <a:ext cx="1003904" cy="948483"/>
          </a:xfrm>
          <a:prstGeom prst="rect">
            <a:avLst/>
          </a:prstGeom>
          <a:noFill/>
        </p:spPr>
      </p:pic>
      <p:sp>
        <p:nvSpPr>
          <p:cNvPr id="7" name="AutoShape 47"/>
          <p:cNvSpPr>
            <a:spLocks noChangeArrowheads="1"/>
          </p:cNvSpPr>
          <p:nvPr/>
        </p:nvSpPr>
        <p:spPr bwMode="auto">
          <a:xfrm>
            <a:off x="7812440" y="332656"/>
            <a:ext cx="576000" cy="576000"/>
          </a:xfrm>
          <a:prstGeom prst="ellipse">
            <a:avLst/>
          </a:prstGeom>
          <a:gradFill>
            <a:gsLst>
              <a:gs pos="0">
                <a:srgbClr val="FFFFCC"/>
              </a:gs>
              <a:gs pos="39999">
                <a:srgbClr val="FFFFB3"/>
              </a:gs>
              <a:gs pos="100000">
                <a:srgbClr val="FFFFB3"/>
              </a:gs>
            </a:gsLst>
            <a:lin ang="5400000" scaled="0"/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3200" b="1" dirty="0" smtClean="0"/>
              <a:t>50</a:t>
            </a:r>
            <a:endParaRPr lang="ru-RU" sz="3200" b="1" dirty="0"/>
          </a:p>
        </p:txBody>
      </p:sp>
      <p:pic>
        <p:nvPicPr>
          <p:cNvPr id="8" name="Picture 2" descr="http://img0.liveinternet.ru/images/attach/c/4/82/417/82417638_kar_8.pn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6802276" y="4437112"/>
            <a:ext cx="2162211" cy="2223069"/>
          </a:xfrm>
          <a:prstGeom prst="rect">
            <a:avLst/>
          </a:prstGeom>
          <a:noFill/>
        </p:spPr>
      </p:pic>
      <p:pic>
        <p:nvPicPr>
          <p:cNvPr id="9" name="Picture 2" descr="C:\Users\Елена\Desktop\Новая папка (4)\01_Бабочки\3552.pn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251519" y="4797152"/>
            <a:ext cx="1175191" cy="1613024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395536" y="2924944"/>
            <a:ext cx="777686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Ответ: отрезок.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95536" y="260648"/>
            <a:ext cx="7416824" cy="58477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460046"/>
                  </a:solidFill>
                </a:ln>
                <a:gradFill>
                  <a:gsLst>
                    <a:gs pos="25000">
                      <a:srgbClr val="7030A0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ЛИНИИ</a:t>
            </a:r>
            <a:endParaRPr lang="ru-RU" sz="3200" b="1" spc="50" dirty="0">
              <a:ln w="11430">
                <a:solidFill>
                  <a:srgbClr val="460046"/>
                </a:solidFill>
              </a:ln>
              <a:gradFill>
                <a:gsLst>
                  <a:gs pos="25000">
                    <a:srgbClr val="7030A0"/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http://img-fotki.yandex.ru/get/6412/83813999.dc9/0_c78be_3b3ddb78_XL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7596336" y="176261"/>
            <a:ext cx="1003904" cy="948483"/>
          </a:xfrm>
          <a:prstGeom prst="rect">
            <a:avLst/>
          </a:prstGeom>
          <a:noFill/>
        </p:spPr>
      </p:pic>
      <p:sp>
        <p:nvSpPr>
          <p:cNvPr id="7" name="AutoShape 47"/>
          <p:cNvSpPr>
            <a:spLocks noChangeArrowheads="1"/>
          </p:cNvSpPr>
          <p:nvPr/>
        </p:nvSpPr>
        <p:spPr bwMode="auto">
          <a:xfrm>
            <a:off x="7812440" y="332656"/>
            <a:ext cx="576000" cy="576000"/>
          </a:xfrm>
          <a:prstGeom prst="ellipse">
            <a:avLst/>
          </a:prstGeom>
          <a:gradFill>
            <a:gsLst>
              <a:gs pos="0">
                <a:srgbClr val="FFFFCC"/>
              </a:gs>
              <a:gs pos="39999">
                <a:srgbClr val="FFFFB3"/>
              </a:gs>
              <a:gs pos="100000">
                <a:srgbClr val="FFFFB3"/>
              </a:gs>
            </a:gsLst>
            <a:lin ang="5400000" scaled="0"/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3200" b="1" dirty="0"/>
              <a:t>10</a:t>
            </a:r>
          </a:p>
        </p:txBody>
      </p:sp>
      <p:pic>
        <p:nvPicPr>
          <p:cNvPr id="1026" name="Picture 2" descr="C:\Users\Елена\Desktop\Новая папка (4)\01_Бабочки\3552.pn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51519" y="4797152"/>
            <a:ext cx="1175191" cy="1613024"/>
          </a:xfrm>
          <a:prstGeom prst="rect">
            <a:avLst/>
          </a:prstGeom>
          <a:noFill/>
        </p:spPr>
      </p:pic>
      <p:pic>
        <p:nvPicPr>
          <p:cNvPr id="1029" name="Picture 5" descr="http://stat16.privet.ru/lr/0d26274af501f4e51923a6ed5e659105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6765814" y="4221088"/>
            <a:ext cx="2126666" cy="2636912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835696" y="1124744"/>
            <a:ext cx="59766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Часть прямой, </a:t>
            </a:r>
          </a:p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ограниченной двумя точками.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395536" y="2924944"/>
            <a:ext cx="777686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2400" i="1" dirty="0" smtClean="0">
                <a:latin typeface="Georgia" pitchFamily="18" charset="0"/>
              </a:rPr>
              <a:t>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Ответ: линия.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95536" y="260648"/>
            <a:ext cx="7416824" cy="58477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460046"/>
                  </a:solidFill>
                </a:ln>
                <a:gradFill>
                  <a:gsLst>
                    <a:gs pos="25000">
                      <a:srgbClr val="7030A0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ЛИНИИ</a:t>
            </a:r>
            <a:endParaRPr lang="ru-RU" sz="3200" b="1" spc="50" dirty="0">
              <a:ln w="11430">
                <a:solidFill>
                  <a:srgbClr val="460046"/>
                </a:solidFill>
              </a:ln>
              <a:gradFill>
                <a:gsLst>
                  <a:gs pos="25000">
                    <a:srgbClr val="7030A0"/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http://img-fotki.yandex.ru/get/6412/83813999.dc9/0_c78be_3b3ddb78_XL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7596336" y="176261"/>
            <a:ext cx="1003904" cy="948483"/>
          </a:xfrm>
          <a:prstGeom prst="rect">
            <a:avLst/>
          </a:prstGeom>
          <a:noFill/>
        </p:spPr>
      </p:pic>
      <p:sp>
        <p:nvSpPr>
          <p:cNvPr id="7" name="AutoShape 47"/>
          <p:cNvSpPr>
            <a:spLocks noChangeArrowheads="1"/>
          </p:cNvSpPr>
          <p:nvPr/>
        </p:nvSpPr>
        <p:spPr bwMode="auto">
          <a:xfrm>
            <a:off x="7812440" y="332656"/>
            <a:ext cx="576000" cy="576000"/>
          </a:xfrm>
          <a:prstGeom prst="ellipse">
            <a:avLst/>
          </a:prstGeom>
          <a:gradFill>
            <a:gsLst>
              <a:gs pos="0">
                <a:srgbClr val="FFFFCC"/>
              </a:gs>
              <a:gs pos="39999">
                <a:srgbClr val="FFFFB3"/>
              </a:gs>
              <a:gs pos="100000">
                <a:srgbClr val="FFFFB3"/>
              </a:gs>
            </a:gsLst>
            <a:lin ang="5400000" scaled="0"/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3200" b="1" dirty="0" smtClean="0"/>
              <a:t>20</a:t>
            </a:r>
            <a:endParaRPr lang="ru-RU" sz="3200" b="1" dirty="0"/>
          </a:p>
        </p:txBody>
      </p:sp>
      <p:pic>
        <p:nvPicPr>
          <p:cNvPr id="1026" name="Picture 2" descr="C:\Users\Елена\Desktop\Новая папка (4)\01_Бабочки\3552.pn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51519" y="4797152"/>
            <a:ext cx="1175191" cy="1613024"/>
          </a:xfrm>
          <a:prstGeom prst="rect">
            <a:avLst/>
          </a:prstGeom>
          <a:noFill/>
        </p:spPr>
      </p:pic>
      <p:pic>
        <p:nvPicPr>
          <p:cNvPr id="9" name="Picture 5" descr="http://stat16.privet.ru/lr/0d26274af501f4e51923a6ed5e659105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6765814" y="4221088"/>
            <a:ext cx="2126666" cy="2636912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611560" y="1124744"/>
            <a:ext cx="79886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называется черта на плоскости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или на какой-нибудь поверхности или в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пространстве?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395536" y="2924944"/>
            <a:ext cx="777686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Ответ: ломаная.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395536" y="1268760"/>
            <a:ext cx="7632848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называется последовательное соединение нескольких отрезков?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95536" y="260648"/>
            <a:ext cx="7416824" cy="58477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460046"/>
                  </a:solidFill>
                </a:ln>
                <a:gradFill>
                  <a:gsLst>
                    <a:gs pos="25000">
                      <a:srgbClr val="7030A0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ЛИНИИ</a:t>
            </a:r>
            <a:endParaRPr lang="ru-RU" sz="3200" b="1" spc="50" dirty="0">
              <a:ln w="11430">
                <a:solidFill>
                  <a:srgbClr val="460046"/>
                </a:solidFill>
              </a:ln>
              <a:gradFill>
                <a:gsLst>
                  <a:gs pos="25000">
                    <a:srgbClr val="7030A0"/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http://img-fotki.yandex.ru/get/6412/83813999.dc9/0_c78be_3b3ddb78_XL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7596336" y="176261"/>
            <a:ext cx="1003904" cy="948483"/>
          </a:xfrm>
          <a:prstGeom prst="rect">
            <a:avLst/>
          </a:prstGeom>
          <a:noFill/>
        </p:spPr>
      </p:pic>
      <p:sp>
        <p:nvSpPr>
          <p:cNvPr id="7" name="AutoShape 47"/>
          <p:cNvSpPr>
            <a:spLocks noChangeArrowheads="1"/>
          </p:cNvSpPr>
          <p:nvPr/>
        </p:nvSpPr>
        <p:spPr bwMode="auto">
          <a:xfrm>
            <a:off x="7812440" y="332656"/>
            <a:ext cx="576000" cy="576000"/>
          </a:xfrm>
          <a:prstGeom prst="ellipse">
            <a:avLst/>
          </a:prstGeom>
          <a:gradFill>
            <a:gsLst>
              <a:gs pos="0">
                <a:srgbClr val="FFFFCC"/>
              </a:gs>
              <a:gs pos="39999">
                <a:srgbClr val="FFFFB3"/>
              </a:gs>
              <a:gs pos="100000">
                <a:srgbClr val="FFFFB3"/>
              </a:gs>
            </a:gsLst>
            <a:lin ang="5400000" scaled="0"/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3200" b="1" dirty="0" smtClean="0"/>
              <a:t>30</a:t>
            </a:r>
            <a:endParaRPr lang="ru-RU" sz="3200" b="1" dirty="0"/>
          </a:p>
        </p:txBody>
      </p:sp>
      <p:pic>
        <p:nvPicPr>
          <p:cNvPr id="1026" name="Picture 2" descr="C:\Users\Елена\Desktop\Новая папка (4)\01_Бабочки\3552.pn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51519" y="4797152"/>
            <a:ext cx="1175191" cy="1613024"/>
          </a:xfrm>
          <a:prstGeom prst="rect">
            <a:avLst/>
          </a:prstGeom>
          <a:noFill/>
        </p:spPr>
      </p:pic>
      <p:pic>
        <p:nvPicPr>
          <p:cNvPr id="9" name="Picture 5" descr="http://stat16.privet.ru/lr/0d26274af501f4e51923a6ed5e659105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6765814" y="4221088"/>
            <a:ext cx="2126666" cy="2636912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1619672" y="3543406"/>
            <a:ext cx="6552728" cy="149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400" i="1" dirty="0" smtClean="0">
                <a:latin typeface="Georgia" pitchFamily="18" charset="0"/>
              </a:rPr>
              <a:t> </a:t>
            </a:r>
          </a:p>
          <a:p>
            <a:pPr>
              <a:spcBef>
                <a:spcPct val="20000"/>
              </a:spcBef>
            </a:pPr>
            <a:endParaRPr lang="ru-RU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  <a:p>
            <a:pPr algn="ctr">
              <a:spcBef>
                <a:spcPct val="20000"/>
              </a:spcBef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Ответ: нет. </a:t>
            </a:r>
            <a:endParaRPr lang="ru-RU" sz="3200" dirty="0" smtClean="0">
              <a:latin typeface="Georgia" pitchFamily="18" charset="0"/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251519" y="906980"/>
            <a:ext cx="7776865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Радиус окружности равен 4см, а расстояние от центра окружности до некоторой точки равно 6 см. Может ли точка лежать на окружности?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95536" y="260648"/>
            <a:ext cx="7416824" cy="646331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>
                  <a:solidFill>
                    <a:srgbClr val="460046"/>
                  </a:solidFill>
                </a:ln>
                <a:gradFill>
                  <a:gsLst>
                    <a:gs pos="25000">
                      <a:srgbClr val="7030A0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ЛИНИИ</a:t>
            </a:r>
            <a:endParaRPr lang="ru-RU" sz="3600" b="1" spc="50" dirty="0">
              <a:ln w="11430">
                <a:solidFill>
                  <a:srgbClr val="460046"/>
                </a:solidFill>
              </a:ln>
              <a:gradFill>
                <a:gsLst>
                  <a:gs pos="25000">
                    <a:srgbClr val="7030A0"/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http://img-fotki.yandex.ru/get/6412/83813999.dc9/0_c78be_3b3ddb78_XL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7596336" y="176261"/>
            <a:ext cx="1003904" cy="948483"/>
          </a:xfrm>
          <a:prstGeom prst="rect">
            <a:avLst/>
          </a:prstGeom>
          <a:noFill/>
        </p:spPr>
      </p:pic>
      <p:sp>
        <p:nvSpPr>
          <p:cNvPr id="7" name="AutoShape 47"/>
          <p:cNvSpPr>
            <a:spLocks noChangeArrowheads="1"/>
          </p:cNvSpPr>
          <p:nvPr/>
        </p:nvSpPr>
        <p:spPr bwMode="auto">
          <a:xfrm>
            <a:off x="7812440" y="332656"/>
            <a:ext cx="576000" cy="576000"/>
          </a:xfrm>
          <a:prstGeom prst="ellipse">
            <a:avLst/>
          </a:prstGeom>
          <a:gradFill>
            <a:gsLst>
              <a:gs pos="0">
                <a:srgbClr val="FFFFCC"/>
              </a:gs>
              <a:gs pos="39999">
                <a:srgbClr val="FFFFB3"/>
              </a:gs>
              <a:gs pos="100000">
                <a:srgbClr val="FFFFB3"/>
              </a:gs>
            </a:gsLst>
            <a:lin ang="5400000" scaled="0"/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3200" b="1" dirty="0" smtClean="0"/>
              <a:t>40</a:t>
            </a:r>
            <a:endParaRPr lang="ru-RU" sz="3200" b="1" dirty="0"/>
          </a:p>
        </p:txBody>
      </p:sp>
      <p:pic>
        <p:nvPicPr>
          <p:cNvPr id="1026" name="Picture 2" descr="C:\Users\Елена\Desktop\Новая папка (4)\01_Бабочки\3552.pn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51519" y="4797152"/>
            <a:ext cx="1175191" cy="1613024"/>
          </a:xfrm>
          <a:prstGeom prst="rect">
            <a:avLst/>
          </a:prstGeom>
          <a:noFill/>
        </p:spPr>
      </p:pic>
      <p:pic>
        <p:nvPicPr>
          <p:cNvPr id="9" name="Picture 5" descr="http://stat16.privet.ru/lr/0d26274af501f4e51923a6ed5e659105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6455370" y="4037473"/>
            <a:ext cx="2126666" cy="2636912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395536" y="2924944"/>
            <a:ext cx="777686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2400" i="1" dirty="0" smtClean="0">
                <a:latin typeface="Georgia" pitchFamily="18" charset="0"/>
              </a:rPr>
              <a:t>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Ответ: прямые, кривые, ломаные.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395536" y="1268760"/>
            <a:ext cx="763284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Назовите 3 вида линий.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21832" y="356399"/>
            <a:ext cx="7416824" cy="58477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460046"/>
                  </a:solidFill>
                </a:ln>
                <a:gradFill>
                  <a:gsLst>
                    <a:gs pos="25000">
                      <a:srgbClr val="7030A0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ЛИНИИ</a:t>
            </a:r>
            <a:endParaRPr lang="ru-RU" sz="3200" b="1" spc="50" dirty="0">
              <a:ln w="11430">
                <a:solidFill>
                  <a:srgbClr val="460046"/>
                </a:solidFill>
              </a:ln>
              <a:gradFill>
                <a:gsLst>
                  <a:gs pos="25000">
                    <a:srgbClr val="7030A0"/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http://img-fotki.yandex.ru/get/6412/83813999.dc9/0_c78be_3b3ddb78_XL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7596336" y="176261"/>
            <a:ext cx="1003904" cy="948483"/>
          </a:xfrm>
          <a:prstGeom prst="rect">
            <a:avLst/>
          </a:prstGeom>
          <a:noFill/>
        </p:spPr>
      </p:pic>
      <p:sp>
        <p:nvSpPr>
          <p:cNvPr id="7" name="AutoShape 47"/>
          <p:cNvSpPr>
            <a:spLocks noChangeArrowheads="1"/>
          </p:cNvSpPr>
          <p:nvPr/>
        </p:nvSpPr>
        <p:spPr bwMode="auto">
          <a:xfrm>
            <a:off x="7812440" y="332656"/>
            <a:ext cx="576000" cy="576000"/>
          </a:xfrm>
          <a:prstGeom prst="ellipse">
            <a:avLst/>
          </a:prstGeom>
          <a:gradFill>
            <a:gsLst>
              <a:gs pos="0">
                <a:srgbClr val="FFFFCC"/>
              </a:gs>
              <a:gs pos="39999">
                <a:srgbClr val="FFFFB3"/>
              </a:gs>
              <a:gs pos="100000">
                <a:srgbClr val="FFFFB3"/>
              </a:gs>
            </a:gsLst>
            <a:lin ang="5400000" scaled="0"/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3200" b="1" dirty="0" smtClean="0"/>
              <a:t>50</a:t>
            </a:r>
            <a:endParaRPr lang="ru-RU" sz="3200" b="1" dirty="0"/>
          </a:p>
        </p:txBody>
      </p:sp>
      <p:pic>
        <p:nvPicPr>
          <p:cNvPr id="1026" name="Picture 2" descr="C:\Users\Елена\Desktop\Новая папка (4)\01_Бабочки\3552.pn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51519" y="4797152"/>
            <a:ext cx="1175191" cy="1613024"/>
          </a:xfrm>
          <a:prstGeom prst="rect">
            <a:avLst/>
          </a:prstGeom>
          <a:noFill/>
        </p:spPr>
      </p:pic>
      <p:pic>
        <p:nvPicPr>
          <p:cNvPr id="9" name="Picture 5" descr="http://stat16.privet.ru/lr/0d26274af501f4e51923a6ed5e659105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6765814" y="4221088"/>
            <a:ext cx="2126666" cy="2636912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0" y="33162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  <a:alpha val="50000"/>
              </a:schemeClr>
            </a:prstShdw>
          </a:effectLst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79512" y="404664"/>
            <a:ext cx="8640960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ИНТЕРНЕТ - РЕСУРСЫ</a:t>
            </a:r>
            <a:endParaRPr lang="ru-RU" sz="2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251520" y="1052736"/>
            <a:ext cx="8640960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US" sz="1600" dirty="0" smtClean="0">
                <a:hlinkClick r:id="rId2"/>
              </a:rPr>
              <a:t>http://img-fotki.yandex.ru/get/6107/152583420.12/0_6590f_dc023c9c_XL</a:t>
            </a:r>
            <a:r>
              <a:rPr lang="ru-RU" sz="1600" dirty="0" smtClean="0"/>
              <a:t>    </a:t>
            </a:r>
            <a:r>
              <a:rPr lang="ru-RU" dirty="0" err="1" smtClean="0"/>
              <a:t>Нюша</a:t>
            </a:r>
            <a:r>
              <a:rPr lang="ru-RU" dirty="0" smtClean="0"/>
              <a:t> на велосипеде</a:t>
            </a:r>
          </a:p>
          <a:p>
            <a:r>
              <a:rPr lang="en-US" sz="1600" dirty="0" smtClean="0">
                <a:hlinkClick r:id="rId3"/>
              </a:rPr>
              <a:t>http://my-ivanovo.ru/wp-content/uploads/2010/06/74f16339f64a.png</a:t>
            </a:r>
            <a:r>
              <a:rPr lang="ru-RU" sz="1600" dirty="0" smtClean="0"/>
              <a:t>   </a:t>
            </a:r>
            <a:r>
              <a:rPr lang="ru-RU" dirty="0" err="1" smtClean="0"/>
              <a:t>Крош</a:t>
            </a:r>
            <a:r>
              <a:rPr lang="ru-RU" dirty="0" smtClean="0"/>
              <a:t> (слайд 2)</a:t>
            </a:r>
          </a:p>
          <a:p>
            <a:r>
              <a:rPr lang="en-US" sz="1600" dirty="0" smtClean="0">
                <a:hlinkClick r:id="rId4"/>
              </a:rPr>
              <a:t>http://img-fotki.yandex.ru/get/6110/18869520.102/0_6dcb5_9dc29150_XL</a:t>
            </a:r>
            <a:r>
              <a:rPr lang="ru-RU" sz="1600" dirty="0" smtClean="0"/>
              <a:t>   </a:t>
            </a:r>
            <a:r>
              <a:rPr lang="ru-RU" dirty="0" err="1" smtClean="0"/>
              <a:t>Бараш</a:t>
            </a:r>
            <a:r>
              <a:rPr lang="ru-RU" dirty="0" smtClean="0"/>
              <a:t> (слайд 2)</a:t>
            </a:r>
          </a:p>
          <a:p>
            <a:r>
              <a:rPr lang="en-US" dirty="0" smtClean="0">
                <a:hlinkClick r:id="rId5"/>
              </a:rPr>
              <a:t>http://img0.liveinternet.ru/images/attach/c/4/82/417/82417670_n_6.png</a:t>
            </a:r>
            <a:r>
              <a:rPr lang="ru-RU" dirty="0" smtClean="0"/>
              <a:t>   </a:t>
            </a:r>
            <a:r>
              <a:rPr lang="ru-RU" dirty="0" err="1" smtClean="0"/>
              <a:t>Нюша</a:t>
            </a:r>
            <a:r>
              <a:rPr lang="ru-RU" dirty="0" smtClean="0"/>
              <a:t> (слайд 2)</a:t>
            </a:r>
          </a:p>
          <a:p>
            <a:r>
              <a:rPr lang="en-US" sz="1600" dirty="0" smtClean="0">
                <a:hlinkClick r:id="rId6"/>
              </a:rPr>
              <a:t>http://img-fotki.yandex.ru/get/6522/127850699.ba/0_9b7be_d3c65370_XL</a:t>
            </a:r>
            <a:r>
              <a:rPr lang="ru-RU" sz="1600" dirty="0" smtClean="0"/>
              <a:t>   </a:t>
            </a:r>
            <a:r>
              <a:rPr lang="ru-RU" dirty="0" err="1" smtClean="0"/>
              <a:t>Карыч</a:t>
            </a:r>
            <a:r>
              <a:rPr lang="ru-RU" dirty="0" smtClean="0"/>
              <a:t> (слайд 2)</a:t>
            </a:r>
          </a:p>
          <a:p>
            <a:r>
              <a:rPr lang="en-US" sz="1600" dirty="0" smtClean="0">
                <a:hlinkClick r:id="rId7"/>
              </a:rPr>
              <a:t>http://img-fotki.yandex.ru/get/4612/119528728.cb4/0_a0e71_e8c1f8cc_XL</a:t>
            </a:r>
            <a:r>
              <a:rPr lang="ru-RU" sz="1600" dirty="0" smtClean="0"/>
              <a:t>   </a:t>
            </a:r>
            <a:r>
              <a:rPr lang="ru-RU" dirty="0" err="1" smtClean="0"/>
              <a:t>Лосяш</a:t>
            </a:r>
            <a:r>
              <a:rPr lang="ru-RU" dirty="0" smtClean="0"/>
              <a:t> (слайд 2)</a:t>
            </a:r>
          </a:p>
          <a:p>
            <a:r>
              <a:rPr lang="en-US" sz="1600" dirty="0" smtClean="0">
                <a:hlinkClick r:id="rId8"/>
              </a:rPr>
              <a:t>http://dk-met.wmsite.ru/_mod_files/ce_images/igra/0_a0e95_af6e9a2c_xl.png</a:t>
            </a:r>
            <a:r>
              <a:rPr lang="ru-RU" sz="1600" dirty="0" smtClean="0"/>
              <a:t>   </a:t>
            </a:r>
            <a:r>
              <a:rPr lang="ru-RU" dirty="0" err="1" smtClean="0"/>
              <a:t>Крош</a:t>
            </a:r>
            <a:r>
              <a:rPr lang="ru-RU" dirty="0" smtClean="0"/>
              <a:t> (слайд 3 – 7)</a:t>
            </a:r>
          </a:p>
          <a:p>
            <a:r>
              <a:rPr lang="en-US" sz="1600" dirty="0" smtClean="0">
                <a:hlinkClick r:id="rId9"/>
              </a:rPr>
              <a:t>http://img-fotki.yandex.ru/get/4414/119528728.cb4/0_a0e69_a464749a_XL</a:t>
            </a:r>
            <a:r>
              <a:rPr lang="ru-RU" sz="1600" dirty="0" smtClean="0"/>
              <a:t>   </a:t>
            </a:r>
            <a:r>
              <a:rPr lang="ru-RU" dirty="0" err="1" smtClean="0"/>
              <a:t>Бараш</a:t>
            </a:r>
            <a:r>
              <a:rPr lang="ru-RU" dirty="0" smtClean="0"/>
              <a:t> с шариками</a:t>
            </a:r>
          </a:p>
          <a:p>
            <a:r>
              <a:rPr lang="en-US" sz="1600" dirty="0" smtClean="0">
                <a:hlinkClick r:id="rId10"/>
              </a:rPr>
              <a:t>http://img-fotki.yandex.ru/get/4709/119528728.cb5/0_a0eb5_1cab041d_XL</a:t>
            </a:r>
            <a:r>
              <a:rPr lang="ru-RU" sz="1600" dirty="0" smtClean="0"/>
              <a:t>   </a:t>
            </a:r>
            <a:r>
              <a:rPr lang="ru-RU" dirty="0" err="1" smtClean="0"/>
              <a:t>Нюша</a:t>
            </a:r>
            <a:r>
              <a:rPr lang="ru-RU" dirty="0" smtClean="0"/>
              <a:t> с ромашкой</a:t>
            </a:r>
          </a:p>
          <a:p>
            <a:r>
              <a:rPr lang="en-US" sz="1600" dirty="0" smtClean="0">
                <a:hlinkClick r:id="rId11"/>
              </a:rPr>
              <a:t>http://img-fotki.yandex.ru/get/4413/119528728.cb5/0_a0e9f_82954224_XL</a:t>
            </a:r>
            <a:r>
              <a:rPr lang="ru-RU" sz="1600" dirty="0" smtClean="0"/>
              <a:t>   </a:t>
            </a:r>
          </a:p>
          <a:p>
            <a:r>
              <a:rPr lang="ru-RU" sz="1600" dirty="0" err="1" smtClean="0"/>
              <a:t>Кар-</a:t>
            </a:r>
            <a:r>
              <a:rPr lang="ru-RU" dirty="0" err="1" smtClean="0"/>
              <a:t>Карыч</a:t>
            </a:r>
            <a:r>
              <a:rPr lang="ru-RU" dirty="0" smtClean="0"/>
              <a:t> с корабликом</a:t>
            </a:r>
          </a:p>
          <a:p>
            <a:r>
              <a:rPr lang="en-US" sz="1600" dirty="0" smtClean="0">
                <a:hlinkClick r:id="rId12"/>
              </a:rPr>
              <a:t>http://stat16.privet.ru/lr/0d26274af501f4e51923a6ed5e659105</a:t>
            </a:r>
            <a:r>
              <a:rPr lang="ru-RU" sz="1600" dirty="0" smtClean="0"/>
              <a:t>    </a:t>
            </a:r>
            <a:r>
              <a:rPr lang="ru-RU" dirty="0" err="1" smtClean="0"/>
              <a:t>Лосяш</a:t>
            </a:r>
            <a:endParaRPr lang="ru-RU" dirty="0" smtClean="0"/>
          </a:p>
          <a:p>
            <a:r>
              <a:rPr lang="en-US" dirty="0" smtClean="0">
                <a:hlinkClick r:id="rId13"/>
              </a:rPr>
              <a:t>http://stat18.privet.ru/lr/0b1d3cec6375d01e8e11a66a63e1b390</a:t>
            </a:r>
            <a:r>
              <a:rPr lang="ru-RU" dirty="0" smtClean="0"/>
              <a:t>   бабочка </a:t>
            </a:r>
          </a:p>
          <a:p>
            <a:r>
              <a:rPr lang="en-US" dirty="0" smtClean="0">
                <a:hlinkClick r:id="rId14"/>
              </a:rPr>
              <a:t>http://foto.planetadruzey.ru/2125938.jpeg</a:t>
            </a:r>
            <a:r>
              <a:rPr lang="ru-RU" dirty="0" smtClean="0"/>
              <a:t>    картинка для фона</a:t>
            </a:r>
          </a:p>
        </p:txBody>
      </p:sp>
      <p:pic>
        <p:nvPicPr>
          <p:cNvPr id="5" name="Picture 2" descr="http://dk-met.wmsite.ru/_mod_files/ce_images/igra/0_a0e95_af6e9a2c_xl.png">
            <a:hlinkClick r:id="rId15" action="ppaction://hlinksldjump"/>
          </p:cNvPr>
          <p:cNvPicPr>
            <a:picLocks noChangeAspect="1" noChangeArrowheads="1"/>
          </p:cNvPicPr>
          <p:nvPr/>
        </p:nvPicPr>
        <p:blipFill>
          <a:blip r:embed="rId16" cstate="screen"/>
          <a:srcRect/>
          <a:stretch>
            <a:fillRect/>
          </a:stretch>
        </p:blipFill>
        <p:spPr bwMode="auto">
          <a:xfrm>
            <a:off x="7092280" y="4365104"/>
            <a:ext cx="1868309" cy="2276872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Овал 141"/>
          <p:cNvSpPr/>
          <p:nvPr/>
        </p:nvSpPr>
        <p:spPr>
          <a:xfrm>
            <a:off x="5148064" y="5085184"/>
            <a:ext cx="576064" cy="576064"/>
          </a:xfrm>
          <a:prstGeom prst="ellipse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3" name="Овал 142"/>
          <p:cNvSpPr/>
          <p:nvPr/>
        </p:nvSpPr>
        <p:spPr>
          <a:xfrm>
            <a:off x="5868144" y="5085184"/>
            <a:ext cx="576064" cy="576064"/>
          </a:xfrm>
          <a:prstGeom prst="ellipse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4" name="Овал 143"/>
          <p:cNvSpPr/>
          <p:nvPr/>
        </p:nvSpPr>
        <p:spPr>
          <a:xfrm>
            <a:off x="6588224" y="5085184"/>
            <a:ext cx="576064" cy="576064"/>
          </a:xfrm>
          <a:prstGeom prst="ellipse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5" name="Овал 144"/>
          <p:cNvSpPr/>
          <p:nvPr/>
        </p:nvSpPr>
        <p:spPr>
          <a:xfrm>
            <a:off x="7308304" y="5085184"/>
            <a:ext cx="576064" cy="576064"/>
          </a:xfrm>
          <a:prstGeom prst="ellipse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6" name="Овал 145"/>
          <p:cNvSpPr/>
          <p:nvPr/>
        </p:nvSpPr>
        <p:spPr>
          <a:xfrm>
            <a:off x="8028384" y="5085184"/>
            <a:ext cx="576064" cy="576064"/>
          </a:xfrm>
          <a:prstGeom prst="ellipse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7" name="Овал 136"/>
          <p:cNvSpPr/>
          <p:nvPr/>
        </p:nvSpPr>
        <p:spPr>
          <a:xfrm>
            <a:off x="5148064" y="4221088"/>
            <a:ext cx="576064" cy="576064"/>
          </a:xfrm>
          <a:prstGeom prst="ellipse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8" name="Овал 137"/>
          <p:cNvSpPr/>
          <p:nvPr/>
        </p:nvSpPr>
        <p:spPr>
          <a:xfrm>
            <a:off x="5868144" y="4221088"/>
            <a:ext cx="576064" cy="576064"/>
          </a:xfrm>
          <a:prstGeom prst="ellipse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9" name="Овал 138"/>
          <p:cNvSpPr/>
          <p:nvPr/>
        </p:nvSpPr>
        <p:spPr>
          <a:xfrm>
            <a:off x="6588224" y="4221088"/>
            <a:ext cx="576064" cy="576064"/>
          </a:xfrm>
          <a:prstGeom prst="ellipse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0" name="Овал 139"/>
          <p:cNvSpPr/>
          <p:nvPr/>
        </p:nvSpPr>
        <p:spPr>
          <a:xfrm>
            <a:off x="7308304" y="4221088"/>
            <a:ext cx="576064" cy="576064"/>
          </a:xfrm>
          <a:prstGeom prst="ellipse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1" name="Овал 140"/>
          <p:cNvSpPr/>
          <p:nvPr/>
        </p:nvSpPr>
        <p:spPr>
          <a:xfrm>
            <a:off x="8028384" y="4221088"/>
            <a:ext cx="576064" cy="576064"/>
          </a:xfrm>
          <a:prstGeom prst="ellipse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2" name="Овал 131"/>
          <p:cNvSpPr/>
          <p:nvPr/>
        </p:nvSpPr>
        <p:spPr>
          <a:xfrm>
            <a:off x="5148064" y="3284984"/>
            <a:ext cx="576064" cy="576064"/>
          </a:xfrm>
          <a:prstGeom prst="ellipse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3" name="Овал 132"/>
          <p:cNvSpPr/>
          <p:nvPr/>
        </p:nvSpPr>
        <p:spPr>
          <a:xfrm>
            <a:off x="5868144" y="3284984"/>
            <a:ext cx="576064" cy="576064"/>
          </a:xfrm>
          <a:prstGeom prst="ellipse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4" name="Овал 133"/>
          <p:cNvSpPr/>
          <p:nvPr/>
        </p:nvSpPr>
        <p:spPr>
          <a:xfrm>
            <a:off x="6588224" y="3284984"/>
            <a:ext cx="576064" cy="576064"/>
          </a:xfrm>
          <a:prstGeom prst="ellipse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5" name="Овал 134"/>
          <p:cNvSpPr/>
          <p:nvPr/>
        </p:nvSpPr>
        <p:spPr>
          <a:xfrm>
            <a:off x="7308304" y="3284984"/>
            <a:ext cx="576064" cy="576064"/>
          </a:xfrm>
          <a:prstGeom prst="ellipse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6" name="Овал 135"/>
          <p:cNvSpPr/>
          <p:nvPr/>
        </p:nvSpPr>
        <p:spPr>
          <a:xfrm>
            <a:off x="8028384" y="3284984"/>
            <a:ext cx="576064" cy="576064"/>
          </a:xfrm>
          <a:prstGeom prst="ellipse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7" name="Овал 126"/>
          <p:cNvSpPr/>
          <p:nvPr/>
        </p:nvSpPr>
        <p:spPr>
          <a:xfrm>
            <a:off x="5148064" y="2420888"/>
            <a:ext cx="576064" cy="576064"/>
          </a:xfrm>
          <a:prstGeom prst="ellipse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8" name="Овал 127"/>
          <p:cNvSpPr/>
          <p:nvPr/>
        </p:nvSpPr>
        <p:spPr>
          <a:xfrm>
            <a:off x="5868144" y="2420888"/>
            <a:ext cx="576064" cy="576064"/>
          </a:xfrm>
          <a:prstGeom prst="ellipse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9" name="Овал 128"/>
          <p:cNvSpPr/>
          <p:nvPr/>
        </p:nvSpPr>
        <p:spPr>
          <a:xfrm>
            <a:off x="6588224" y="2420888"/>
            <a:ext cx="576064" cy="576064"/>
          </a:xfrm>
          <a:prstGeom prst="ellipse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0" name="Овал 129"/>
          <p:cNvSpPr/>
          <p:nvPr/>
        </p:nvSpPr>
        <p:spPr>
          <a:xfrm>
            <a:off x="7308304" y="2420888"/>
            <a:ext cx="576064" cy="576064"/>
          </a:xfrm>
          <a:prstGeom prst="ellipse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1" name="Овал 130"/>
          <p:cNvSpPr/>
          <p:nvPr/>
        </p:nvSpPr>
        <p:spPr>
          <a:xfrm>
            <a:off x="8028384" y="2420888"/>
            <a:ext cx="576064" cy="576064"/>
          </a:xfrm>
          <a:prstGeom prst="ellipse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6" name="Овал 125"/>
          <p:cNvSpPr/>
          <p:nvPr/>
        </p:nvSpPr>
        <p:spPr>
          <a:xfrm>
            <a:off x="8028384" y="1556792"/>
            <a:ext cx="576064" cy="576064"/>
          </a:xfrm>
          <a:prstGeom prst="ellipse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5" name="Овал 124"/>
          <p:cNvSpPr/>
          <p:nvPr/>
        </p:nvSpPr>
        <p:spPr>
          <a:xfrm>
            <a:off x="7308304" y="1556792"/>
            <a:ext cx="576064" cy="576064"/>
          </a:xfrm>
          <a:prstGeom prst="ellipse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4" name="Овал 123"/>
          <p:cNvSpPr/>
          <p:nvPr/>
        </p:nvSpPr>
        <p:spPr>
          <a:xfrm>
            <a:off x="6588224" y="1556792"/>
            <a:ext cx="576064" cy="576064"/>
          </a:xfrm>
          <a:prstGeom prst="ellipse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3" name="Овал 122"/>
          <p:cNvSpPr/>
          <p:nvPr/>
        </p:nvSpPr>
        <p:spPr>
          <a:xfrm>
            <a:off x="5868144" y="1628800"/>
            <a:ext cx="576064" cy="576064"/>
          </a:xfrm>
          <a:prstGeom prst="ellipse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2" name="Овал 121"/>
          <p:cNvSpPr/>
          <p:nvPr/>
        </p:nvSpPr>
        <p:spPr>
          <a:xfrm>
            <a:off x="5148064" y="1556792"/>
            <a:ext cx="576064" cy="576064"/>
          </a:xfrm>
          <a:prstGeom prst="ellipse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5" name="Picture 2" descr="http://img-fotki.yandex.ru/get/6412/83813999.dc9/0_c78be_3b3ddb78_XL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735314" y="4941168"/>
            <a:ext cx="780902" cy="792088"/>
          </a:xfrm>
          <a:prstGeom prst="rect">
            <a:avLst/>
          </a:prstGeom>
          <a:noFill/>
        </p:spPr>
      </p:pic>
      <p:pic>
        <p:nvPicPr>
          <p:cNvPr id="96" name="Picture 2" descr="http://img-fotki.yandex.ru/get/6412/83813999.dc9/0_c78be_3b3ddb78_XL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455394" y="4941168"/>
            <a:ext cx="780902" cy="792088"/>
          </a:xfrm>
          <a:prstGeom prst="rect">
            <a:avLst/>
          </a:prstGeom>
          <a:noFill/>
        </p:spPr>
      </p:pic>
      <p:pic>
        <p:nvPicPr>
          <p:cNvPr id="97" name="Picture 2" descr="http://img-fotki.yandex.ru/get/6412/83813999.dc9/0_c78be_3b3ddb78_XL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7175474" y="4941168"/>
            <a:ext cx="780902" cy="792088"/>
          </a:xfrm>
          <a:prstGeom prst="rect">
            <a:avLst/>
          </a:prstGeom>
          <a:noFill/>
        </p:spPr>
      </p:pic>
      <p:pic>
        <p:nvPicPr>
          <p:cNvPr id="98" name="Picture 2" descr="http://img-fotki.yandex.ru/get/6412/83813999.dc9/0_c78be_3b3ddb78_XL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7895554" y="4941168"/>
            <a:ext cx="780902" cy="792088"/>
          </a:xfrm>
          <a:prstGeom prst="rect">
            <a:avLst/>
          </a:prstGeom>
          <a:noFill/>
        </p:spPr>
      </p:pic>
      <p:pic>
        <p:nvPicPr>
          <p:cNvPr id="99" name="Picture 2" descr="http://img-fotki.yandex.ru/get/6412/83813999.dc9/0_c78be_3b3ddb78_XL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015234" y="4941168"/>
            <a:ext cx="780902" cy="792088"/>
          </a:xfrm>
          <a:prstGeom prst="rect">
            <a:avLst/>
          </a:prstGeom>
          <a:noFill/>
        </p:spPr>
      </p:pic>
      <p:pic>
        <p:nvPicPr>
          <p:cNvPr id="90" name="Picture 2" descr="http://img-fotki.yandex.ru/get/6412/83813999.dc9/0_c78be_3b3ddb78_XL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735314" y="4077072"/>
            <a:ext cx="780902" cy="792088"/>
          </a:xfrm>
          <a:prstGeom prst="rect">
            <a:avLst/>
          </a:prstGeom>
          <a:noFill/>
        </p:spPr>
      </p:pic>
      <p:pic>
        <p:nvPicPr>
          <p:cNvPr id="91" name="Picture 2" descr="http://img-fotki.yandex.ru/get/6412/83813999.dc9/0_c78be_3b3ddb78_XL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455394" y="4077072"/>
            <a:ext cx="780902" cy="792088"/>
          </a:xfrm>
          <a:prstGeom prst="rect">
            <a:avLst/>
          </a:prstGeom>
          <a:noFill/>
        </p:spPr>
      </p:pic>
      <p:pic>
        <p:nvPicPr>
          <p:cNvPr id="92" name="Picture 2" descr="http://img-fotki.yandex.ru/get/6412/83813999.dc9/0_c78be_3b3ddb78_XL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7175474" y="4077072"/>
            <a:ext cx="780902" cy="792088"/>
          </a:xfrm>
          <a:prstGeom prst="rect">
            <a:avLst/>
          </a:prstGeom>
          <a:noFill/>
        </p:spPr>
      </p:pic>
      <p:pic>
        <p:nvPicPr>
          <p:cNvPr id="93" name="Picture 2" descr="http://img-fotki.yandex.ru/get/6412/83813999.dc9/0_c78be_3b3ddb78_XL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7895554" y="4077072"/>
            <a:ext cx="780902" cy="792088"/>
          </a:xfrm>
          <a:prstGeom prst="rect">
            <a:avLst/>
          </a:prstGeom>
          <a:noFill/>
        </p:spPr>
      </p:pic>
      <p:pic>
        <p:nvPicPr>
          <p:cNvPr id="94" name="Picture 2" descr="http://img-fotki.yandex.ru/get/6412/83813999.dc9/0_c78be_3b3ddb78_XL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015234" y="4077072"/>
            <a:ext cx="780902" cy="792088"/>
          </a:xfrm>
          <a:prstGeom prst="rect">
            <a:avLst/>
          </a:prstGeom>
          <a:noFill/>
        </p:spPr>
      </p:pic>
      <p:pic>
        <p:nvPicPr>
          <p:cNvPr id="85" name="Picture 2" descr="http://img-fotki.yandex.ru/get/6412/83813999.dc9/0_c78be_3b3ddb78_XL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735314" y="3212976"/>
            <a:ext cx="780902" cy="792088"/>
          </a:xfrm>
          <a:prstGeom prst="rect">
            <a:avLst/>
          </a:prstGeom>
          <a:noFill/>
        </p:spPr>
      </p:pic>
      <p:pic>
        <p:nvPicPr>
          <p:cNvPr id="86" name="Picture 2" descr="http://img-fotki.yandex.ru/get/6412/83813999.dc9/0_c78be_3b3ddb78_XL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455394" y="3212976"/>
            <a:ext cx="780902" cy="792088"/>
          </a:xfrm>
          <a:prstGeom prst="rect">
            <a:avLst/>
          </a:prstGeom>
          <a:noFill/>
        </p:spPr>
      </p:pic>
      <p:pic>
        <p:nvPicPr>
          <p:cNvPr id="87" name="Picture 2" descr="http://img-fotki.yandex.ru/get/6412/83813999.dc9/0_c78be_3b3ddb78_XL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7175474" y="3212976"/>
            <a:ext cx="780902" cy="792088"/>
          </a:xfrm>
          <a:prstGeom prst="rect">
            <a:avLst/>
          </a:prstGeom>
          <a:noFill/>
        </p:spPr>
      </p:pic>
      <p:pic>
        <p:nvPicPr>
          <p:cNvPr id="88" name="Picture 2" descr="http://img-fotki.yandex.ru/get/6412/83813999.dc9/0_c78be_3b3ddb78_XL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7895554" y="3212976"/>
            <a:ext cx="780902" cy="792088"/>
          </a:xfrm>
          <a:prstGeom prst="rect">
            <a:avLst/>
          </a:prstGeom>
          <a:noFill/>
        </p:spPr>
      </p:pic>
      <p:pic>
        <p:nvPicPr>
          <p:cNvPr id="89" name="Picture 2" descr="http://img-fotki.yandex.ru/get/6412/83813999.dc9/0_c78be_3b3ddb78_XL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015234" y="3212976"/>
            <a:ext cx="780902" cy="792088"/>
          </a:xfrm>
          <a:prstGeom prst="rect">
            <a:avLst/>
          </a:prstGeom>
          <a:noFill/>
        </p:spPr>
      </p:pic>
      <p:pic>
        <p:nvPicPr>
          <p:cNvPr id="80" name="Picture 2" descr="http://img-fotki.yandex.ru/get/6412/83813999.dc9/0_c78be_3b3ddb78_XL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735314" y="2348880"/>
            <a:ext cx="780902" cy="792088"/>
          </a:xfrm>
          <a:prstGeom prst="rect">
            <a:avLst/>
          </a:prstGeom>
          <a:noFill/>
        </p:spPr>
      </p:pic>
      <p:pic>
        <p:nvPicPr>
          <p:cNvPr id="81" name="Picture 2" descr="http://img-fotki.yandex.ru/get/6412/83813999.dc9/0_c78be_3b3ddb78_XL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455394" y="2348880"/>
            <a:ext cx="780902" cy="792088"/>
          </a:xfrm>
          <a:prstGeom prst="rect">
            <a:avLst/>
          </a:prstGeom>
          <a:noFill/>
        </p:spPr>
      </p:pic>
      <p:pic>
        <p:nvPicPr>
          <p:cNvPr id="82" name="Picture 2" descr="http://img-fotki.yandex.ru/get/6412/83813999.dc9/0_c78be_3b3ddb78_XL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7175474" y="2348880"/>
            <a:ext cx="780902" cy="792088"/>
          </a:xfrm>
          <a:prstGeom prst="rect">
            <a:avLst/>
          </a:prstGeom>
          <a:noFill/>
        </p:spPr>
      </p:pic>
      <p:pic>
        <p:nvPicPr>
          <p:cNvPr id="83" name="Picture 2" descr="http://img-fotki.yandex.ru/get/6412/83813999.dc9/0_c78be_3b3ddb78_XL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7895554" y="2348880"/>
            <a:ext cx="780902" cy="792088"/>
          </a:xfrm>
          <a:prstGeom prst="rect">
            <a:avLst/>
          </a:prstGeom>
          <a:noFill/>
        </p:spPr>
      </p:pic>
      <p:pic>
        <p:nvPicPr>
          <p:cNvPr id="84" name="Picture 2" descr="http://img-fotki.yandex.ru/get/6412/83813999.dc9/0_c78be_3b3ddb78_XL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015234" y="2348880"/>
            <a:ext cx="780902" cy="792088"/>
          </a:xfrm>
          <a:prstGeom prst="rect">
            <a:avLst/>
          </a:prstGeom>
          <a:noFill/>
        </p:spPr>
      </p:pic>
      <p:pic>
        <p:nvPicPr>
          <p:cNvPr id="72" name="Picture 2" descr="http://img-fotki.yandex.ru/get/6412/83813999.dc9/0_c78be_3b3ddb78_XL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735314" y="1484784"/>
            <a:ext cx="780902" cy="792088"/>
          </a:xfrm>
          <a:prstGeom prst="rect">
            <a:avLst/>
          </a:prstGeom>
          <a:noFill/>
        </p:spPr>
      </p:pic>
      <p:pic>
        <p:nvPicPr>
          <p:cNvPr id="73" name="Picture 2" descr="http://img-fotki.yandex.ru/get/6412/83813999.dc9/0_c78be_3b3ddb78_XL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455394" y="1484784"/>
            <a:ext cx="780902" cy="792088"/>
          </a:xfrm>
          <a:prstGeom prst="rect">
            <a:avLst/>
          </a:prstGeom>
          <a:noFill/>
        </p:spPr>
      </p:pic>
      <p:pic>
        <p:nvPicPr>
          <p:cNvPr id="74" name="Picture 2" descr="http://img-fotki.yandex.ru/get/6412/83813999.dc9/0_c78be_3b3ddb78_XL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7175474" y="1484784"/>
            <a:ext cx="780902" cy="792088"/>
          </a:xfrm>
          <a:prstGeom prst="rect">
            <a:avLst/>
          </a:prstGeom>
          <a:noFill/>
        </p:spPr>
      </p:pic>
      <p:pic>
        <p:nvPicPr>
          <p:cNvPr id="75" name="Picture 2" descr="http://img-fotki.yandex.ru/get/6412/83813999.dc9/0_c78be_3b3ddb78_XL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7895554" y="1484784"/>
            <a:ext cx="780902" cy="792088"/>
          </a:xfrm>
          <a:prstGeom prst="rect">
            <a:avLst/>
          </a:prstGeom>
          <a:noFill/>
        </p:spPr>
      </p:pic>
      <p:pic>
        <p:nvPicPr>
          <p:cNvPr id="57346" name="Picture 2" descr="http://img-fotki.yandex.ru/get/6412/83813999.dc9/0_c78be_3b3ddb78_XL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015234" y="1484784"/>
            <a:ext cx="780902" cy="792088"/>
          </a:xfrm>
          <a:prstGeom prst="rect">
            <a:avLst/>
          </a:prstGeom>
          <a:noFill/>
        </p:spPr>
      </p:pic>
      <p:sp>
        <p:nvSpPr>
          <p:cNvPr id="2" name="AutoShape 47"/>
          <p:cNvSpPr>
            <a:spLocks noChangeArrowheads="1"/>
          </p:cNvSpPr>
          <p:nvPr/>
        </p:nvSpPr>
        <p:spPr bwMode="auto">
          <a:xfrm>
            <a:off x="755576" y="1628800"/>
            <a:ext cx="3672000" cy="503040"/>
          </a:xfrm>
          <a:prstGeom prst="roundRect">
            <a:avLst/>
          </a:prstGeom>
          <a:gradFill flip="none" rotWithShape="1">
            <a:gsLst>
              <a:gs pos="0">
                <a:srgbClr val="EEEAF2"/>
              </a:gs>
              <a:gs pos="100000">
                <a:srgbClr val="F2E5FF"/>
              </a:gs>
              <a:gs pos="100000">
                <a:srgbClr val="DBC9FF"/>
              </a:gs>
            </a:gsLst>
            <a:path path="circle">
              <a:fillToRect l="50000" t="50000" r="50000" b="50000"/>
            </a:path>
            <a:tileRect/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400" b="1" cap="all" dirty="0" smtClean="0">
                <a:latin typeface="Times New Roman" pitchFamily="18" charset="0"/>
                <a:cs typeface="Times New Roman" pitchFamily="18" charset="0"/>
              </a:rPr>
              <a:t>фигуры</a:t>
            </a:r>
            <a:endParaRPr lang="ru-RU" sz="2400" b="1" cap="all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8" name="Рисунок 37" descr="Рисунок40.png">
            <a:hlinkClick r:id="" action="ppaction://hlinkshowjump?jump=endshow"/>
          </p:cNvPr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>
          <a:xfrm>
            <a:off x="5940152" y="6165304"/>
            <a:ext cx="1512168" cy="372809"/>
          </a:xfrm>
          <a:prstGeom prst="rect">
            <a:avLst/>
          </a:prstGeom>
        </p:spPr>
      </p:pic>
      <p:pic>
        <p:nvPicPr>
          <p:cNvPr id="102" name="Picture 4" descr="http://my-ivanovo.ru/wp-content/uploads/2010/06/74f16339f64a.pn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395536" y="1052736"/>
            <a:ext cx="720080" cy="1090605"/>
          </a:xfrm>
          <a:prstGeom prst="rect">
            <a:avLst/>
          </a:prstGeom>
          <a:noFill/>
        </p:spPr>
      </p:pic>
      <p:sp>
        <p:nvSpPr>
          <p:cNvPr id="105" name="AutoShape 47"/>
          <p:cNvSpPr>
            <a:spLocks noChangeArrowheads="1"/>
          </p:cNvSpPr>
          <p:nvPr/>
        </p:nvSpPr>
        <p:spPr bwMode="auto">
          <a:xfrm>
            <a:off x="755576" y="2564904"/>
            <a:ext cx="3672000" cy="503040"/>
          </a:xfrm>
          <a:prstGeom prst="roundRect">
            <a:avLst/>
          </a:prstGeom>
          <a:gradFill flip="none" rotWithShape="1">
            <a:gsLst>
              <a:gs pos="0">
                <a:srgbClr val="EEEAF2"/>
              </a:gs>
              <a:gs pos="100000">
                <a:srgbClr val="F2E5FF"/>
              </a:gs>
              <a:gs pos="100000">
                <a:srgbClr val="DBC9FF"/>
              </a:gs>
            </a:gsLst>
            <a:path path="circle">
              <a:fillToRect l="50000" t="50000" r="50000" b="50000"/>
            </a:path>
            <a:tileRect/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400" b="1" cap="all" dirty="0" smtClean="0">
                <a:latin typeface="Times New Roman" pitchFamily="18" charset="0"/>
                <a:cs typeface="Times New Roman" pitchFamily="18" charset="0"/>
              </a:rPr>
              <a:t>Дроби</a:t>
            </a:r>
            <a:endParaRPr lang="ru-RU" sz="2400" b="1" cap="all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1" name="Picture 2" descr="http://img-fotki.yandex.ru/get/6110/18869520.102/0_6dcb5_9dc29150_XL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323528" y="2276872"/>
            <a:ext cx="648072" cy="818617"/>
          </a:xfrm>
          <a:prstGeom prst="rect">
            <a:avLst/>
          </a:prstGeom>
          <a:noFill/>
        </p:spPr>
      </p:pic>
      <p:sp>
        <p:nvSpPr>
          <p:cNvPr id="106" name="AutoShape 47"/>
          <p:cNvSpPr>
            <a:spLocks noChangeArrowheads="1"/>
          </p:cNvSpPr>
          <p:nvPr/>
        </p:nvSpPr>
        <p:spPr bwMode="auto">
          <a:xfrm>
            <a:off x="755576" y="3429000"/>
            <a:ext cx="3672000" cy="503040"/>
          </a:xfrm>
          <a:prstGeom prst="roundRect">
            <a:avLst/>
          </a:prstGeom>
          <a:gradFill flip="none" rotWithShape="1">
            <a:gsLst>
              <a:gs pos="0">
                <a:srgbClr val="EEEAF2"/>
              </a:gs>
              <a:gs pos="100000">
                <a:srgbClr val="F2E5FF"/>
              </a:gs>
              <a:gs pos="100000">
                <a:srgbClr val="DBC9FF"/>
              </a:gs>
            </a:gsLst>
            <a:path path="circle">
              <a:fillToRect l="50000" t="50000" r="50000" b="50000"/>
            </a:path>
            <a:tileRect/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400" b="1" cap="all" dirty="0" smtClean="0">
                <a:latin typeface="Times New Roman" pitchFamily="18" charset="0"/>
                <a:cs typeface="Times New Roman" pitchFamily="18" charset="0"/>
              </a:rPr>
              <a:t>числа</a:t>
            </a:r>
            <a:endParaRPr lang="ru-RU" sz="2400" b="1" cap="all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0" name="Picture 6" descr="http://img0.liveinternet.ru/images/attach/c/4/82/417/82417670_n_6.png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179512" y="3068960"/>
            <a:ext cx="899592" cy="899592"/>
          </a:xfrm>
          <a:prstGeom prst="rect">
            <a:avLst/>
          </a:prstGeom>
          <a:noFill/>
        </p:spPr>
      </p:pic>
      <p:sp>
        <p:nvSpPr>
          <p:cNvPr id="107" name="AutoShape 47"/>
          <p:cNvSpPr>
            <a:spLocks noChangeArrowheads="1"/>
          </p:cNvSpPr>
          <p:nvPr/>
        </p:nvSpPr>
        <p:spPr bwMode="auto">
          <a:xfrm>
            <a:off x="755576" y="4293096"/>
            <a:ext cx="3672000" cy="503040"/>
          </a:xfrm>
          <a:prstGeom prst="roundRect">
            <a:avLst/>
          </a:prstGeom>
          <a:gradFill flip="none" rotWithShape="1">
            <a:gsLst>
              <a:gs pos="0">
                <a:srgbClr val="EEEAF2"/>
              </a:gs>
              <a:gs pos="100000">
                <a:srgbClr val="F2E5FF"/>
              </a:gs>
              <a:gs pos="100000">
                <a:srgbClr val="DBC9FF"/>
              </a:gs>
            </a:gsLst>
            <a:path path="circle">
              <a:fillToRect l="50000" t="50000" r="50000" b="50000"/>
            </a:path>
            <a:tileRect/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400" b="1" cap="all" dirty="0" smtClean="0">
                <a:latin typeface="Times New Roman" pitchFamily="18" charset="0"/>
                <a:cs typeface="Times New Roman" pitchFamily="18" charset="0"/>
              </a:rPr>
              <a:t>величины</a:t>
            </a:r>
            <a:endParaRPr lang="ru-RU" sz="2400" b="1" cap="all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4" name="Picture 8" descr="http://img-fotki.yandex.ru/get/6522/127850699.ba/0_9b7be_d3c65370_XL"/>
          <p:cNvPicPr>
            <a:picLocks noChangeAspect="1" noChangeArrowheads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 flipH="1">
            <a:off x="251520" y="4077072"/>
            <a:ext cx="1008112" cy="788281"/>
          </a:xfrm>
          <a:prstGeom prst="rect">
            <a:avLst/>
          </a:prstGeom>
          <a:noFill/>
        </p:spPr>
      </p:pic>
      <p:sp>
        <p:nvSpPr>
          <p:cNvPr id="108" name="AutoShape 47"/>
          <p:cNvSpPr>
            <a:spLocks noChangeArrowheads="1"/>
          </p:cNvSpPr>
          <p:nvPr/>
        </p:nvSpPr>
        <p:spPr bwMode="auto">
          <a:xfrm>
            <a:off x="755576" y="5157192"/>
            <a:ext cx="3672000" cy="503040"/>
          </a:xfrm>
          <a:prstGeom prst="roundRect">
            <a:avLst/>
          </a:prstGeom>
          <a:gradFill flip="none" rotWithShape="1">
            <a:gsLst>
              <a:gs pos="0">
                <a:srgbClr val="EEEAF2"/>
              </a:gs>
              <a:gs pos="100000">
                <a:srgbClr val="F2E5FF"/>
              </a:gs>
              <a:gs pos="100000">
                <a:srgbClr val="DBC9FF"/>
              </a:gs>
            </a:gsLst>
            <a:path path="circle">
              <a:fillToRect l="50000" t="50000" r="50000" b="50000"/>
            </a:path>
            <a:tileRect/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400" b="1" cap="all" dirty="0" smtClean="0">
                <a:latin typeface="Times New Roman" pitchFamily="18" charset="0"/>
                <a:cs typeface="Times New Roman" pitchFamily="18" charset="0"/>
              </a:rPr>
              <a:t>линии</a:t>
            </a:r>
            <a:endParaRPr lang="ru-RU" sz="2400" b="1" cap="all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" name="Picture 6" descr="http://img-fotki.yandex.ru/get/4612/119528728.cb4/0_a0e71_e8c1f8cc_XL"/>
          <p:cNvPicPr>
            <a:picLocks noChangeAspect="1" noChangeArrowheads="1"/>
          </p:cNvPicPr>
          <p:nvPr/>
        </p:nvPicPr>
        <p:blipFill>
          <a:blip r:embed="rId10" cstate="screen"/>
          <a:srcRect/>
          <a:stretch>
            <a:fillRect/>
          </a:stretch>
        </p:blipFill>
        <p:spPr bwMode="auto">
          <a:xfrm>
            <a:off x="179512" y="4869160"/>
            <a:ext cx="864096" cy="864096"/>
          </a:xfrm>
          <a:prstGeom prst="rect">
            <a:avLst/>
          </a:prstGeom>
          <a:noFill/>
        </p:spPr>
      </p:pic>
      <p:sp>
        <p:nvSpPr>
          <p:cNvPr id="64" name="AutoShape 47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5148064" y="1628800"/>
            <a:ext cx="503114" cy="503040"/>
          </a:xfrm>
          <a:prstGeom prst="ellipse">
            <a:avLst/>
          </a:prstGeom>
          <a:solidFill>
            <a:srgbClr val="FFFFCC"/>
          </a:solidFill>
          <a:ln>
            <a:solidFill>
              <a:schemeClr val="accent4">
                <a:lumMod val="75000"/>
              </a:schemeClr>
            </a:solidFill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/>
              <a:t>10</a:t>
            </a:r>
          </a:p>
        </p:txBody>
      </p:sp>
      <p:sp>
        <p:nvSpPr>
          <p:cNvPr id="65" name="AutoShape 49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5868144" y="1628800"/>
            <a:ext cx="503114" cy="503040"/>
          </a:xfrm>
          <a:prstGeom prst="ellipse">
            <a:avLst/>
          </a:prstGeom>
          <a:solidFill>
            <a:srgbClr val="FFFFCC"/>
          </a:solidFill>
          <a:ln>
            <a:solidFill>
              <a:schemeClr val="accent4">
                <a:lumMod val="75000"/>
              </a:schemeClr>
            </a:solidFill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/>
              <a:t>20</a:t>
            </a:r>
          </a:p>
        </p:txBody>
      </p:sp>
      <p:sp>
        <p:nvSpPr>
          <p:cNvPr id="66" name="AutoShape 50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6588224" y="1628800"/>
            <a:ext cx="503114" cy="503040"/>
          </a:xfrm>
          <a:prstGeom prst="ellipse">
            <a:avLst/>
          </a:prstGeom>
          <a:solidFill>
            <a:srgbClr val="FFFFCC"/>
          </a:solidFill>
          <a:ln>
            <a:solidFill>
              <a:schemeClr val="accent4">
                <a:lumMod val="75000"/>
              </a:schemeClr>
            </a:solidFill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/>
              <a:t>30</a:t>
            </a:r>
          </a:p>
        </p:txBody>
      </p:sp>
      <p:sp>
        <p:nvSpPr>
          <p:cNvPr id="67" name="AutoShape 5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7308304" y="1628800"/>
            <a:ext cx="503114" cy="503040"/>
          </a:xfrm>
          <a:prstGeom prst="ellipse">
            <a:avLst/>
          </a:prstGeom>
          <a:solidFill>
            <a:srgbClr val="FFFFCC"/>
          </a:solidFill>
          <a:ln>
            <a:solidFill>
              <a:schemeClr val="accent4">
                <a:lumMod val="75000"/>
              </a:schemeClr>
            </a:solidFill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/>
              <a:t>40</a:t>
            </a:r>
          </a:p>
        </p:txBody>
      </p:sp>
      <p:sp>
        <p:nvSpPr>
          <p:cNvPr id="68" name="AutoShape 52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8028384" y="1628800"/>
            <a:ext cx="503114" cy="503040"/>
          </a:xfrm>
          <a:prstGeom prst="ellipse">
            <a:avLst/>
          </a:prstGeom>
          <a:solidFill>
            <a:srgbClr val="FFFFCC"/>
          </a:solidFill>
          <a:ln>
            <a:solidFill>
              <a:schemeClr val="accent4">
                <a:lumMod val="75000"/>
              </a:schemeClr>
            </a:solidFill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/>
              <a:t>50</a:t>
            </a:r>
          </a:p>
        </p:txBody>
      </p:sp>
      <p:sp>
        <p:nvSpPr>
          <p:cNvPr id="69" name="AutoShape 53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5148064" y="2493912"/>
            <a:ext cx="503114" cy="503040"/>
          </a:xfrm>
          <a:prstGeom prst="ellipse">
            <a:avLst/>
          </a:prstGeom>
          <a:solidFill>
            <a:srgbClr val="FFFFCC"/>
          </a:solidFill>
          <a:ln>
            <a:solidFill>
              <a:schemeClr val="accent4">
                <a:lumMod val="75000"/>
              </a:schemeClr>
            </a:solidFill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/>
              <a:t>10</a:t>
            </a:r>
          </a:p>
        </p:txBody>
      </p:sp>
      <p:sp>
        <p:nvSpPr>
          <p:cNvPr id="70" name="AutoShape 54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5868144" y="2493912"/>
            <a:ext cx="503114" cy="503040"/>
          </a:xfrm>
          <a:prstGeom prst="ellipse">
            <a:avLst/>
          </a:prstGeom>
          <a:solidFill>
            <a:srgbClr val="FFFFCC"/>
          </a:solidFill>
          <a:ln>
            <a:solidFill>
              <a:schemeClr val="accent4">
                <a:lumMod val="75000"/>
              </a:schemeClr>
            </a:solidFill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/>
              <a:t>20</a:t>
            </a:r>
          </a:p>
        </p:txBody>
      </p:sp>
      <p:sp>
        <p:nvSpPr>
          <p:cNvPr id="71" name="AutoShape 55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6588796" y="2493912"/>
            <a:ext cx="503114" cy="503040"/>
          </a:xfrm>
          <a:prstGeom prst="ellipse">
            <a:avLst/>
          </a:prstGeom>
          <a:solidFill>
            <a:srgbClr val="FFFFCC"/>
          </a:solidFill>
          <a:ln>
            <a:solidFill>
              <a:schemeClr val="accent4">
                <a:lumMod val="75000"/>
              </a:schemeClr>
            </a:solidFill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/>
              <a:t>30</a:t>
            </a:r>
          </a:p>
        </p:txBody>
      </p:sp>
      <p:sp>
        <p:nvSpPr>
          <p:cNvPr id="76" name="AutoShape 56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308876" y="2493912"/>
            <a:ext cx="503114" cy="503040"/>
          </a:xfrm>
          <a:prstGeom prst="ellipse">
            <a:avLst/>
          </a:prstGeom>
          <a:solidFill>
            <a:srgbClr val="FFFFCC"/>
          </a:solidFill>
          <a:ln>
            <a:solidFill>
              <a:schemeClr val="accent4">
                <a:lumMod val="75000"/>
              </a:schemeClr>
            </a:solidFill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/>
              <a:t>40</a:t>
            </a:r>
          </a:p>
        </p:txBody>
      </p:sp>
      <p:sp>
        <p:nvSpPr>
          <p:cNvPr id="77" name="AutoShape 57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8028384" y="2493912"/>
            <a:ext cx="503114" cy="503040"/>
          </a:xfrm>
          <a:prstGeom prst="ellipse">
            <a:avLst/>
          </a:prstGeom>
          <a:solidFill>
            <a:srgbClr val="FFFFCC"/>
          </a:solidFill>
          <a:ln>
            <a:solidFill>
              <a:schemeClr val="accent4">
                <a:lumMod val="75000"/>
              </a:schemeClr>
            </a:solidFill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/>
              <a:t>50</a:t>
            </a:r>
          </a:p>
        </p:txBody>
      </p:sp>
      <p:sp>
        <p:nvSpPr>
          <p:cNvPr id="78" name="AutoShape 58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148064" y="3358008"/>
            <a:ext cx="503114" cy="503040"/>
          </a:xfrm>
          <a:prstGeom prst="ellipse">
            <a:avLst/>
          </a:prstGeom>
          <a:solidFill>
            <a:srgbClr val="FFFFCC"/>
          </a:solidFill>
          <a:ln>
            <a:solidFill>
              <a:schemeClr val="accent4">
                <a:lumMod val="75000"/>
              </a:schemeClr>
            </a:solidFill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/>
              <a:t>10</a:t>
            </a:r>
          </a:p>
        </p:txBody>
      </p:sp>
      <p:sp>
        <p:nvSpPr>
          <p:cNvPr id="79" name="AutoShape 59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868144" y="3358008"/>
            <a:ext cx="503114" cy="503040"/>
          </a:xfrm>
          <a:prstGeom prst="ellipse">
            <a:avLst/>
          </a:prstGeom>
          <a:solidFill>
            <a:srgbClr val="FFFFCC"/>
          </a:solidFill>
          <a:ln>
            <a:solidFill>
              <a:schemeClr val="accent4">
                <a:lumMod val="75000"/>
              </a:schemeClr>
            </a:solidFill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/>
              <a:t>20</a:t>
            </a:r>
          </a:p>
        </p:txBody>
      </p:sp>
      <p:sp>
        <p:nvSpPr>
          <p:cNvPr id="109" name="AutoShape 60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588796" y="3358008"/>
            <a:ext cx="503114" cy="503040"/>
          </a:xfrm>
          <a:prstGeom prst="ellipse">
            <a:avLst/>
          </a:prstGeom>
          <a:solidFill>
            <a:srgbClr val="FFFFCC"/>
          </a:solidFill>
          <a:ln>
            <a:solidFill>
              <a:schemeClr val="accent4">
                <a:lumMod val="75000"/>
              </a:schemeClr>
            </a:solidFill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/>
              <a:t>30</a:t>
            </a:r>
          </a:p>
        </p:txBody>
      </p:sp>
      <p:sp>
        <p:nvSpPr>
          <p:cNvPr id="110" name="AutoShape 6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7308876" y="3358008"/>
            <a:ext cx="503114" cy="503040"/>
          </a:xfrm>
          <a:prstGeom prst="ellipse">
            <a:avLst/>
          </a:prstGeom>
          <a:solidFill>
            <a:srgbClr val="FFFFCC"/>
          </a:solidFill>
          <a:ln>
            <a:solidFill>
              <a:schemeClr val="accent4">
                <a:lumMod val="75000"/>
              </a:schemeClr>
            </a:solidFill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/>
              <a:t>40</a:t>
            </a:r>
          </a:p>
        </p:txBody>
      </p:sp>
      <p:sp>
        <p:nvSpPr>
          <p:cNvPr id="111" name="AutoShape 62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8028384" y="3358008"/>
            <a:ext cx="503114" cy="503040"/>
          </a:xfrm>
          <a:prstGeom prst="ellipse">
            <a:avLst/>
          </a:prstGeom>
          <a:solidFill>
            <a:srgbClr val="FFFFCC"/>
          </a:solidFill>
          <a:ln>
            <a:solidFill>
              <a:schemeClr val="accent4">
                <a:lumMod val="75000"/>
              </a:schemeClr>
            </a:solidFill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/>
              <a:t>50</a:t>
            </a:r>
          </a:p>
        </p:txBody>
      </p:sp>
      <p:sp>
        <p:nvSpPr>
          <p:cNvPr id="112" name="AutoShape 63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5148064" y="4222104"/>
            <a:ext cx="503114" cy="503040"/>
          </a:xfrm>
          <a:prstGeom prst="ellipse">
            <a:avLst/>
          </a:prstGeom>
          <a:solidFill>
            <a:srgbClr val="FFFFCC"/>
          </a:solidFill>
          <a:ln>
            <a:solidFill>
              <a:schemeClr val="accent4">
                <a:lumMod val="75000"/>
              </a:schemeClr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/>
              <a:t>10</a:t>
            </a:r>
          </a:p>
        </p:txBody>
      </p:sp>
      <p:sp>
        <p:nvSpPr>
          <p:cNvPr id="113" name="AutoShape 64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5868144" y="4222104"/>
            <a:ext cx="503114" cy="503040"/>
          </a:xfrm>
          <a:prstGeom prst="ellipse">
            <a:avLst/>
          </a:prstGeom>
          <a:solidFill>
            <a:srgbClr val="FFFFCC"/>
          </a:solidFill>
          <a:ln>
            <a:solidFill>
              <a:schemeClr val="accent4">
                <a:lumMod val="75000"/>
              </a:schemeClr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/>
              <a:t>20</a:t>
            </a:r>
          </a:p>
        </p:txBody>
      </p:sp>
      <p:sp>
        <p:nvSpPr>
          <p:cNvPr id="114" name="AutoShape 65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6588796" y="4222104"/>
            <a:ext cx="503114" cy="503040"/>
          </a:xfrm>
          <a:prstGeom prst="ellipse">
            <a:avLst/>
          </a:prstGeom>
          <a:solidFill>
            <a:srgbClr val="FFFFCC"/>
          </a:solidFill>
          <a:ln>
            <a:solidFill>
              <a:schemeClr val="accent4">
                <a:lumMod val="75000"/>
              </a:schemeClr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/>
              <a:t>30</a:t>
            </a:r>
          </a:p>
        </p:txBody>
      </p:sp>
      <p:sp>
        <p:nvSpPr>
          <p:cNvPr id="115" name="AutoShape 66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308304" y="4222104"/>
            <a:ext cx="503114" cy="503040"/>
          </a:xfrm>
          <a:prstGeom prst="ellipse">
            <a:avLst/>
          </a:prstGeom>
          <a:solidFill>
            <a:srgbClr val="FFFFCC"/>
          </a:solidFill>
          <a:ln>
            <a:solidFill>
              <a:schemeClr val="accent4">
                <a:lumMod val="75000"/>
              </a:schemeClr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/>
              <a:t>40</a:t>
            </a:r>
          </a:p>
        </p:txBody>
      </p:sp>
      <p:sp>
        <p:nvSpPr>
          <p:cNvPr id="116" name="AutoShape 67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028384" y="4222104"/>
            <a:ext cx="503114" cy="503040"/>
          </a:xfrm>
          <a:prstGeom prst="ellipse">
            <a:avLst/>
          </a:prstGeom>
          <a:solidFill>
            <a:srgbClr val="FFFFCC"/>
          </a:solidFill>
          <a:ln>
            <a:solidFill>
              <a:schemeClr val="accent4">
                <a:lumMod val="75000"/>
              </a:schemeClr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/>
              <a:t>50</a:t>
            </a:r>
          </a:p>
        </p:txBody>
      </p:sp>
      <p:sp>
        <p:nvSpPr>
          <p:cNvPr id="117" name="AutoShape 68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5149006" y="5086200"/>
            <a:ext cx="503114" cy="503040"/>
          </a:xfrm>
          <a:prstGeom prst="ellipse">
            <a:avLst/>
          </a:prstGeom>
          <a:solidFill>
            <a:srgbClr val="FFFFCC"/>
          </a:solidFill>
          <a:ln>
            <a:solidFill>
              <a:schemeClr val="accent4">
                <a:lumMod val="75000"/>
              </a:schemeClr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/>
              <a:t>10</a:t>
            </a:r>
          </a:p>
        </p:txBody>
      </p:sp>
      <p:sp>
        <p:nvSpPr>
          <p:cNvPr id="118" name="AutoShape 70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5869086" y="5086200"/>
            <a:ext cx="503114" cy="503040"/>
          </a:xfrm>
          <a:prstGeom prst="ellipse">
            <a:avLst/>
          </a:prstGeom>
          <a:solidFill>
            <a:srgbClr val="FFFFCC"/>
          </a:solidFill>
          <a:ln>
            <a:solidFill>
              <a:schemeClr val="accent4">
                <a:lumMod val="75000"/>
              </a:schemeClr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/>
              <a:t>20</a:t>
            </a:r>
          </a:p>
        </p:txBody>
      </p:sp>
      <p:sp>
        <p:nvSpPr>
          <p:cNvPr id="119" name="AutoShape 7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6588224" y="5086200"/>
            <a:ext cx="503114" cy="503040"/>
          </a:xfrm>
          <a:prstGeom prst="ellipse">
            <a:avLst/>
          </a:prstGeom>
          <a:solidFill>
            <a:srgbClr val="FFFFCC"/>
          </a:solidFill>
          <a:ln>
            <a:solidFill>
              <a:schemeClr val="accent4">
                <a:lumMod val="75000"/>
              </a:schemeClr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/>
              <a:t>30</a:t>
            </a:r>
          </a:p>
        </p:txBody>
      </p:sp>
      <p:sp>
        <p:nvSpPr>
          <p:cNvPr id="120" name="AutoShape 72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7308304" y="5086200"/>
            <a:ext cx="503114" cy="503040"/>
          </a:xfrm>
          <a:prstGeom prst="ellipse">
            <a:avLst/>
          </a:prstGeom>
          <a:solidFill>
            <a:srgbClr val="FFFFCC"/>
          </a:solidFill>
          <a:ln>
            <a:solidFill>
              <a:schemeClr val="accent4">
                <a:lumMod val="75000"/>
              </a:schemeClr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/>
              <a:t>40</a:t>
            </a:r>
          </a:p>
        </p:txBody>
      </p:sp>
      <p:sp>
        <p:nvSpPr>
          <p:cNvPr id="121" name="AutoShape 73">
            <a:hlinkClick r:id="rId35" action="ppaction://hlinksldjump"/>
          </p:cNvPr>
          <p:cNvSpPr>
            <a:spLocks noChangeArrowheads="1"/>
          </p:cNvSpPr>
          <p:nvPr/>
        </p:nvSpPr>
        <p:spPr bwMode="auto">
          <a:xfrm>
            <a:off x="8029326" y="5086200"/>
            <a:ext cx="503114" cy="503040"/>
          </a:xfrm>
          <a:prstGeom prst="ellipse">
            <a:avLst/>
          </a:prstGeom>
          <a:solidFill>
            <a:srgbClr val="FFFFCC"/>
          </a:solidFill>
          <a:ln>
            <a:solidFill>
              <a:schemeClr val="accent4">
                <a:lumMod val="75000"/>
              </a:schemeClr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/>
              <a:t>50</a:t>
            </a:r>
          </a:p>
        </p:txBody>
      </p:sp>
      <p:pic>
        <p:nvPicPr>
          <p:cNvPr id="151" name="Рисунок 150" descr="Рисунок2.png"/>
          <p:cNvPicPr>
            <a:picLocks noChangeAspect="1"/>
          </p:cNvPicPr>
          <p:nvPr/>
        </p:nvPicPr>
        <p:blipFill>
          <a:blip r:embed="rId36" cstate="screen"/>
          <a:srcRect l="4171" t="24435" r="4893"/>
          <a:stretch>
            <a:fillRect/>
          </a:stretch>
        </p:blipFill>
        <p:spPr>
          <a:xfrm>
            <a:off x="611560" y="260648"/>
            <a:ext cx="7992888" cy="820853"/>
          </a:xfrm>
          <a:prstGeom prst="rect">
            <a:avLst/>
          </a:prstGeom>
        </p:spPr>
      </p:pic>
      <p:pic>
        <p:nvPicPr>
          <p:cNvPr id="147" name="Рисунок 146" descr="Рисунок2.png"/>
          <p:cNvPicPr>
            <a:picLocks noChangeAspect="1"/>
          </p:cNvPicPr>
          <p:nvPr/>
        </p:nvPicPr>
        <p:blipFill>
          <a:blip r:embed="rId36" cstate="screen"/>
          <a:srcRect l="4171" t="24435" r="4893"/>
          <a:stretch>
            <a:fillRect/>
          </a:stretch>
        </p:blipFill>
        <p:spPr>
          <a:xfrm>
            <a:off x="611560" y="252070"/>
            <a:ext cx="7992888" cy="820853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7" dur="indefinite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3" dur="indefinite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9" dur="indefinite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4" dur="indefinite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25" dur="indefinite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0" dur="indefinite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31" dur="indefinite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6" dur="indefinite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37" dur="indefinite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2" dur="indefinite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43" dur="indefinite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8" dur="indefinite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49" dur="indefinite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4" dur="indefinite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55" dur="indefinite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0" dur="indefinite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61" dur="indefinite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6" dur="indefinite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67" dur="indefinite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2" dur="indefinite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73" dur="indefinite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1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8" dur="indefinite"/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79" dur="indefinite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9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1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84" dur="indefinite"/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85" dur="indefinite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0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1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0" dur="indefinite"/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91" dur="indefinite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1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1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6" dur="indefinite"/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97" dur="indefinite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1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2" dur="indefinite"/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03" dur="indefinite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3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1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8" dur="indefinite"/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09" dur="indefinite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4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1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14" dur="indefinite"/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15" dur="indefinite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5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1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0" dur="indefinite"/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21" dur="indefinite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6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1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6" dur="indefinite"/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27" dur="indefinite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7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1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32" dur="indefinite"/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33" dur="indefinite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8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1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38" dur="indefinite"/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39" dur="indefinite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9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1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44" dur="indefinite"/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45" dur="indefinite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0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1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50" dur="indefinite"/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51" dur="indefinite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1"/>
                  </p:tgtEl>
                </p:cond>
              </p:nextCondLst>
            </p:seq>
          </p:childTnLst>
        </p:cTn>
      </p:par>
    </p:tnLst>
    <p:bldLst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6" grpId="0" animBg="1"/>
      <p:bldP spid="77" grpId="0" animBg="1"/>
      <p:bldP spid="78" grpId="0" animBg="1"/>
      <p:bldP spid="79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16" grpId="0" animBg="1"/>
      <p:bldP spid="117" grpId="0" animBg="1"/>
      <p:bldP spid="118" grpId="0" animBg="1"/>
      <p:bldP spid="119" grpId="0" animBg="1"/>
      <p:bldP spid="120" grpId="0" animBg="1"/>
      <p:bldP spid="121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Овал 21"/>
          <p:cNvSpPr/>
          <p:nvPr/>
        </p:nvSpPr>
        <p:spPr>
          <a:xfrm>
            <a:off x="7740352" y="260648"/>
            <a:ext cx="720080" cy="720080"/>
          </a:xfrm>
          <a:prstGeom prst="ellipse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Picture 2" descr="http://img-fotki.yandex.ru/get/6412/83813999.dc9/0_c78be_3b3ddb78_XL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7596336" y="176261"/>
            <a:ext cx="1003904" cy="948483"/>
          </a:xfrm>
          <a:prstGeom prst="rect">
            <a:avLst/>
          </a:prstGeom>
          <a:noFill/>
        </p:spPr>
      </p:pic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395536" y="2924944"/>
            <a:ext cx="7776864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Ответ:   два различных луча с общим началом.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395536" y="1268760"/>
            <a:ext cx="7632848" cy="1027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называют углом?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spcBef>
                <a:spcPct val="20000"/>
              </a:spcBef>
            </a:pPr>
            <a:endParaRPr lang="ru-RU" sz="2400" dirty="0" smtClean="0">
              <a:latin typeface="Georgia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03548" y="290265"/>
            <a:ext cx="7416824" cy="58477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460046"/>
                  </a:solidFill>
                </a:ln>
                <a:gradFill>
                  <a:gsLst>
                    <a:gs pos="25000">
                      <a:srgbClr val="7030A0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ФИГУРЫ</a:t>
            </a:r>
            <a:endParaRPr lang="ru-RU" sz="3200" b="1" spc="50" dirty="0">
              <a:ln w="11430">
                <a:solidFill>
                  <a:srgbClr val="460046"/>
                </a:solidFill>
              </a:ln>
              <a:gradFill>
                <a:gsLst>
                  <a:gs pos="25000">
                    <a:srgbClr val="7030A0"/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AutoShape 47"/>
          <p:cNvSpPr>
            <a:spLocks noChangeArrowheads="1"/>
          </p:cNvSpPr>
          <p:nvPr/>
        </p:nvSpPr>
        <p:spPr bwMode="auto">
          <a:xfrm>
            <a:off x="7812440" y="332656"/>
            <a:ext cx="576000" cy="576000"/>
          </a:xfrm>
          <a:prstGeom prst="ellipse">
            <a:avLst/>
          </a:prstGeom>
          <a:gradFill>
            <a:gsLst>
              <a:gs pos="0">
                <a:srgbClr val="FFFFCC"/>
              </a:gs>
              <a:gs pos="39999">
                <a:srgbClr val="FFFFB3"/>
              </a:gs>
              <a:gs pos="100000">
                <a:srgbClr val="FFFFB3"/>
              </a:gs>
            </a:gsLst>
            <a:lin ang="5400000" scaled="0"/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3200" b="1" dirty="0"/>
              <a:t>10</a:t>
            </a:r>
          </a:p>
        </p:txBody>
      </p:sp>
      <p:pic>
        <p:nvPicPr>
          <p:cNvPr id="20" name="Picture 2" descr="http://dk-met.wmsite.ru/_mod_files/ce_images/igra/0_a0e95_af6e9a2c_xl.pn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7092280" y="4365104"/>
            <a:ext cx="1868309" cy="2276872"/>
          </a:xfrm>
          <a:prstGeom prst="rect">
            <a:avLst/>
          </a:prstGeom>
          <a:noFill/>
        </p:spPr>
      </p:pic>
      <p:pic>
        <p:nvPicPr>
          <p:cNvPr id="21" name="Picture 2" descr="C:\Users\Елена\Desktop\Новая папка (4)\01_Бабочки\3552.pn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251519" y="4797152"/>
            <a:ext cx="1175191" cy="1613024"/>
          </a:xfrm>
          <a:prstGeom prst="rect">
            <a:avLst/>
          </a:prstGeom>
          <a:noFill/>
        </p:spPr>
      </p:pic>
      <p:pic>
        <p:nvPicPr>
          <p:cNvPr id="10" name="Picture 2" descr="C:\Users\Елена\Desktop\Новая папка (4)\01_Бабочки\3552.pn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251520" y="4797152"/>
            <a:ext cx="1175191" cy="1613024"/>
          </a:xfrm>
          <a:prstGeom prst="rect">
            <a:avLst/>
          </a:prstGeom>
          <a:noFill/>
        </p:spPr>
      </p:pic>
      <p:pic>
        <p:nvPicPr>
          <p:cNvPr id="12" name="Picture 2" descr="C:\Users\Елена\Desktop\Новая папка (4)\01_Бабочки\3552.pn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251519" y="4797152"/>
            <a:ext cx="1175191" cy="1613024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http://img-fotki.yandex.ru/get/6412/83813999.dc9/0_c78be_3b3ddb78_XL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7596336" y="176261"/>
            <a:ext cx="1003904" cy="948483"/>
          </a:xfrm>
          <a:prstGeom prst="rect">
            <a:avLst/>
          </a:prstGeom>
          <a:noFill/>
        </p:spPr>
      </p:pic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395536" y="2952240"/>
            <a:ext cx="777686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2400" i="1" dirty="0" smtClean="0">
                <a:latin typeface="Georgia" pitchFamily="18" charset="0"/>
              </a:rPr>
              <a:t>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Ответ: остроугольный треугольник.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395536" y="1268760"/>
            <a:ext cx="7632848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называется треугольник, у которого все углы острые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95536" y="233352"/>
            <a:ext cx="7416824" cy="58477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460046"/>
                  </a:solidFill>
                </a:ln>
                <a:gradFill>
                  <a:gsLst>
                    <a:gs pos="25000">
                      <a:srgbClr val="7030A0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ФИГУРЫ</a:t>
            </a:r>
            <a:endParaRPr lang="ru-RU" sz="3200" b="1" spc="50" dirty="0">
              <a:ln w="11430">
                <a:solidFill>
                  <a:srgbClr val="460046"/>
                </a:solidFill>
              </a:ln>
              <a:gradFill>
                <a:gsLst>
                  <a:gs pos="25000">
                    <a:srgbClr val="7030A0"/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AutoShape 47"/>
          <p:cNvSpPr>
            <a:spLocks noChangeArrowheads="1"/>
          </p:cNvSpPr>
          <p:nvPr/>
        </p:nvSpPr>
        <p:spPr bwMode="auto">
          <a:xfrm>
            <a:off x="7812440" y="332656"/>
            <a:ext cx="576000" cy="576000"/>
          </a:xfrm>
          <a:prstGeom prst="ellipse">
            <a:avLst/>
          </a:prstGeom>
          <a:gradFill>
            <a:gsLst>
              <a:gs pos="0">
                <a:srgbClr val="FFFFCC"/>
              </a:gs>
              <a:gs pos="39999">
                <a:srgbClr val="FFFFB3"/>
              </a:gs>
              <a:gs pos="100000">
                <a:srgbClr val="FFFFB3"/>
              </a:gs>
            </a:gsLst>
            <a:lin ang="5400000" scaled="0"/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3200" b="1" dirty="0" smtClean="0"/>
              <a:t>20</a:t>
            </a:r>
            <a:endParaRPr lang="ru-RU" sz="3200" b="1" dirty="0"/>
          </a:p>
        </p:txBody>
      </p:sp>
      <p:pic>
        <p:nvPicPr>
          <p:cNvPr id="20" name="Picture 2" descr="http://dk-met.wmsite.ru/_mod_files/ce_images/igra/0_a0e95_af6e9a2c_xl.pn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7092280" y="4365104"/>
            <a:ext cx="1868309" cy="2276872"/>
          </a:xfrm>
          <a:prstGeom prst="rect">
            <a:avLst/>
          </a:prstGeom>
          <a:noFill/>
        </p:spPr>
      </p:pic>
      <p:pic>
        <p:nvPicPr>
          <p:cNvPr id="21" name="Picture 2" descr="C:\Users\Елена\Desktop\Новая папка (4)\01_Бабочки\3552.pn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251519" y="4797152"/>
            <a:ext cx="1175191" cy="1613024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http://img-fotki.yandex.ru/get/6412/83813999.dc9/0_c78be_3b3ddb78_XL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7596336" y="176261"/>
            <a:ext cx="1003904" cy="948483"/>
          </a:xfrm>
          <a:prstGeom prst="rect">
            <a:avLst/>
          </a:prstGeom>
          <a:noFill/>
        </p:spPr>
      </p:pic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395536" y="2924944"/>
            <a:ext cx="777686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2400" i="1" dirty="0" smtClean="0">
                <a:latin typeface="Georgia" pitchFamily="18" charset="0"/>
              </a:rPr>
              <a:t>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Ответ: ромб.</a:t>
            </a:r>
            <a:endParaRPr lang="ru-RU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395536" y="1268760"/>
            <a:ext cx="7632848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Назовите четырёхугольник, у которого все стороны равны.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95536" y="260648"/>
            <a:ext cx="7416824" cy="58477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460046"/>
                  </a:solidFill>
                </a:ln>
                <a:gradFill>
                  <a:gsLst>
                    <a:gs pos="25000">
                      <a:srgbClr val="7030A0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ФИГУРЫ</a:t>
            </a:r>
            <a:endParaRPr lang="ru-RU" sz="3200" b="1" spc="50" dirty="0">
              <a:ln w="11430">
                <a:solidFill>
                  <a:srgbClr val="460046"/>
                </a:solidFill>
              </a:ln>
              <a:gradFill>
                <a:gsLst>
                  <a:gs pos="25000">
                    <a:srgbClr val="7030A0"/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AutoShape 47"/>
          <p:cNvSpPr>
            <a:spLocks noChangeArrowheads="1"/>
          </p:cNvSpPr>
          <p:nvPr/>
        </p:nvSpPr>
        <p:spPr bwMode="auto">
          <a:xfrm>
            <a:off x="7812440" y="332656"/>
            <a:ext cx="576000" cy="576000"/>
          </a:xfrm>
          <a:prstGeom prst="ellipse">
            <a:avLst/>
          </a:prstGeom>
          <a:gradFill>
            <a:gsLst>
              <a:gs pos="0">
                <a:srgbClr val="FFFFCC"/>
              </a:gs>
              <a:gs pos="39999">
                <a:srgbClr val="FFFFB3"/>
              </a:gs>
              <a:gs pos="100000">
                <a:srgbClr val="FFFFB3"/>
              </a:gs>
            </a:gsLst>
            <a:lin ang="5400000" scaled="0"/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3200" b="1" dirty="0" smtClean="0"/>
              <a:t>30</a:t>
            </a:r>
            <a:endParaRPr lang="ru-RU" sz="3200" b="1" dirty="0"/>
          </a:p>
        </p:txBody>
      </p:sp>
      <p:pic>
        <p:nvPicPr>
          <p:cNvPr id="20" name="Picture 2" descr="http://dk-met.wmsite.ru/_mod_files/ce_images/igra/0_a0e95_af6e9a2c_xl.pn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7092280" y="4365104"/>
            <a:ext cx="1868309" cy="2276872"/>
          </a:xfrm>
          <a:prstGeom prst="rect">
            <a:avLst/>
          </a:prstGeom>
          <a:noFill/>
        </p:spPr>
      </p:pic>
      <p:pic>
        <p:nvPicPr>
          <p:cNvPr id="21" name="Picture 2" descr="C:\Users\Елена\Desktop\Новая папка (4)\01_Бабочки\3552.pn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251519" y="4797152"/>
            <a:ext cx="1175191" cy="1613024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http://img-fotki.yandex.ru/get/6412/83813999.dc9/0_c78be_3b3ddb78_XL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7596336" y="176261"/>
            <a:ext cx="1003904" cy="948483"/>
          </a:xfrm>
          <a:prstGeom prst="rect">
            <a:avLst/>
          </a:prstGeom>
          <a:noFill/>
        </p:spPr>
      </p:pic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395536" y="2924944"/>
            <a:ext cx="777686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Ответ: треугольник.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395536" y="1268760"/>
            <a:ext cx="7632848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Геометрическая фигура, ограниченная тремя отрезками.</a:t>
            </a:r>
            <a:endParaRPr lang="ru-RU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95536" y="260648"/>
            <a:ext cx="7416824" cy="58477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460046"/>
                  </a:solidFill>
                </a:ln>
                <a:gradFill>
                  <a:gsLst>
                    <a:gs pos="25000">
                      <a:srgbClr val="7030A0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ФИГУРЫ</a:t>
            </a:r>
            <a:endParaRPr lang="ru-RU" sz="3200" b="1" spc="50" dirty="0">
              <a:ln w="11430">
                <a:solidFill>
                  <a:srgbClr val="460046"/>
                </a:solidFill>
              </a:ln>
              <a:gradFill>
                <a:gsLst>
                  <a:gs pos="25000">
                    <a:srgbClr val="7030A0"/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AutoShape 47"/>
          <p:cNvSpPr>
            <a:spLocks noChangeArrowheads="1"/>
          </p:cNvSpPr>
          <p:nvPr/>
        </p:nvSpPr>
        <p:spPr bwMode="auto">
          <a:xfrm>
            <a:off x="7812440" y="332656"/>
            <a:ext cx="576000" cy="576000"/>
          </a:xfrm>
          <a:prstGeom prst="ellipse">
            <a:avLst/>
          </a:prstGeom>
          <a:gradFill>
            <a:gsLst>
              <a:gs pos="0">
                <a:srgbClr val="FFFFCC"/>
              </a:gs>
              <a:gs pos="39999">
                <a:srgbClr val="FFFFB3"/>
              </a:gs>
              <a:gs pos="100000">
                <a:srgbClr val="FFFFB3"/>
              </a:gs>
            </a:gsLst>
            <a:lin ang="5400000" scaled="0"/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3200" b="1" dirty="0" smtClean="0"/>
              <a:t>40</a:t>
            </a:r>
            <a:endParaRPr lang="ru-RU" sz="3200" b="1" dirty="0"/>
          </a:p>
        </p:txBody>
      </p:sp>
      <p:pic>
        <p:nvPicPr>
          <p:cNvPr id="20" name="Picture 2" descr="http://dk-met.wmsite.ru/_mod_files/ce_images/igra/0_a0e95_af6e9a2c_xl.pn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7092280" y="4365104"/>
            <a:ext cx="1868309" cy="2276872"/>
          </a:xfrm>
          <a:prstGeom prst="rect">
            <a:avLst/>
          </a:prstGeom>
          <a:noFill/>
        </p:spPr>
      </p:pic>
      <p:pic>
        <p:nvPicPr>
          <p:cNvPr id="21" name="Picture 2" descr="C:\Users\Елена\Desktop\Новая папка (4)\01_Бабочки\3552.pn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251519" y="4797152"/>
            <a:ext cx="1175191" cy="1613024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http://img-fotki.yandex.ru/get/6412/83813999.dc9/0_c78be_3b3ddb78_XL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7596336" y="176261"/>
            <a:ext cx="1003904" cy="948483"/>
          </a:xfrm>
          <a:prstGeom prst="rect">
            <a:avLst/>
          </a:prstGeom>
          <a:noFill/>
        </p:spPr>
      </p:pic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395536" y="2924944"/>
            <a:ext cx="777686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Ответ: прямоугольный параллелепипед.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395536" y="1268760"/>
            <a:ext cx="7632848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Какую фигуру составляет развёртка спичечного коробка?</a:t>
            </a:r>
            <a:endParaRPr lang="ru-RU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95536" y="260648"/>
            <a:ext cx="7416824" cy="58477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460046"/>
                  </a:solidFill>
                </a:ln>
                <a:gradFill>
                  <a:gsLst>
                    <a:gs pos="25000">
                      <a:srgbClr val="7030A0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ФИГУРЫ</a:t>
            </a:r>
            <a:endParaRPr lang="ru-RU" sz="3200" b="1" spc="50" dirty="0">
              <a:ln w="11430">
                <a:solidFill>
                  <a:srgbClr val="460046"/>
                </a:solidFill>
              </a:ln>
              <a:gradFill>
                <a:gsLst>
                  <a:gs pos="25000">
                    <a:srgbClr val="7030A0"/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AutoShape 47"/>
          <p:cNvSpPr>
            <a:spLocks noChangeArrowheads="1"/>
          </p:cNvSpPr>
          <p:nvPr/>
        </p:nvSpPr>
        <p:spPr bwMode="auto">
          <a:xfrm>
            <a:off x="7812440" y="332656"/>
            <a:ext cx="576000" cy="576000"/>
          </a:xfrm>
          <a:prstGeom prst="ellipse">
            <a:avLst/>
          </a:prstGeom>
          <a:gradFill>
            <a:gsLst>
              <a:gs pos="0">
                <a:srgbClr val="FFFFCC"/>
              </a:gs>
              <a:gs pos="39999">
                <a:srgbClr val="FFFFB3"/>
              </a:gs>
              <a:gs pos="100000">
                <a:srgbClr val="FFFFB3"/>
              </a:gs>
            </a:gsLst>
            <a:lin ang="5400000" scaled="0"/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3200" b="1" dirty="0" smtClean="0"/>
              <a:t>50</a:t>
            </a:r>
            <a:endParaRPr lang="ru-RU" sz="3200" b="1" dirty="0"/>
          </a:p>
        </p:txBody>
      </p:sp>
      <p:pic>
        <p:nvPicPr>
          <p:cNvPr id="20" name="Picture 2" descr="http://dk-met.wmsite.ru/_mod_files/ce_images/igra/0_a0e95_af6e9a2c_xl.pn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7092280" y="4365104"/>
            <a:ext cx="1868309" cy="2276872"/>
          </a:xfrm>
          <a:prstGeom prst="rect">
            <a:avLst/>
          </a:prstGeom>
          <a:noFill/>
        </p:spPr>
      </p:pic>
      <p:pic>
        <p:nvPicPr>
          <p:cNvPr id="21" name="Picture 2" descr="C:\Users\Елена\Desktop\Новая папка (4)\01_Бабочки\3552.pn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251519" y="4797152"/>
            <a:ext cx="1175191" cy="1613024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395536" y="2924944"/>
            <a:ext cx="777686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Ответ: числитель.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395536" y="1268760"/>
            <a:ext cx="7632848" cy="1027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называется верхняя часть дроби?</a:t>
            </a:r>
          </a:p>
          <a:p>
            <a:pPr algn="ctr">
              <a:spcBef>
                <a:spcPct val="20000"/>
              </a:spcBef>
            </a:pP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95536" y="260648"/>
            <a:ext cx="7416824" cy="58477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460046"/>
                  </a:solidFill>
                </a:ln>
                <a:gradFill>
                  <a:gsLst>
                    <a:gs pos="25000">
                      <a:srgbClr val="7030A0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ДРОБИ</a:t>
            </a:r>
            <a:endParaRPr lang="ru-RU" sz="3200" b="1" spc="50" dirty="0">
              <a:ln w="11430">
                <a:solidFill>
                  <a:srgbClr val="460046"/>
                </a:solidFill>
              </a:ln>
              <a:gradFill>
                <a:gsLst>
                  <a:gs pos="25000">
                    <a:srgbClr val="7030A0"/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http://img-fotki.yandex.ru/get/6412/83813999.dc9/0_c78be_3b3ddb78_XL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7596336" y="176261"/>
            <a:ext cx="1003904" cy="948483"/>
          </a:xfrm>
          <a:prstGeom prst="rect">
            <a:avLst/>
          </a:prstGeom>
          <a:noFill/>
        </p:spPr>
      </p:pic>
      <p:sp>
        <p:nvSpPr>
          <p:cNvPr id="7" name="AutoShape 47"/>
          <p:cNvSpPr>
            <a:spLocks noChangeArrowheads="1"/>
          </p:cNvSpPr>
          <p:nvPr/>
        </p:nvSpPr>
        <p:spPr bwMode="auto">
          <a:xfrm>
            <a:off x="7812440" y="332656"/>
            <a:ext cx="576000" cy="576000"/>
          </a:xfrm>
          <a:prstGeom prst="ellipse">
            <a:avLst/>
          </a:prstGeom>
          <a:gradFill>
            <a:gsLst>
              <a:gs pos="0">
                <a:srgbClr val="FFFFCC"/>
              </a:gs>
              <a:gs pos="39999">
                <a:srgbClr val="FFFFB3"/>
              </a:gs>
              <a:gs pos="100000">
                <a:srgbClr val="FFFFB3"/>
              </a:gs>
            </a:gsLst>
            <a:lin ang="5400000" scaled="0"/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3200" b="1" dirty="0"/>
              <a:t>10</a:t>
            </a:r>
          </a:p>
        </p:txBody>
      </p:sp>
      <p:pic>
        <p:nvPicPr>
          <p:cNvPr id="8" name="Picture 4" descr="http://img-fotki.yandex.ru/get/4414/119528728.cb4/0_a0e69_a464749a_XL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screen"/>
          <a:srcRect l="15239" t="3048" r="22730" b="3992"/>
          <a:stretch>
            <a:fillRect/>
          </a:stretch>
        </p:blipFill>
        <p:spPr bwMode="auto">
          <a:xfrm>
            <a:off x="7226819" y="2492896"/>
            <a:ext cx="1917181" cy="4104456"/>
          </a:xfrm>
          <a:prstGeom prst="rect">
            <a:avLst/>
          </a:prstGeom>
          <a:noFill/>
        </p:spPr>
      </p:pic>
      <p:pic>
        <p:nvPicPr>
          <p:cNvPr id="10" name="Picture 2" descr="C:\Users\Елена\Desktop\Новая папка (4)\01_Бабочки\3552.pn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251519" y="4797152"/>
            <a:ext cx="1175191" cy="1613024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theme/theme1.xml><?xml version="1.0" encoding="utf-8"?>
<a:theme xmlns:a="http://schemas.openxmlformats.org/drawingml/2006/main" name="Тема Office">
  <a:themeElements>
    <a:clrScheme name="Другая 2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953734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2066</TotalTime>
  <Words>634</Words>
  <Application>Microsoft Office PowerPoint</Application>
  <PresentationFormat>Экран (4:3)</PresentationFormat>
  <Paragraphs>197</Paragraphs>
  <Slides>30</Slides>
  <Notes>27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5" baseType="lpstr">
      <vt:lpstr>Arial</vt:lpstr>
      <vt:lpstr>Calibri</vt:lpstr>
      <vt:lpstr>Georgia</vt:lpstr>
      <vt:lpstr>Times New Roman</vt:lpstr>
      <vt:lpstr>Тема Office</vt:lpstr>
      <vt:lpstr>Презентация PowerPoint</vt:lpstr>
      <vt:lpstr>Правила игры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User</cp:lastModifiedBy>
  <cp:revision>69</cp:revision>
  <dcterms:created xsi:type="dcterms:W3CDTF">2014-01-06T16:00:12Z</dcterms:created>
  <dcterms:modified xsi:type="dcterms:W3CDTF">2017-02-17T05:31:34Z</dcterms:modified>
</cp:coreProperties>
</file>