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5" r:id="rId4"/>
    <p:sldId id="261" r:id="rId5"/>
    <p:sldId id="265" r:id="rId6"/>
    <p:sldId id="266" r:id="rId7"/>
    <p:sldId id="267" r:id="rId8"/>
    <p:sldId id="268" r:id="rId9"/>
    <p:sldId id="269" r:id="rId10"/>
    <p:sldId id="270" r:id="rId11"/>
    <p:sldId id="272" r:id="rId12"/>
    <p:sldId id="271" r:id="rId13"/>
    <p:sldId id="273" r:id="rId14"/>
    <p:sldId id="274" r:id="rId15"/>
    <p:sldId id="263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CCFF"/>
    <a:srgbClr val="FF99FF"/>
    <a:srgbClr val="FF99CC"/>
    <a:srgbClr val="FFFF00"/>
    <a:srgbClr val="CCECFF"/>
    <a:srgbClr val="FFFF66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3758D-7E42-4550-8CE5-489CC3FED705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62D0B-8678-4F10-B9A8-3004758721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30BD4-E51C-4401-97D2-90E1391C376C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422A7-0702-486A-B7F7-39B9D8360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972F8-C0A3-40BD-A975-F84CCCE44C35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58A54-A36E-4318-AC82-2EBB2262A5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6772F-8BEC-4A0C-A263-6F8B40209FC6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239F6-2448-4010-BF46-C76241AB2C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81DBC-C945-4080-AF15-1CFD4BA41FA2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F063-6F2B-41CD-A90B-E82516214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A4BFC-2197-49E9-AA45-A85CCFB1D9D3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5E615-CE39-412D-8120-C2A7D14704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DC941-4CAB-4F55-9432-B8515DB14C34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7DFB4-B949-4C73-8C09-025E0C1AC3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EC301-10B0-4985-9F74-1607DEABA30D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4CE20-9DD1-43E9-8A7D-D1E00078C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F1667-8C7B-4D71-98BD-73991F81BADF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7BE51-0F8B-43A4-B3FE-6D70B5C00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789A2-DB40-461F-A055-08E06F6ADD04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9F69B-6DD0-410E-8A1A-1C600026D5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84D55-01DE-4F56-87B9-1E1E78341D3B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4788B-45EB-4456-B0AA-1741D17824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535203-9C14-43F1-94C1-DBF276CAEE07}" type="datetimeFigureOut">
              <a:rPr lang="ru-RU"/>
              <a:pPr>
                <a:defRPr/>
              </a:pPr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E86379-1160-4135-907A-9FB0E85FF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5.xml"/><Relationship Id="rId26" Type="http://schemas.openxmlformats.org/officeDocument/2006/relationships/slide" Target="slide6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7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23.jpeg"/><Relationship Id="rId25" Type="http://schemas.openxmlformats.org/officeDocument/2006/relationships/slide" Target="slide12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1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4.xml"/><Relationship Id="rId28" Type="http://schemas.openxmlformats.org/officeDocument/2006/relationships/slide" Target="slide8.xml"/><Relationship Id="rId10" Type="http://schemas.openxmlformats.org/officeDocument/2006/relationships/image" Target="../media/image10.jpeg"/><Relationship Id="rId19" Type="http://schemas.openxmlformats.org/officeDocument/2006/relationships/slide" Target="slide4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3.xml"/><Relationship Id="rId27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5.xml"/><Relationship Id="rId26" Type="http://schemas.openxmlformats.org/officeDocument/2006/relationships/slide" Target="slide6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7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24.jpeg"/><Relationship Id="rId25" Type="http://schemas.openxmlformats.org/officeDocument/2006/relationships/slide" Target="slide10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2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4.xml"/><Relationship Id="rId28" Type="http://schemas.openxmlformats.org/officeDocument/2006/relationships/slide" Target="slide8.xml"/><Relationship Id="rId10" Type="http://schemas.openxmlformats.org/officeDocument/2006/relationships/image" Target="../media/image10.jpeg"/><Relationship Id="rId19" Type="http://schemas.openxmlformats.org/officeDocument/2006/relationships/slide" Target="slide4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3.xml"/><Relationship Id="rId27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5.xml"/><Relationship Id="rId26" Type="http://schemas.openxmlformats.org/officeDocument/2006/relationships/slide" Target="slide6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7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25.jpeg"/><Relationship Id="rId25" Type="http://schemas.openxmlformats.org/officeDocument/2006/relationships/slide" Target="slide10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1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4.xml"/><Relationship Id="rId28" Type="http://schemas.openxmlformats.org/officeDocument/2006/relationships/slide" Target="slide8.xml"/><Relationship Id="rId10" Type="http://schemas.openxmlformats.org/officeDocument/2006/relationships/image" Target="../media/image10.jpeg"/><Relationship Id="rId19" Type="http://schemas.openxmlformats.org/officeDocument/2006/relationships/slide" Target="slide4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3.xml"/><Relationship Id="rId27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4.xml"/><Relationship Id="rId26" Type="http://schemas.openxmlformats.org/officeDocument/2006/relationships/slide" Target="slide6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3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slide" Target="slide5.xml"/><Relationship Id="rId25" Type="http://schemas.openxmlformats.org/officeDocument/2006/relationships/slide" Target="slide10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2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1.xml"/><Relationship Id="rId28" Type="http://schemas.openxmlformats.org/officeDocument/2006/relationships/image" Target="../media/image26.jpeg"/><Relationship Id="rId10" Type="http://schemas.openxmlformats.org/officeDocument/2006/relationships/image" Target="../media/image10.jpeg"/><Relationship Id="rId19" Type="http://schemas.openxmlformats.org/officeDocument/2006/relationships/slide" Target="slide9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14.xml"/><Relationship Id="rId27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5.xml"/><Relationship Id="rId26" Type="http://schemas.openxmlformats.org/officeDocument/2006/relationships/slide" Target="slide6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7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27.jpeg"/><Relationship Id="rId25" Type="http://schemas.openxmlformats.org/officeDocument/2006/relationships/slide" Target="slide10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2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1.xml"/><Relationship Id="rId28" Type="http://schemas.openxmlformats.org/officeDocument/2006/relationships/slide" Target="slide8.xml"/><Relationship Id="rId10" Type="http://schemas.openxmlformats.org/officeDocument/2006/relationships/image" Target="../media/image10.jpeg"/><Relationship Id="rId19" Type="http://schemas.openxmlformats.org/officeDocument/2006/relationships/slide" Target="slide4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3.xml"/><Relationship Id="rId27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festival.1september.ru/articles/586506/" TargetMode="External"/><Relationship Id="rId13" Type="http://schemas.openxmlformats.org/officeDocument/2006/relationships/hyperlink" Target="http://newsmedic.ru/medic_assets/uploads/2015/06/chelidonium07.jpg" TargetMode="External"/><Relationship Id="rId18" Type="http://schemas.openxmlformats.org/officeDocument/2006/relationships/hyperlink" Target="http://agrus.ua/pictures/315815bd51dae4fa89e6837d35f5c6da.jpg" TargetMode="External"/><Relationship Id="rId3" Type="http://schemas.openxmlformats.org/officeDocument/2006/relationships/hyperlink" Target="https://aio.lv/site/uploads/uploads/mime/PRODUCT/detail/179794_1.jpg" TargetMode="External"/><Relationship Id="rId7" Type="http://schemas.openxmlformats.org/officeDocument/2006/relationships/hyperlink" Target="http://uhozhennaya.ru/wp-content/uploads/2015/07/1410521311_a1e81.jpg" TargetMode="External"/><Relationship Id="rId12" Type="http://schemas.openxmlformats.org/officeDocument/2006/relationships/hyperlink" Target="http://narrecepti.ru/wp-content/uploads/2015/12/plody-shipovnika-na-vetke.jpg" TargetMode="External"/><Relationship Id="rId17" Type="http://schemas.openxmlformats.org/officeDocument/2006/relationships/hyperlink" Target="http://www.vrachfree.com/images/lekarst_rasten/lipa-serdtsevidnaya-ili-melkolistnaya.jpg" TargetMode="External"/><Relationship Id="rId2" Type="http://schemas.openxmlformats.org/officeDocument/2006/relationships/hyperlink" Target="http://ramki-vsem.ru/fon/zelenyj-fon29.jpg" TargetMode="External"/><Relationship Id="rId16" Type="http://schemas.openxmlformats.org/officeDocument/2006/relationships/hyperlink" Target="http://mycoweb.ru/Submitted/AWP/MaTb_AWP_20080328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ankreceptov.ru/picture/skazki-0271.jpg" TargetMode="External"/><Relationship Id="rId11" Type="http://schemas.openxmlformats.org/officeDocument/2006/relationships/hyperlink" Target="http://greenlab-shop.ru/userfiles/shop/large/328_ryabina-obyknovennaya-edulis.jpg" TargetMode="External"/><Relationship Id="rId5" Type="http://schemas.openxmlformats.org/officeDocument/2006/relationships/hyperlink" Target="https://im2-tub-ru.yandex.net/i?id=9105ec7348b3615f59dd3c06a77b48f5&amp;n=33&amp;h=215&amp;w=144" TargetMode="External"/><Relationship Id="rId15" Type="http://schemas.openxmlformats.org/officeDocument/2006/relationships/hyperlink" Target="http://img0.liveinternet.ru/images/attach/c/8/101/334/101334832_Kalendula.jpg" TargetMode="External"/><Relationship Id="rId10" Type="http://schemas.openxmlformats.org/officeDocument/2006/relationships/hyperlink" Target="http://www.parkfoto.ru/wp-content/uploads/2012/05/DSC_0373_oduvanchiki.jpg" TargetMode="External"/><Relationship Id="rId19" Type="http://schemas.openxmlformats.org/officeDocument/2006/relationships/hyperlink" Target="http://kinopesenki.ru/uploads/images/akira_lilium.jpg" TargetMode="External"/><Relationship Id="rId4" Type="http://schemas.openxmlformats.org/officeDocument/2006/relationships/hyperlink" Target="http://zanimatika.narod.ru/Azbuki_travnik.htm" TargetMode="External"/><Relationship Id="rId9" Type="http://schemas.openxmlformats.org/officeDocument/2006/relationships/hyperlink" Target="http://img2.postila.ru/storage/11328000/11323497/fd553a9ffaa542569f6156fdb905d345.jpg" TargetMode="External"/><Relationship Id="rId14" Type="http://schemas.openxmlformats.org/officeDocument/2006/relationships/hyperlink" Target="http://7lafa.com/herbs/podorojnik_bolshoi_rannik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6.xml"/><Relationship Id="rId3" Type="http://schemas.openxmlformats.org/officeDocument/2006/relationships/hyperlink" Target="http://dovosp.ru/insertfiles/images/articles/for_parents/read_to_children/stikhi_o_lete/image024.jpg" TargetMode="External"/><Relationship Id="rId7" Type="http://schemas.openxmlformats.org/officeDocument/2006/relationships/slide" Target="slide7.xml"/><Relationship Id="rId12" Type="http://schemas.openxmlformats.org/officeDocument/2006/relationships/slide" Target="slide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12.xml"/><Relationship Id="rId5" Type="http://schemas.openxmlformats.org/officeDocument/2006/relationships/slide" Target="slide4.xml"/><Relationship Id="rId15" Type="http://schemas.openxmlformats.org/officeDocument/2006/relationships/slide" Target="slide8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4.xml"/><Relationship Id="rId1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4.xml"/><Relationship Id="rId26" Type="http://schemas.openxmlformats.org/officeDocument/2006/relationships/slide" Target="slide13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14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slide" Target="slide5.xml"/><Relationship Id="rId25" Type="http://schemas.openxmlformats.org/officeDocument/2006/relationships/slide" Target="slide6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0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2.xml"/><Relationship Id="rId10" Type="http://schemas.openxmlformats.org/officeDocument/2006/relationships/image" Target="../media/image10.jpeg"/><Relationship Id="rId19" Type="http://schemas.openxmlformats.org/officeDocument/2006/relationships/slide" Target="slide9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11.xml"/><Relationship Id="rId27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5.xml"/><Relationship Id="rId26" Type="http://schemas.openxmlformats.org/officeDocument/2006/relationships/slide" Target="slide6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3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slide" Target="slide10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2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1.xml"/><Relationship Id="rId28" Type="http://schemas.openxmlformats.org/officeDocument/2006/relationships/slide" Target="slide8.xml"/><Relationship Id="rId10" Type="http://schemas.openxmlformats.org/officeDocument/2006/relationships/image" Target="../media/image10.jpeg"/><Relationship Id="rId19" Type="http://schemas.openxmlformats.org/officeDocument/2006/relationships/slide" Target="slide9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14.xml"/><Relationship Id="rId27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4.xml"/><Relationship Id="rId26" Type="http://schemas.openxmlformats.org/officeDocument/2006/relationships/slide" Target="slide6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3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8.jpeg"/><Relationship Id="rId25" Type="http://schemas.openxmlformats.org/officeDocument/2006/relationships/slide" Target="slide10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2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1.xml"/><Relationship Id="rId28" Type="http://schemas.openxmlformats.org/officeDocument/2006/relationships/slide" Target="slide8.xml"/><Relationship Id="rId10" Type="http://schemas.openxmlformats.org/officeDocument/2006/relationships/image" Target="../media/image10.jpeg"/><Relationship Id="rId19" Type="http://schemas.openxmlformats.org/officeDocument/2006/relationships/slide" Target="slide9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14.xml"/><Relationship Id="rId27" Type="http://schemas.openxmlformats.org/officeDocument/2006/relationships/slide" Target="slide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5.xml"/><Relationship Id="rId26" Type="http://schemas.openxmlformats.org/officeDocument/2006/relationships/slide" Target="slide10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7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9.jpeg"/><Relationship Id="rId25" Type="http://schemas.openxmlformats.org/officeDocument/2006/relationships/slide" Target="slide12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1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4.xml"/><Relationship Id="rId28" Type="http://schemas.openxmlformats.org/officeDocument/2006/relationships/slide" Target="slide8.xml"/><Relationship Id="rId10" Type="http://schemas.openxmlformats.org/officeDocument/2006/relationships/image" Target="../media/image10.jpeg"/><Relationship Id="rId19" Type="http://schemas.openxmlformats.org/officeDocument/2006/relationships/slide" Target="slide4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3.xml"/><Relationship Id="rId27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5.xml"/><Relationship Id="rId26" Type="http://schemas.openxmlformats.org/officeDocument/2006/relationships/slide" Target="slide6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3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20.jpeg"/><Relationship Id="rId25" Type="http://schemas.openxmlformats.org/officeDocument/2006/relationships/slide" Target="slide10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2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1.xml"/><Relationship Id="rId28" Type="http://schemas.openxmlformats.org/officeDocument/2006/relationships/slide" Target="slide8.xml"/><Relationship Id="rId10" Type="http://schemas.openxmlformats.org/officeDocument/2006/relationships/image" Target="../media/image10.jpeg"/><Relationship Id="rId19" Type="http://schemas.openxmlformats.org/officeDocument/2006/relationships/slide" Target="slide4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14.xml"/><Relationship Id="rId27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5.xml"/><Relationship Id="rId26" Type="http://schemas.openxmlformats.org/officeDocument/2006/relationships/slide" Target="slide10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7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21.jpeg"/><Relationship Id="rId25" Type="http://schemas.openxmlformats.org/officeDocument/2006/relationships/slide" Target="slide12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1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4.xml"/><Relationship Id="rId28" Type="http://schemas.openxmlformats.org/officeDocument/2006/relationships/slide" Target="slide13.xml"/><Relationship Id="rId10" Type="http://schemas.openxmlformats.org/officeDocument/2006/relationships/image" Target="../media/image10.jpeg"/><Relationship Id="rId19" Type="http://schemas.openxmlformats.org/officeDocument/2006/relationships/slide" Target="slide4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3.xml"/><Relationship Id="rId27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slide" Target="slide5.xml"/><Relationship Id="rId26" Type="http://schemas.openxmlformats.org/officeDocument/2006/relationships/slide" Target="slide6.xml"/><Relationship Id="rId3" Type="http://schemas.openxmlformats.org/officeDocument/2006/relationships/hyperlink" Target="http://dovosp.ru/insertfiles/images/articles/for_parents/read_to_children/stikhi_o_lete/image024.jpg" TargetMode="External"/><Relationship Id="rId21" Type="http://schemas.openxmlformats.org/officeDocument/2006/relationships/slide" Target="slide3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22.jpeg"/><Relationship Id="rId25" Type="http://schemas.openxmlformats.org/officeDocument/2006/relationships/slide" Target="slide10.xml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slide" Target="slide12.xml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slide" Target="slide11.xml"/><Relationship Id="rId28" Type="http://schemas.openxmlformats.org/officeDocument/2006/relationships/slide" Target="slide8.xml"/><Relationship Id="rId10" Type="http://schemas.openxmlformats.org/officeDocument/2006/relationships/image" Target="../media/image10.jpeg"/><Relationship Id="rId19" Type="http://schemas.openxmlformats.org/officeDocument/2006/relationships/slide" Target="slide4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slide" Target="slide14.xml"/><Relationship Id="rId27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4"/>
          <p:cNvSpPr>
            <a:spLocks noChangeArrowheads="1"/>
          </p:cNvSpPr>
          <p:nvPr/>
        </p:nvSpPr>
        <p:spPr bwMode="auto">
          <a:xfrm>
            <a:off x="2411413" y="4437063"/>
            <a:ext cx="619283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660033"/>
                </a:solidFill>
              </a:rPr>
              <a:t>Автор: Казакова Татьяна Владимировна, </a:t>
            </a:r>
          </a:p>
          <a:p>
            <a:r>
              <a:rPr lang="ru-RU" sz="2000" b="1">
                <a:solidFill>
                  <a:srgbClr val="660033"/>
                </a:solidFill>
              </a:rPr>
              <a:t>учитель начальных классов </a:t>
            </a:r>
          </a:p>
          <a:p>
            <a:r>
              <a:rPr lang="ru-RU" sz="2000" b="1">
                <a:solidFill>
                  <a:srgbClr val="660033"/>
                </a:solidFill>
              </a:rPr>
              <a:t>МКОУ СОШ № 8 с. Ульяновка Минераловодского района </a:t>
            </a:r>
          </a:p>
          <a:p>
            <a:r>
              <a:rPr lang="ru-RU" sz="2000" b="1">
                <a:solidFill>
                  <a:srgbClr val="660033"/>
                </a:solidFill>
              </a:rPr>
              <a:t>Ставропольского края</a:t>
            </a:r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8243888" y="6308725"/>
            <a:ext cx="649287" cy="43338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Управляющая кнопка: сведения 14">
            <a:hlinkClick r:id="" action="ppaction://hlinkshowjump?jump=lastslide" highlightClick="1"/>
          </p:cNvPr>
          <p:cNvSpPr/>
          <p:nvPr/>
        </p:nvSpPr>
        <p:spPr>
          <a:xfrm>
            <a:off x="107950" y="6165850"/>
            <a:ext cx="503238" cy="431800"/>
          </a:xfrm>
          <a:prstGeom prst="actionButtonInformation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3320" name="Picture 8" descr="skazki-02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1883" y="1707713"/>
            <a:ext cx="2893129" cy="2107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745212" y="376709"/>
            <a:ext cx="737060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Дидактическая</a:t>
            </a:r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игра</a:t>
            </a:r>
          </a:p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«Лекарственные растения»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22531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22535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7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8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9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0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1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2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3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4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5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6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7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8" name="AutoShape 60"/>
          <p:cNvSpPr>
            <a:spLocks noChangeArrowheads="1"/>
          </p:cNvSpPr>
          <p:nvPr/>
        </p:nvSpPr>
        <p:spPr bwMode="auto">
          <a:xfrm>
            <a:off x="395288" y="260350"/>
            <a:ext cx="4392612" cy="1655763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Если травку ты сорвёшь,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Руки, знай, не ототрёшь.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Доктор всех аптечных дел,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Кто лечит ранки? </a:t>
            </a:r>
          </a:p>
        </p:txBody>
      </p:sp>
      <p:pic>
        <p:nvPicPr>
          <p:cNvPr id="23586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7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8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9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0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1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2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3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4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5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6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7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98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863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чистотел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916238" y="2492375"/>
            <a:ext cx="5759450" cy="345757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63" name="AutoShape 8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22564" name="AutoShape 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22565" name="AutoShape 1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22566" name="AutoShape 1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22567" name="AutoShape 12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22568" name="AutoShape 13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22569" name="AutoShape 16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22570" name="AutoShape 15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54" name="AutoShape 14"/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22572" name="AutoShape 19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22573" name="AutoShape 18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22574" name="AutoShape 17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5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35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5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9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5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9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35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9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35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9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5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9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5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indefinite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9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35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35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9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35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9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3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6"/>
                  </p:tgtEl>
                </p:cond>
              </p:nextCondLst>
            </p:seq>
          </p:childTnLst>
        </p:cTn>
      </p:par>
    </p:tnLst>
    <p:bldLst>
      <p:bldP spid="23598" grpId="0" animBg="1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23555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23559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1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2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3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4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5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6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7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8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9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0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1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2" name="AutoShape 60"/>
          <p:cNvSpPr>
            <a:spLocks noChangeArrowheads="1"/>
          </p:cNvSpPr>
          <p:nvPr/>
        </p:nvSpPr>
        <p:spPr bwMode="auto">
          <a:xfrm>
            <a:off x="539750" y="260350"/>
            <a:ext cx="4032250" cy="1655763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Семена, как коготки, 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Жёлто-красные цветки. 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От горла помогают, 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Кто же их не знает? </a:t>
            </a:r>
          </a:p>
        </p:txBody>
      </p:sp>
      <p:pic>
        <p:nvPicPr>
          <p:cNvPr id="25634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5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6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7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8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9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0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1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2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3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4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5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46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863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календула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916238" y="2492375"/>
            <a:ext cx="5759450" cy="345757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587" name="AutoShape 8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23588" name="AutoShape 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23589" name="AutoShape 1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23590" name="AutoShape 1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23591" name="AutoShape 12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23592" name="AutoShape 13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52" name="AutoShape 16"/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23594" name="AutoShape 15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23595" name="AutoShape 14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23596" name="AutoShape 19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23597" name="AutoShape 18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23598" name="AutoShape 17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56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56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56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4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6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4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56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4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56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56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256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4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6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indefinite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56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6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4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5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4" dur="indefinite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56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42"/>
                  </p:tgtEl>
                </p:cond>
              </p:nextCondLst>
            </p:seq>
          </p:childTnLst>
        </p:cTn>
      </p:par>
    </p:tnLst>
    <p:bldLst>
      <p:bldP spid="25646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24579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24583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5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6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7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8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9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0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1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2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3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4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5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6" name="AutoShape 60"/>
          <p:cNvSpPr>
            <a:spLocks noChangeArrowheads="1"/>
          </p:cNvSpPr>
          <p:nvPr/>
        </p:nvSpPr>
        <p:spPr bwMode="auto">
          <a:xfrm>
            <a:off x="539750" y="188913"/>
            <a:ext cx="4103688" cy="180022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endParaRPr lang="ru-RU" sz="2400" b="1">
              <a:solidFill>
                <a:srgbClr val="000066"/>
              </a:solidFill>
            </a:endParaRP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Летом рад я свежей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Ягодке медвежьей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А сушёная в запас 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От простуды лечит нас.</a:t>
            </a:r>
            <a:br>
              <a:rPr lang="ru-RU" sz="2400" b="1">
                <a:solidFill>
                  <a:srgbClr val="000066"/>
                </a:solidFill>
              </a:rPr>
            </a:br>
            <a:endParaRPr lang="ru-RU" sz="2400" b="1">
              <a:solidFill>
                <a:srgbClr val="000066"/>
              </a:solidFill>
            </a:endParaRPr>
          </a:p>
        </p:txBody>
      </p:sp>
      <p:pic>
        <p:nvPicPr>
          <p:cNvPr id="24610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1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2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3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4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5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6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7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8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9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0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1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22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863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малина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916238" y="2492375"/>
            <a:ext cx="5759450" cy="345757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AutoShape 8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3" name="AutoShape 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4" name="AutoShape 1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5" name="AutoShape 1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6" name="AutoShape 12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7" name="AutoShape 13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8" name="AutoShape 16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53" name="AutoShape 15"/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9" name="AutoShape 14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10" name="AutoShape 19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11" name="AutoShape 18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12" name="AutoShape 17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6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1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46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46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6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6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246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24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6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246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24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6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6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46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246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24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1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6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7" dur="indefinite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46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3" dur="indefinite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1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46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9" dur="indefinite"/>
                                        <p:tgtEl>
                                          <p:spTgt spid="24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1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46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10"/>
                  </p:tgtEl>
                </p:cond>
              </p:nextCondLst>
            </p:seq>
          </p:childTnLst>
        </p:cTn>
      </p:par>
    </p:tnLst>
    <p:bldLst>
      <p:bldP spid="24622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25603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25607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9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0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1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2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3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4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5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6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7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8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9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20" name="AutoShape 60"/>
          <p:cNvSpPr>
            <a:spLocks noChangeArrowheads="1"/>
          </p:cNvSpPr>
          <p:nvPr/>
        </p:nvSpPr>
        <p:spPr bwMode="auto">
          <a:xfrm>
            <a:off x="539750" y="260350"/>
            <a:ext cx="4032250" cy="1655763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Стоят в лугах сестрички -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золотой глазок, </a:t>
            </a: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белые реснички.</a:t>
            </a:r>
          </a:p>
        </p:txBody>
      </p:sp>
      <p:pic>
        <p:nvPicPr>
          <p:cNvPr id="26658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9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0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1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2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3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4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5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6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7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8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9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70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863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ромашки</a:t>
            </a:r>
          </a:p>
        </p:txBody>
      </p:sp>
      <p:sp>
        <p:nvSpPr>
          <p:cNvPr id="25634" name="AutoShape 8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25635" name="AutoShape 9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25636" name="AutoShape 10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25637" name="AutoShape 1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25638" name="AutoShape 12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25639" name="AutoShape 13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25640" name="AutoShape 16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25641" name="AutoShape 15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25642" name="AutoShape 14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25643" name="AutoShape 19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56" name="AutoShape 18"/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25645" name="AutoShape 17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  <p:sp>
        <p:nvSpPr>
          <p:cNvPr id="25648" name="Rectangle 48" descr="fd553a9ffaa542569f6156fdb905d345"/>
          <p:cNvSpPr>
            <a:spLocks noChangeArrowheads="1"/>
          </p:cNvSpPr>
          <p:nvPr/>
        </p:nvSpPr>
        <p:spPr bwMode="auto">
          <a:xfrm>
            <a:off x="2916238" y="2492375"/>
            <a:ext cx="5759450" cy="3457575"/>
          </a:xfrm>
          <a:prstGeom prst="rect">
            <a:avLst/>
          </a:prstGeom>
          <a:blipFill dpi="0" rotWithShape="0">
            <a:blip r:embed="rId28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6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5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66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6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66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6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6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6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66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6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66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6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66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6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6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indefinite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6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66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61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66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6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66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4" dur="indefinite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5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66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60"/>
                  </p:tgtEl>
                </p:cond>
              </p:nextCondLst>
            </p:seq>
          </p:childTnLst>
        </p:cTn>
      </p:par>
    </p:tnLst>
    <p:bldLst>
      <p:bldP spid="26670" grpId="0" animBg="1"/>
      <p:bldP spid="256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26626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26627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26631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3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4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5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6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7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8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9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0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1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2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3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4" name="AutoShape 60"/>
          <p:cNvSpPr>
            <a:spLocks noChangeArrowheads="1"/>
          </p:cNvSpPr>
          <p:nvPr/>
        </p:nvSpPr>
        <p:spPr bwMode="auto">
          <a:xfrm>
            <a:off x="539750" y="260350"/>
            <a:ext cx="4103688" cy="1655763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endParaRPr lang="ru-RU" sz="2400"/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Я знаменита не цветами,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А необычными листами:</a:t>
            </a: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То твёрдыми, холодными,</a:t>
            </a: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То мягкими и тёплыми.</a:t>
            </a:r>
            <a:r>
              <a:rPr lang="ru-RU" sz="2400"/>
              <a:t/>
            </a:r>
            <a:br>
              <a:rPr lang="ru-RU" sz="2400"/>
            </a:br>
            <a:endParaRPr lang="ru-RU" sz="2400" b="1">
              <a:solidFill>
                <a:srgbClr val="000066"/>
              </a:solidFill>
            </a:endParaRPr>
          </a:p>
        </p:txBody>
      </p:sp>
      <p:pic>
        <p:nvPicPr>
          <p:cNvPr id="27682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3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4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5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6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7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8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9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0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1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2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3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94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100806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мать – и –</a:t>
            </a:r>
          </a:p>
          <a:p>
            <a:pPr algn="ctr"/>
            <a:r>
              <a:rPr lang="ru-RU" sz="3600" b="1">
                <a:solidFill>
                  <a:srgbClr val="000066"/>
                </a:solidFill>
              </a:rPr>
              <a:t> мачеха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916238" y="2492375"/>
            <a:ext cx="5759450" cy="345757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659" name="AutoShape 8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26660" name="AutoShape 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26661" name="AutoShape 1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26662" name="AutoShape 1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26663" name="AutoShape 12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51" name="AutoShape 13"/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26665" name="AutoShape 16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26666" name="AutoShape 15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26667" name="AutoShape 14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26668" name="AutoShape 19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26669" name="AutoShape 18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26670" name="AutoShape 17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6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76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7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76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27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76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76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2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7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indefinite"/>
                                        <p:tgtEl>
                                          <p:spTgt spid="2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76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76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6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4" dur="indefinite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76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76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1"/>
                  </p:tgtEl>
                </p:cond>
              </p:nextCondLst>
            </p:seq>
          </p:childTnLst>
        </p:cTn>
      </p:par>
    </p:tnLst>
    <p:bldLst>
      <p:bldP spid="27694" grpId="0" animBg="1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4"/>
          <p:cNvSpPr txBox="1">
            <a:spLocks noChangeArrowheads="1"/>
          </p:cNvSpPr>
          <p:nvPr/>
        </p:nvSpPr>
        <p:spPr bwMode="auto">
          <a:xfrm>
            <a:off x="1403350" y="0"/>
            <a:ext cx="6769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folHlink"/>
                </a:solidFill>
              </a:rPr>
              <a:t>Источники:</a:t>
            </a:r>
          </a:p>
        </p:txBody>
      </p:sp>
      <p:sp>
        <p:nvSpPr>
          <p:cNvPr id="27650" name="Text Box 6"/>
          <p:cNvSpPr txBox="1">
            <a:spLocks noChangeArrowheads="1"/>
          </p:cNvSpPr>
          <p:nvPr/>
        </p:nvSpPr>
        <p:spPr bwMode="auto">
          <a:xfrm>
            <a:off x="323850" y="620713"/>
            <a:ext cx="8569325" cy="594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hlinkClick r:id="rId2"/>
              </a:rPr>
              <a:t>http://ramki-vsem.ru/fon/zelenyj-fon29.jpg</a:t>
            </a:r>
            <a:r>
              <a:rPr lang="ru-RU" sz="1400"/>
              <a:t>   фон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3"/>
              </a:rPr>
              <a:t>https://aio.lv/site/uploads/uploads/mime/PRODUCT/detail/179794_1.jpg</a:t>
            </a:r>
            <a:r>
              <a:rPr lang="ru-RU" sz="1400"/>
              <a:t>  телевизор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4"/>
              </a:rPr>
              <a:t>http://zanimatika.narod.ru/Azbuki_travnik.htm</a:t>
            </a:r>
            <a:r>
              <a:rPr lang="ru-RU" sz="1400"/>
              <a:t>   стихотворение 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5"/>
              </a:rPr>
              <a:t>https://im2-tub-ru.yandex.net/i?id=9105ec7348b3615f59dd3c06a77b48f5&amp;n=33&amp;h=215&amp;w=144</a:t>
            </a:r>
            <a:r>
              <a:rPr lang="ru-RU" sz="1400"/>
              <a:t> Лесовичок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6"/>
              </a:rPr>
              <a:t>http://www.bankreceptov.ru/picture/skazki-0271.jpg</a:t>
            </a:r>
            <a:r>
              <a:rPr lang="ru-RU" sz="1400"/>
              <a:t>  Муравей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7"/>
              </a:rPr>
              <a:t>http://uhozhennaya.ru/wp-content/uploads/2015/07/1410521311_a1e81.jpg</a:t>
            </a:r>
            <a:r>
              <a:rPr lang="ru-RU" sz="1400"/>
              <a:t> крапива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8"/>
              </a:rPr>
              <a:t>http://festival.1september.ru/articles/586506/</a:t>
            </a:r>
            <a:r>
              <a:rPr lang="ru-RU" sz="1400"/>
              <a:t>   загадки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9"/>
              </a:rPr>
              <a:t>http://img2.postila.ru/storage/11328000/11323497/fd553a9ffaa542569f6156fdb905d345.jpg</a:t>
            </a:r>
            <a:r>
              <a:rPr lang="ru-RU" sz="1400"/>
              <a:t>  ромашки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10"/>
              </a:rPr>
              <a:t>http://www.parkfoto.ru/wp-content/uploads/2012/05/DSC_0373_oduvanchiki.jpg</a:t>
            </a:r>
            <a:r>
              <a:rPr lang="ru-RU" sz="1400"/>
              <a:t>   одуванчик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11"/>
              </a:rPr>
              <a:t>http://greenlab-shop.ru/userfiles/shop/large/328_ryabina-obyknovennaya-edulis.jpg</a:t>
            </a:r>
            <a:r>
              <a:rPr lang="ru-RU" sz="1400"/>
              <a:t>  рябина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12"/>
              </a:rPr>
              <a:t>http://narrecepti.ru/wp-content/uploads/2015/12/plody-shipovnika-na-vetke.jpg</a:t>
            </a:r>
            <a:r>
              <a:rPr lang="ru-RU" sz="1400"/>
              <a:t>  шиповник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13"/>
              </a:rPr>
              <a:t>http://newsmedic.ru/medic_assets/uploads/2015/06/chelidonium07.jpg</a:t>
            </a:r>
            <a:r>
              <a:rPr lang="ru-RU" sz="1400"/>
              <a:t> чистотел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14"/>
              </a:rPr>
              <a:t>http://7lafa.com/herbs/podorojnik_bolshoi_rannik.jpg</a:t>
            </a:r>
            <a:r>
              <a:rPr lang="ru-RU" sz="1400"/>
              <a:t>  подорожник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15"/>
              </a:rPr>
              <a:t>http://img0.liveinternet.ru/images/attach/c/8/101/334/101334832_Kalendula.jpg</a:t>
            </a:r>
            <a:r>
              <a:rPr lang="ru-RU" sz="1400"/>
              <a:t>  календула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16"/>
              </a:rPr>
              <a:t>http://mycoweb.ru/Submitted/AWP/MaTb_AWP_20080328.jpg</a:t>
            </a:r>
            <a:r>
              <a:rPr lang="ru-RU" sz="1400"/>
              <a:t>  мать- и –мачеха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17"/>
              </a:rPr>
              <a:t>http://www.vrachfree.com/images/lekarst_rasten/lipa-serdtsevidnaya-ili-melkolistnaya.jpg</a:t>
            </a:r>
            <a:r>
              <a:rPr lang="ru-RU" sz="1400"/>
              <a:t>    липа</a:t>
            </a:r>
          </a:p>
          <a:p>
            <a:pPr>
              <a:spcBef>
                <a:spcPct val="50000"/>
              </a:spcBef>
            </a:pPr>
            <a:r>
              <a:rPr lang="ru-RU" sz="1400">
                <a:hlinkClick r:id="rId18"/>
              </a:rPr>
              <a:t>http://agrus.ua/pictures/315815bd51dae4fa89e6837d35f5c6da.jpg</a:t>
            </a:r>
            <a:r>
              <a:rPr lang="ru-RU" sz="1400"/>
              <a:t>  малина</a:t>
            </a:r>
          </a:p>
          <a:p>
            <a:pPr>
              <a:spcBef>
                <a:spcPct val="50000"/>
              </a:spcBef>
            </a:pPr>
            <a:r>
              <a:rPr lang="en-US" sz="1400">
                <a:hlinkClick r:id="rId19"/>
              </a:rPr>
              <a:t>http://kinopesenki.ru/uploads/images/akira_lilium.jpg</a:t>
            </a:r>
            <a:r>
              <a:rPr lang="ru-RU" sz="1400"/>
              <a:t>    ландыш</a:t>
            </a:r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8388350" y="115888"/>
            <a:ext cx="571500" cy="571500"/>
          </a:xfrm>
          <a:prstGeom prst="mathMultiply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право 4">
            <a:hlinkClick r:id="" action="ppaction://hlinkshowjump?jump=firstslide"/>
          </p:cNvPr>
          <p:cNvSpPr/>
          <p:nvPr/>
        </p:nvSpPr>
        <p:spPr>
          <a:xfrm>
            <a:off x="8243888" y="6308725"/>
            <a:ext cx="649287" cy="43338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4294967295"/>
          </p:nvPr>
        </p:nvSpPr>
        <p:spPr>
          <a:xfrm>
            <a:off x="3924300" y="188913"/>
            <a:ext cx="5040313" cy="4525962"/>
          </a:xfrm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C00000"/>
                </a:solidFill>
              </a:rPr>
              <a:t>Травам нужно поклониться</a:t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b="1" smtClean="0">
                <a:solidFill>
                  <a:srgbClr val="C00000"/>
                </a:solidFill>
              </a:rPr>
              <a:t>И навечно в них влюбиться,</a:t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b="1" smtClean="0">
                <a:solidFill>
                  <a:srgbClr val="C00000"/>
                </a:solidFill>
              </a:rPr>
              <a:t>Трав лекарственных запас</a:t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b="1" smtClean="0">
                <a:solidFill>
                  <a:srgbClr val="C00000"/>
                </a:solidFill>
              </a:rPr>
              <a:t>Помогает в трудный час. </a:t>
            </a:r>
            <a:endParaRPr lang="ru-RU" sz="2400" b="1" smtClean="0">
              <a:solidFill>
                <a:srgbClr val="C00000"/>
              </a:solidFill>
              <a:latin typeface="Arial" charset="0"/>
            </a:endParaRP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002060"/>
                </a:solidFill>
              </a:rPr>
              <a:t>Дорогой друг!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002060"/>
                </a:solidFill>
                <a:latin typeface="Arial" charset="0"/>
              </a:rPr>
              <a:t>    </a:t>
            </a:r>
            <a:r>
              <a:rPr lang="ru-RU" sz="2400" b="1" smtClean="0">
                <a:solidFill>
                  <a:srgbClr val="002060"/>
                </a:solidFill>
              </a:rPr>
              <a:t>Приглашаю тебя в мир лекарственных растений . Прочитай внимательно загадку, найди на экране телевизора картинку-ответ и щёлкни по ней. Если</a:t>
            </a:r>
            <a:r>
              <a:rPr lang="ru-RU" sz="2400" b="1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b="1" smtClean="0">
                <a:solidFill>
                  <a:srgbClr val="002060"/>
                </a:solidFill>
              </a:rPr>
              <a:t>ответ правильный, появится слово, а на экране останется только одна картинка. Для перехода к новой загадке воспользуйся пультом, нажми на нем клавишу с любой цифрой.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002060"/>
                </a:solidFill>
              </a:rPr>
              <a:t>                     </a:t>
            </a:r>
            <a:r>
              <a:rPr lang="ru-RU" sz="2400" b="1" smtClean="0">
                <a:solidFill>
                  <a:srgbClr val="C00000"/>
                </a:solidFill>
              </a:rPr>
              <a:t>Желаю удачи!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sz="2400" smtClean="0"/>
          </a:p>
        </p:txBody>
      </p:sp>
      <p:pic>
        <p:nvPicPr>
          <p:cNvPr id="14338" name="Picture 3" descr="i?id=9105ec7348b3615f59dd3c06a77b48f5&amp;n=33&amp;h=215&amp;w=14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3"/>
              </a:clrFrom>
              <a:clrTo>
                <a:srgbClr val="FFFE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163" y="4221163"/>
            <a:ext cx="19494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8243888" y="6308725"/>
            <a:ext cx="649287" cy="43338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Rectangle 5"/>
          <p:cNvSpPr txBox="1">
            <a:spLocks/>
          </p:cNvSpPr>
          <p:nvPr/>
        </p:nvSpPr>
        <p:spPr bwMode="auto">
          <a:xfrm>
            <a:off x="250825" y="2133600"/>
            <a:ext cx="8662988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dirty="0">
                <a:cs typeface="+mn-cs"/>
                <a:hlinkClick r:id="rId3"/>
              </a:rPr>
              <a:t>     </a:t>
            </a:r>
            <a:endParaRPr lang="ru-RU" sz="3600" dirty="0">
              <a:cs typeface="+mn-cs"/>
            </a:endParaRP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539750" y="476250"/>
            <a:ext cx="2592388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213" y="69215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14343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476375" y="69215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14344" name="AutoShap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268538" y="69215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14345" name="AutoShape 1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213" y="148431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14346" name="AutoShape 1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476375" y="1484313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14347" name="AutoShape 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68538" y="148431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15" name="Скругленный прямоугольник 14">
            <a:hlinkClick r:id="" action="ppaction://hlinkshowjump?jump=endshow"/>
          </p:cNvPr>
          <p:cNvSpPr/>
          <p:nvPr/>
        </p:nvSpPr>
        <p:spPr>
          <a:xfrm>
            <a:off x="856892" y="3825730"/>
            <a:ext cx="1957161" cy="510859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sp>
        <p:nvSpPr>
          <p:cNvPr id="14351" name="AutoShape 16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4213" y="22764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14352" name="AutoShape 1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476375" y="22764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14353" name="AutoShape 14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268538" y="22764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14354" name="AutoShape 19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684213" y="3068638"/>
            <a:ext cx="719137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14355" name="AutoShape 1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476375" y="30686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14356" name="AutoShape 17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2268538" y="30686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15363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15367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0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1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2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3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4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5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6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7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8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9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0" name="AutoShape 60"/>
          <p:cNvSpPr>
            <a:spLocks noChangeArrowheads="1"/>
          </p:cNvSpPr>
          <p:nvPr/>
        </p:nvSpPr>
        <p:spPr bwMode="auto">
          <a:xfrm>
            <a:off x="539750" y="260350"/>
            <a:ext cx="4032250" cy="1655763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Растёт зелёною стеной,</a:t>
            </a: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Её обходят стороной,</a:t>
            </a: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Колючая и злая дива.</a:t>
            </a: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А как зовут траву?</a:t>
            </a:r>
          </a:p>
        </p:txBody>
      </p:sp>
      <p:pic>
        <p:nvPicPr>
          <p:cNvPr id="28706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7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8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9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0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1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2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3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4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5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6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7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718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863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крапива</a:t>
            </a:r>
          </a:p>
        </p:txBody>
      </p:sp>
      <p:sp>
        <p:nvSpPr>
          <p:cNvPr id="28719" name="Rectangle 47" descr="i"/>
          <p:cNvSpPr>
            <a:spLocks noChangeArrowheads="1"/>
          </p:cNvSpPr>
          <p:nvPr/>
        </p:nvSpPr>
        <p:spPr bwMode="auto">
          <a:xfrm>
            <a:off x="2916238" y="2492375"/>
            <a:ext cx="5759450" cy="3457575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95" name="AutoShape 8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15396" name="AutoShape 9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15397" name="AutoShape 10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15398" name="AutoShape 1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94" name="AutoShape 12"/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15400" name="AutoShape 13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15401" name="AutoShape 1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15402" name="AutoShape 15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15403" name="AutoShape 14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15404" name="AutoShape 19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15405" name="AutoShape 18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15406" name="AutoShape 17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87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0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87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0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87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2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7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87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1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87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1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87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87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indefinite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7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1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7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0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87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4" dur="indefinite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1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87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06"/>
                  </p:tgtEl>
                </p:cond>
              </p:nextCondLst>
            </p:seq>
          </p:childTnLst>
        </p:cTn>
      </p:par>
    </p:tnLst>
    <p:bldLst>
      <p:bldP spid="28718" grpId="0" animBg="1"/>
      <p:bldP spid="287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16387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16391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3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4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5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6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7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8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9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0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1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2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3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4" name="AutoShape 60"/>
          <p:cNvSpPr>
            <a:spLocks noChangeArrowheads="1"/>
          </p:cNvSpPr>
          <p:nvPr/>
        </p:nvSpPr>
        <p:spPr bwMode="auto">
          <a:xfrm>
            <a:off x="250825" y="115888"/>
            <a:ext cx="4537075" cy="1944687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Путнику он верный друг-</a:t>
            </a: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Лечит ранки ног и рук.</a:t>
            </a: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Маленький, но сил </a:t>
            </a: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в нём много.</a:t>
            </a: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Всем растёт он на подмогу. </a:t>
            </a:r>
          </a:p>
        </p:txBody>
      </p:sp>
      <p:pic>
        <p:nvPicPr>
          <p:cNvPr id="15393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0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06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863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подорожник</a:t>
            </a:r>
          </a:p>
        </p:txBody>
      </p:sp>
      <p:sp>
        <p:nvSpPr>
          <p:cNvPr id="15408" name="Rectangle 48" descr="подорожник"/>
          <p:cNvSpPr>
            <a:spLocks noChangeArrowheads="1"/>
          </p:cNvSpPr>
          <p:nvPr/>
        </p:nvSpPr>
        <p:spPr bwMode="auto">
          <a:xfrm>
            <a:off x="2916238" y="2492375"/>
            <a:ext cx="5759450" cy="3457575"/>
          </a:xfrm>
          <a:prstGeom prst="rect">
            <a:avLst/>
          </a:prstGeom>
          <a:blipFill dpi="0" rotWithShape="1">
            <a:blip r:embed="rId17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9" name="AutoShape 8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60" name="AutoShape 9"/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16421" name="AutoShape 10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16422" name="AutoShape 1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16423" name="AutoShape 12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16424" name="AutoShape 13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16425" name="AutoShape 16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16426" name="AutoShape 15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16427" name="AutoShape 14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16428" name="AutoShape 19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16429" name="AutoShape 18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16430" name="AutoShape 17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3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3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4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4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4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53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5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54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indefinite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3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5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54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53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3"/>
                  </p:tgtEl>
                </p:cond>
              </p:nextCondLst>
            </p:seq>
          </p:childTnLst>
        </p:cTn>
      </p:par>
    </p:tnLst>
    <p:bldLst>
      <p:bldP spid="15406" grpId="0" animBg="1"/>
      <p:bldP spid="1540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17411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17415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7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8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9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0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1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2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3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4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5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6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7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8" name="AutoShape 60"/>
          <p:cNvSpPr>
            <a:spLocks noChangeArrowheads="1"/>
          </p:cNvSpPr>
          <p:nvPr/>
        </p:nvSpPr>
        <p:spPr bwMode="auto">
          <a:xfrm>
            <a:off x="684213" y="333375"/>
            <a:ext cx="4032250" cy="1655763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Весною зеленела,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Летом загорала,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Осенью надела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Красные кораллы. </a:t>
            </a:r>
          </a:p>
        </p:txBody>
      </p:sp>
      <p:pic>
        <p:nvPicPr>
          <p:cNvPr id="18466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7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8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9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0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1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2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3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4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5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6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7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78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863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рябина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916238" y="2492375"/>
            <a:ext cx="5759450" cy="345757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AutoShape 8"/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17444" name="AutoShape 9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17445" name="AutoShape 10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17446" name="AutoShape 1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17447" name="AutoShape 12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17448" name="AutoShape 13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17449" name="AutoShape 16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17450" name="AutoShape 15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17451" name="AutoShape 14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17452" name="AutoShape 19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17453" name="AutoShape 18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17454" name="AutoShape 17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4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6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4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6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4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7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4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7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84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7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4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7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4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7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84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indefinite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7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4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6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84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7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8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4" dur="indefinite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6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84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70"/>
                  </p:tgtEl>
                </p:cond>
              </p:nextCondLst>
            </p:seq>
          </p:childTnLst>
        </p:cTn>
      </p:par>
    </p:tnLst>
    <p:bldLst>
      <p:bldP spid="18478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18435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18439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1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2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3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4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5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6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7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8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9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50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51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52" name="AutoShape 60"/>
          <p:cNvSpPr>
            <a:spLocks noChangeArrowheads="1"/>
          </p:cNvSpPr>
          <p:nvPr/>
        </p:nvSpPr>
        <p:spPr bwMode="auto">
          <a:xfrm>
            <a:off x="539750" y="260350"/>
            <a:ext cx="4032250" cy="1655763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Белые горошки</a:t>
            </a:r>
          </a:p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На зелёной ножке.</a:t>
            </a:r>
          </a:p>
        </p:txBody>
      </p:sp>
      <p:pic>
        <p:nvPicPr>
          <p:cNvPr id="19490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1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2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3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4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5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6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7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8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9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0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1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02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863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ландыш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916238" y="2492375"/>
            <a:ext cx="5759450" cy="345757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67" name="AutoShape 8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18468" name="AutoShape 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18469" name="AutoShape 1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18470" name="AutoShape 1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18471" name="AutoShape 12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18472" name="AutoShape 13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18473" name="AutoShape 16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18474" name="AutoShape 15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18475" name="AutoShape 14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68" name="AutoShape 19"/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18477" name="AutoShape 18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18478" name="AutoShape 17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95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0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94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5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0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4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9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94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indefinite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94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9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9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90"/>
                  </p:tgtEl>
                </p:cond>
              </p:nextCondLst>
            </p:seq>
          </p:childTnLst>
        </p:cTn>
      </p:par>
    </p:tnLst>
    <p:bldLst>
      <p:bldP spid="19502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19459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19463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5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6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7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8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9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0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1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2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3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4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5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6" name="AutoShape 60"/>
          <p:cNvSpPr>
            <a:spLocks noChangeArrowheads="1"/>
          </p:cNvSpPr>
          <p:nvPr/>
        </p:nvSpPr>
        <p:spPr bwMode="auto">
          <a:xfrm>
            <a:off x="539750" y="260350"/>
            <a:ext cx="4032250" cy="1655763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Сидит на палочке 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В красной рубашке, 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Брюшко сыто, 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Камешками набито.</a:t>
            </a:r>
          </a:p>
        </p:txBody>
      </p:sp>
      <p:pic>
        <p:nvPicPr>
          <p:cNvPr id="20514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5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6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7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8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9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0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1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2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3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4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5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6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863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шиповник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916238" y="2492375"/>
            <a:ext cx="5759450" cy="345757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491" name="AutoShape 8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19492" name="AutoShape 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19493" name="AutoShape 1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61" name="AutoShape 11"/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19495" name="AutoShape 12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19496" name="AutoShape 13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19497" name="AutoShape 16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19498" name="AutoShape 15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19499" name="AutoShape 14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19500" name="AutoShape 19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19501" name="AutoShape 18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19502" name="AutoShape 17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5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5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05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5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05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0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5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5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indefinite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5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05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05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5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4"/>
                  </p:tgtEl>
                </p:cond>
              </p:nextCondLst>
            </p:seq>
          </p:childTnLst>
        </p:cTn>
      </p:par>
    </p:tnLst>
    <p:bldLst>
      <p:bldP spid="20526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20482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20483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20487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9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0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1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2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3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4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5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6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7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8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9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00" name="AutoShape 60"/>
          <p:cNvSpPr>
            <a:spLocks noChangeArrowheads="1"/>
          </p:cNvSpPr>
          <p:nvPr/>
        </p:nvSpPr>
        <p:spPr bwMode="auto">
          <a:xfrm>
            <a:off x="539750" y="260350"/>
            <a:ext cx="4032250" cy="1655763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Я шариком пушистым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Белею в поле чистом,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А дунул ветерок -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Остался стебелёк. </a:t>
            </a:r>
          </a:p>
        </p:txBody>
      </p:sp>
      <p:pic>
        <p:nvPicPr>
          <p:cNvPr id="21538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9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0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1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2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3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4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5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6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7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8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9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50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863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одуванчик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916238" y="2492375"/>
            <a:ext cx="5759450" cy="345757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515" name="AutoShape 8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20516" name="AutoShape 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20517" name="AutoShape 1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20518" name="AutoShape 1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20519" name="AutoShape 12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20520" name="AutoShape 13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20521" name="AutoShape 16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20522" name="AutoShape 15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20523" name="AutoShape 14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20524" name="AutoShape 19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20525" name="AutoShape 18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69" name="AutoShape 17"/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5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4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15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3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15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4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5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4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15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4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15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4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15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4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5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indefinite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4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15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4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15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2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4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15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5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4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15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38"/>
                  </p:tgtEl>
                </p:cond>
              </p:nextCondLst>
            </p:seq>
          </p:childTnLst>
        </p:cTn>
      </p:par>
    </p:tnLst>
    <p:bldLst>
      <p:bldP spid="21550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/>
          <p:cNvSpPr>
            <a:spLocks noGrp="1"/>
          </p:cNvSpPr>
          <p:nvPr>
            <p:ph type="body" idx="4294967295"/>
          </p:nvPr>
        </p:nvSpPr>
        <p:spPr>
          <a:xfrm>
            <a:off x="250825" y="2133600"/>
            <a:ext cx="8662988" cy="29416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hlinkClick r:id="rId3"/>
              </a:rPr>
              <a:t>     </a:t>
            </a:r>
            <a:endParaRPr lang="ru-RU" sz="3600" smtClean="0">
              <a:latin typeface="Arial" charset="0"/>
            </a:endParaRPr>
          </a:p>
        </p:txBody>
      </p:sp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611188" y="836613"/>
            <a:ext cx="7993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b="1">
              <a:solidFill>
                <a:srgbClr val="5913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/>
          </a:p>
        </p:txBody>
      </p:sp>
      <p:sp>
        <p:nvSpPr>
          <p:cNvPr id="21507" name="AutoShape 5"/>
          <p:cNvSpPr>
            <a:spLocks noChangeArrowheads="1"/>
          </p:cNvSpPr>
          <p:nvPr/>
        </p:nvSpPr>
        <p:spPr bwMode="auto">
          <a:xfrm>
            <a:off x="179388" y="2708275"/>
            <a:ext cx="2592387" cy="39608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569819" y="6125939"/>
            <a:ext cx="1887812" cy="43204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ВЫКЛЮЧИТЬ</a:t>
            </a:r>
          </a:p>
        </p:txBody>
      </p:sp>
      <p:pic>
        <p:nvPicPr>
          <p:cNvPr id="21511" name="Picture 36" descr="179794_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39938"/>
            <a:ext cx="6337300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Rectangle 39"/>
          <p:cNvSpPr>
            <a:spLocks noChangeArrowheads="1"/>
          </p:cNvSpPr>
          <p:nvPr/>
        </p:nvSpPr>
        <p:spPr bwMode="auto">
          <a:xfrm>
            <a:off x="2916238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3" name="Rectangle 48"/>
          <p:cNvSpPr>
            <a:spLocks noChangeArrowheads="1"/>
          </p:cNvSpPr>
          <p:nvPr/>
        </p:nvSpPr>
        <p:spPr bwMode="auto">
          <a:xfrm>
            <a:off x="4356100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4" name="Rectangle 49"/>
          <p:cNvSpPr>
            <a:spLocks noChangeArrowheads="1"/>
          </p:cNvSpPr>
          <p:nvPr/>
        </p:nvSpPr>
        <p:spPr bwMode="auto">
          <a:xfrm>
            <a:off x="7235825" y="249237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5" name="Rectangle 50"/>
          <p:cNvSpPr>
            <a:spLocks noChangeArrowheads="1"/>
          </p:cNvSpPr>
          <p:nvPr/>
        </p:nvSpPr>
        <p:spPr bwMode="auto">
          <a:xfrm>
            <a:off x="5795963" y="249237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6" name="Rectangle 51"/>
          <p:cNvSpPr>
            <a:spLocks noChangeArrowheads="1"/>
          </p:cNvSpPr>
          <p:nvPr/>
        </p:nvSpPr>
        <p:spPr bwMode="auto">
          <a:xfrm>
            <a:off x="2916238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7" name="Rectangle 52"/>
          <p:cNvSpPr>
            <a:spLocks noChangeArrowheads="1"/>
          </p:cNvSpPr>
          <p:nvPr/>
        </p:nvSpPr>
        <p:spPr bwMode="auto">
          <a:xfrm>
            <a:off x="2916238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8" name="Rectangle 53"/>
          <p:cNvSpPr>
            <a:spLocks noChangeArrowheads="1"/>
          </p:cNvSpPr>
          <p:nvPr/>
        </p:nvSpPr>
        <p:spPr bwMode="auto">
          <a:xfrm>
            <a:off x="4356100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9" name="Rectangle 54"/>
          <p:cNvSpPr>
            <a:spLocks noChangeArrowheads="1"/>
          </p:cNvSpPr>
          <p:nvPr/>
        </p:nvSpPr>
        <p:spPr bwMode="auto">
          <a:xfrm>
            <a:off x="5795963" y="3644900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20" name="Rectangle 55"/>
          <p:cNvSpPr>
            <a:spLocks noChangeArrowheads="1"/>
          </p:cNvSpPr>
          <p:nvPr/>
        </p:nvSpPr>
        <p:spPr bwMode="auto">
          <a:xfrm>
            <a:off x="7235825" y="3644900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21" name="Rectangle 56"/>
          <p:cNvSpPr>
            <a:spLocks noChangeArrowheads="1"/>
          </p:cNvSpPr>
          <p:nvPr/>
        </p:nvSpPr>
        <p:spPr bwMode="auto">
          <a:xfrm>
            <a:off x="4356100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22" name="Rectangle 57"/>
          <p:cNvSpPr>
            <a:spLocks noChangeArrowheads="1"/>
          </p:cNvSpPr>
          <p:nvPr/>
        </p:nvSpPr>
        <p:spPr bwMode="auto">
          <a:xfrm>
            <a:off x="5795963" y="4797425"/>
            <a:ext cx="1439862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23" name="Rectangle 58"/>
          <p:cNvSpPr>
            <a:spLocks noChangeArrowheads="1"/>
          </p:cNvSpPr>
          <p:nvPr/>
        </p:nvSpPr>
        <p:spPr bwMode="auto">
          <a:xfrm>
            <a:off x="7235825" y="4797425"/>
            <a:ext cx="14398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24" name="AutoShape 60"/>
          <p:cNvSpPr>
            <a:spLocks noChangeArrowheads="1"/>
          </p:cNvSpPr>
          <p:nvPr/>
        </p:nvSpPr>
        <p:spPr bwMode="auto">
          <a:xfrm>
            <a:off x="539750" y="260350"/>
            <a:ext cx="4032250" cy="1655763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2400" b="1">
                <a:solidFill>
                  <a:srgbClr val="000066"/>
                </a:solidFill>
              </a:rPr>
              <a:t>Это дерево цветёт,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Аромат и мёд даёт.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И спасает нас от гриппа,</a:t>
            </a:r>
            <a:br>
              <a:rPr lang="ru-RU" sz="2400" b="1">
                <a:solidFill>
                  <a:srgbClr val="000066"/>
                </a:solidFill>
              </a:rPr>
            </a:br>
            <a:r>
              <a:rPr lang="ru-RU" sz="2400" b="1">
                <a:solidFill>
                  <a:srgbClr val="000066"/>
                </a:solidFill>
              </a:rPr>
              <a:t>От простуд царевна - ...</a:t>
            </a:r>
          </a:p>
        </p:txBody>
      </p:sp>
      <p:pic>
        <p:nvPicPr>
          <p:cNvPr id="22562" name="Picture 61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492375"/>
            <a:ext cx="14398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3" name="Picture 35" descr="ландыш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4" name="Picture 36" descr="ромаш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4923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5" name="Picture 37" descr="одуванч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6" name="Picture 38" descr="рябин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6100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7" name="Picture 39" descr="шиповни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36449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8" name="Picture 40" descr="чистоте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9" name="Picture 41" descr="подорожни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5825" y="479742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70" name="Picture 42" descr="календул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16238" y="364490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71" name="Picture 43" descr="MaTb_AWP_2008032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16238" y="479742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72" name="Picture 44" descr="липа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356100" y="3644900"/>
            <a:ext cx="1450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73" name="Picture 45" descr="малина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35825" y="2492375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74" name="AutoShape 46"/>
          <p:cNvSpPr>
            <a:spLocks noChangeArrowheads="1"/>
          </p:cNvSpPr>
          <p:nvPr/>
        </p:nvSpPr>
        <p:spPr bwMode="auto">
          <a:xfrm>
            <a:off x="5076825" y="333375"/>
            <a:ext cx="3167063" cy="863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0066"/>
                </a:solidFill>
              </a:rPr>
              <a:t>липа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916238" y="2492375"/>
            <a:ext cx="5759450" cy="345757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539" name="AutoShape 8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21540" name="AutoShape 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1160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48" name="AutoShape 10"/>
          <p:cNvSpPr>
            <a:spLocks noChangeArrowheads="1"/>
          </p:cNvSpPr>
          <p:nvPr/>
        </p:nvSpPr>
        <p:spPr bwMode="auto">
          <a:xfrm>
            <a:off x="1979613" y="2924175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21542" name="AutoShape 1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250825" y="3716338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21543" name="AutoShape 12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11160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</a:t>
            </a:r>
          </a:p>
        </p:txBody>
      </p:sp>
      <p:sp>
        <p:nvSpPr>
          <p:cNvPr id="21544" name="AutoShape 13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979613" y="3716338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6</a:t>
            </a:r>
          </a:p>
        </p:txBody>
      </p:sp>
      <p:sp>
        <p:nvSpPr>
          <p:cNvPr id="21545" name="AutoShape 16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250825" y="4508500"/>
            <a:ext cx="719138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7</a:t>
            </a:r>
          </a:p>
        </p:txBody>
      </p:sp>
      <p:sp>
        <p:nvSpPr>
          <p:cNvPr id="21546" name="AutoShape 15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11160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8</a:t>
            </a:r>
          </a:p>
        </p:txBody>
      </p:sp>
      <p:sp>
        <p:nvSpPr>
          <p:cNvPr id="21547" name="AutoShape 14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1979613" y="4508500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9</a:t>
            </a:r>
          </a:p>
        </p:txBody>
      </p:sp>
      <p:sp>
        <p:nvSpPr>
          <p:cNvPr id="21548" name="AutoShape 19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250825" y="5300663"/>
            <a:ext cx="719138" cy="647700"/>
          </a:xfrm>
          <a:prstGeom prst="bevel">
            <a:avLst>
              <a:gd name="adj" fmla="val 16912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</a:t>
            </a:r>
          </a:p>
        </p:txBody>
      </p:sp>
      <p:sp>
        <p:nvSpPr>
          <p:cNvPr id="21549" name="AutoShape 18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11160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11</a:t>
            </a:r>
          </a:p>
        </p:txBody>
      </p:sp>
      <p:sp>
        <p:nvSpPr>
          <p:cNvPr id="21550" name="AutoShape 17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1979613" y="5300663"/>
            <a:ext cx="719137" cy="647700"/>
          </a:xfrm>
          <a:prstGeom prst="beve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2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25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2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5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25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25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25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indefinite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25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2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2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2"/>
                  </p:tgtEl>
                </p:cond>
              </p:nextCondLst>
            </p:seq>
          </p:childTnLst>
        </p:cTn>
      </p:par>
    </p:tnLst>
    <p:bldLst>
      <p:bldP spid="22574" grpId="0" animBg="1"/>
      <p:bldP spid="4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</TotalTime>
  <Words>467</Words>
  <Application>Microsoft Office PowerPoint</Application>
  <PresentationFormat>Экран (4:3)</PresentationFormat>
  <Paragraphs>295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пк</cp:lastModifiedBy>
  <cp:revision>98</cp:revision>
  <dcterms:modified xsi:type="dcterms:W3CDTF">2017-02-11T16:46:13Z</dcterms:modified>
</cp:coreProperties>
</file>