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68" r:id="rId5"/>
    <p:sldId id="259" r:id="rId6"/>
    <p:sldId id="278" r:id="rId7"/>
    <p:sldId id="279" r:id="rId8"/>
    <p:sldId id="280" r:id="rId9"/>
    <p:sldId id="262" r:id="rId10"/>
    <p:sldId id="263" r:id="rId11"/>
    <p:sldId id="281" r:id="rId12"/>
    <p:sldId id="264" r:id="rId13"/>
    <p:sldId id="284" r:id="rId14"/>
    <p:sldId id="269" r:id="rId15"/>
    <p:sldId id="266" r:id="rId16"/>
    <p:sldId id="275" r:id="rId17"/>
    <p:sldId id="273" r:id="rId18"/>
    <p:sldId id="274" r:id="rId19"/>
    <p:sldId id="267" r:id="rId20"/>
    <p:sldId id="272" r:id="rId21"/>
    <p:sldId id="276" r:id="rId22"/>
    <p:sldId id="285" r:id="rId23"/>
    <p:sldId id="286" r:id="rId24"/>
    <p:sldId id="287" r:id="rId25"/>
    <p:sldId id="258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7C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8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7395CDA-9E2A-40AA-BB80-20F7CBEB3AD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7C1E2-FB78-446E-B85A-D4A3586F931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36349-7134-4202-AD27-371A2CA8593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646D7-4576-48F4-A9D5-83CCDD284BF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1AF27-D62E-487D-A2EC-5E68CB585BB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3CEBB-7F99-45A5-A7C4-2A356748BC3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CFF19-CAB8-48D0-ADB9-E91DD233222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90AAD-4ACA-49E3-859B-D8135E19AD7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BA5BE-5468-4845-B6EA-B77DD4466EA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C997B7-20A3-4A0E-87C9-59435461144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E1654-2B2A-4DD2-A832-D46D3520DD0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672AAD2-6790-4329-A766-192D060A2B25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ddp.ru/img/Puteshestviya/2016/avgust/Alhanai7.jpg" TargetMode="External"/><Relationship Id="rId13" Type="http://schemas.openxmlformats.org/officeDocument/2006/relationships/hyperlink" Target="http://florapedia.ru/media/pic_full/2/8060.jpg" TargetMode="External"/><Relationship Id="rId18" Type="http://schemas.openxmlformats.org/officeDocument/2006/relationships/hyperlink" Target="http://webmandry.com/wp-content/uploads/2015/01/2015_01_994_2.jpg" TargetMode="External"/><Relationship Id="rId3" Type="http://schemas.openxmlformats.org/officeDocument/2006/relationships/hyperlink" Target="http://alkhana.ru/templates/img/footer.jpg" TargetMode="External"/><Relationship Id="rId21" Type="http://schemas.openxmlformats.org/officeDocument/2006/relationships/hyperlink" Target="http://brakonyerov.net/wp-content/uploads/2015/10/oxota-na-kosulyu-630x470.jpg" TargetMode="External"/><Relationship Id="rId7" Type="http://schemas.openxmlformats.org/officeDocument/2006/relationships/hyperlink" Target="https://altesmedia.ru/media/k2/items/cache/9b0efa29a74203dd074a106d29e44ffc_XL.jpg" TargetMode="External"/><Relationship Id="rId12" Type="http://schemas.openxmlformats.org/officeDocument/2006/relationships/hyperlink" Target="http://alkhana.ru/assets/gallery/3/11.jpg" TargetMode="External"/><Relationship Id="rId17" Type="http://schemas.openxmlformats.org/officeDocument/2006/relationships/hyperlink" Target="http://lektrava.ru/upload/resize_cache/iblock/e4c/400_300_1f92401c497e7261fd4ad59c0fd7ff5bc/e4c9d41b55f0f094dd42a12c153f343d.jpg" TargetMode="External"/><Relationship Id="rId2" Type="http://schemas.openxmlformats.org/officeDocument/2006/relationships/hyperlink" Target="http://www.colors.life/upload/blogs/6d/1f/6d1f7a5262f7fe9589e45023d64d54f1_RSZ_690.jpg" TargetMode="External"/><Relationship Id="rId16" Type="http://schemas.openxmlformats.org/officeDocument/2006/relationships/hyperlink" Target="http://narod-lekar.ru/wp-content/uploads/2016/02/rodiola.jpg" TargetMode="External"/><Relationship Id="rId20" Type="http://schemas.openxmlformats.org/officeDocument/2006/relationships/hyperlink" Target="http://alkhana.ru/assets/gallery/2/10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ision.kharkov.ua/img/1352/945.jpg" TargetMode="External"/><Relationship Id="rId11" Type="http://schemas.openxmlformats.org/officeDocument/2006/relationships/hyperlink" Target="http://khasan-district.narod.ru/nature/flora/lilium_pensylvanicum/lilium_pensylvanicum.jpg" TargetMode="External"/><Relationship Id="rId5" Type="http://schemas.openxmlformats.org/officeDocument/2006/relationships/hyperlink" Target="http://www.colors.life/upload/blogs/84/76/84764abff5a3529fad5e892ea878f800_RSZ_690.jpg" TargetMode="External"/><Relationship Id="rId15" Type="http://schemas.openxmlformats.org/officeDocument/2006/relationships/hyperlink" Target="http://romantic-online.com/uploads/users_images/1/561/4a4a1919e9aa0.jpg" TargetMode="External"/><Relationship Id="rId10" Type="http://schemas.openxmlformats.org/officeDocument/2006/relationships/hyperlink" Target="http://alkhana.ru/" TargetMode="External"/><Relationship Id="rId19" Type="http://schemas.openxmlformats.org/officeDocument/2006/relationships/hyperlink" Target="http://webmandry.com/wp-content/uploads/2014/12/2014_12_960_01.jpg" TargetMode="External"/><Relationship Id="rId4" Type="http://schemas.openxmlformats.org/officeDocument/2006/relationships/hyperlink" Target="http://3.bp.blogspot.com/-5wG3_n6gV9Q/Tqq6Q2OUQEI/AAAAAAAAAoU/0b3eRj6vSnY/s1600/DSCF3685.JPG" TargetMode="External"/><Relationship Id="rId9" Type="http://schemas.openxmlformats.org/officeDocument/2006/relationships/hyperlink" Target="http://samosoverhenstvovanie.ru/wp-content/uploads/2014/06/Alhana-tur.jpg" TargetMode="External"/><Relationship Id="rId14" Type="http://schemas.openxmlformats.org/officeDocument/2006/relationships/hyperlink" Target="http://www.natura-siberica.ru/images/barberry_siberian.jpg" TargetMode="External"/><Relationship Id="rId22" Type="http://schemas.openxmlformats.org/officeDocument/2006/relationships/hyperlink" Target="http://www.zoosite.com.ua/img/poroda/802/802_2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Национальный парк «Алханай»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4293096"/>
            <a:ext cx="6400800" cy="1752600"/>
          </a:xfrm>
        </p:spPr>
        <p:txBody>
          <a:bodyPr/>
          <a:lstStyle/>
          <a:p>
            <a:r>
              <a:rPr lang="ru-RU" sz="2800" b="1" i="1" dirty="0" smtClean="0">
                <a:solidFill>
                  <a:schemeClr val="accent3">
                    <a:lumMod val="10000"/>
                  </a:schemeClr>
                </a:solidFill>
                <a:latin typeface="Georgia" pitchFamily="18" charset="0"/>
              </a:rPr>
              <a:t>Автор:</a:t>
            </a:r>
          </a:p>
          <a:p>
            <a:r>
              <a:rPr lang="ru-RU" sz="2800" b="1" i="1" dirty="0" smtClean="0">
                <a:solidFill>
                  <a:schemeClr val="accent3">
                    <a:lumMod val="10000"/>
                  </a:schemeClr>
                </a:solidFill>
                <a:latin typeface="Georgia" pitchFamily="18" charset="0"/>
              </a:rPr>
              <a:t>Малышенкова Л.Б, педагог – библиотекарь </a:t>
            </a:r>
          </a:p>
          <a:p>
            <a:r>
              <a:rPr lang="ru-RU" sz="2800" b="1" i="1" dirty="0" smtClean="0">
                <a:solidFill>
                  <a:schemeClr val="accent3">
                    <a:lumMod val="10000"/>
                  </a:schemeClr>
                </a:solidFill>
                <a:latin typeface="Georgia" pitchFamily="18" charset="0"/>
              </a:rPr>
              <a:t>МОУ «Новоорловская СОШ»</a:t>
            </a:r>
          </a:p>
          <a:p>
            <a:r>
              <a:rPr lang="ru-RU" sz="2800" b="1" i="1" dirty="0" smtClean="0">
                <a:solidFill>
                  <a:schemeClr val="accent3">
                    <a:lumMod val="10000"/>
                  </a:schemeClr>
                </a:solidFill>
                <a:latin typeface="Georgia" pitchFamily="18" charset="0"/>
              </a:rPr>
              <a:t>Забайкальский край</a:t>
            </a:r>
            <a:endParaRPr lang="ru-RU" sz="2800" b="1" i="1" dirty="0">
              <a:solidFill>
                <a:schemeClr val="accent3">
                  <a:lumMod val="10000"/>
                </a:schemeClr>
              </a:solidFill>
              <a:latin typeface="Georgia" pitchFamily="18" charset="0"/>
            </a:endParaRPr>
          </a:p>
        </p:txBody>
      </p:sp>
      <p:pic>
        <p:nvPicPr>
          <p:cNvPr id="17411" name="Picture 3" descr="http://alkhana.ru/templates/img/foo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419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Астрагал перепончатый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4500562" cy="4525963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</a:t>
            </a:r>
            <a:r>
              <a:rPr lang="ru-RU" sz="2400" dirty="0" smtClean="0"/>
              <a:t>Обладает общеукрепляющим и иммуномодулирующим действием. Используется в качестве желчегонного, потогонного, мочегонного средства, а также лекарства, способствующего нормализации уровня глюкозы и снижению артериального давления.</a:t>
            </a:r>
            <a:endParaRPr lang="ru-RU" sz="2400" dirty="0"/>
          </a:p>
        </p:txBody>
      </p:sp>
      <p:pic>
        <p:nvPicPr>
          <p:cNvPr id="34818" name="Picture 2" descr="http://www.vision.kharkov.ua/img/1352/945.jpg"/>
          <p:cNvPicPr>
            <a:picLocks noChangeAspect="1" noChangeArrowheads="1"/>
          </p:cNvPicPr>
          <p:nvPr/>
        </p:nvPicPr>
        <p:blipFill>
          <a:blip r:embed="rId2" cstate="print"/>
          <a:srcRect l="41250" r="8928" b="30875"/>
          <a:stretch>
            <a:fillRect/>
          </a:stretch>
        </p:blipFill>
        <p:spPr bwMode="auto">
          <a:xfrm>
            <a:off x="4357686" y="1857364"/>
            <a:ext cx="442915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Животный мир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Зафиксировано более 120 видов позвоночных животных, представителей 4-х классов. Из них – 95 птиц, 23 – млекопитающих, 4 – пресмыкающихся, 2 – земноводных.</a:t>
            </a:r>
            <a:endParaRPr lang="ru-RU" sz="2400" dirty="0"/>
          </a:p>
        </p:txBody>
      </p:sp>
      <p:pic>
        <p:nvPicPr>
          <p:cNvPr id="4" name="Содержимое 3" descr="20150723_130437.jpg"/>
          <p:cNvPicPr>
            <a:picLocks noChangeAspect="1"/>
          </p:cNvPicPr>
          <p:nvPr/>
        </p:nvPicPr>
        <p:blipFill>
          <a:blip r:embed="rId2" cstate="print"/>
          <a:srcRect t="15266"/>
          <a:stretch>
            <a:fillRect/>
          </a:stretch>
        </p:blipFill>
        <p:spPr bwMode="auto">
          <a:xfrm>
            <a:off x="1331640" y="3356992"/>
            <a:ext cx="6088740" cy="2902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452320" y="5229200"/>
            <a:ext cx="1182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Ящерица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Млекопитающие</a:t>
            </a:r>
            <a:r>
              <a:rPr lang="ru-RU" sz="2400" dirty="0" smtClean="0"/>
              <a:t>: белка, азиатский бурундук, сибирская косуля, заяц-беляк, сибирская кабарга, лось, изюбрь, бурый медведь, волк, соболь, колонок. </a:t>
            </a:r>
          </a:p>
          <a:p>
            <a:pPr>
              <a:buNone/>
            </a:pPr>
            <a:r>
              <a:rPr lang="ru-RU" sz="2400" b="1" dirty="0" smtClean="0"/>
              <a:t>Птицы: </a:t>
            </a:r>
            <a:r>
              <a:rPr lang="ru-RU" sz="2400" dirty="0" smtClean="0"/>
              <a:t>поползни, большие синицы, большие пестрые дятлы, сойки, рябчики,каменные глухари.</a:t>
            </a:r>
          </a:p>
          <a:p>
            <a:pPr>
              <a:buNone/>
            </a:pPr>
            <a:r>
              <a:rPr lang="ru-RU" sz="2400" b="1" dirty="0" smtClean="0"/>
              <a:t>Редкие виды: </a:t>
            </a:r>
            <a:r>
              <a:rPr lang="ru-RU" sz="2400" dirty="0" smtClean="0"/>
              <a:t>беркут, черный аист, лебедь – кликун, журавль – красавка.</a:t>
            </a:r>
            <a:endParaRPr lang="ru-RU" sz="2400" dirty="0"/>
          </a:p>
        </p:txBody>
      </p:sp>
      <p:sp>
        <p:nvSpPr>
          <p:cNvPr id="10244" name="AutoShape 4" descr="Картинки по запросу берку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Картинки по запросу берку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Картинки по запросу берку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0" name="Picture 10" descr="Картинки по запросу черный аи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140968"/>
            <a:ext cx="3816424" cy="322805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475656" y="6309320"/>
            <a:ext cx="1560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Черный аист</a:t>
            </a:r>
            <a:endParaRPr lang="ru-RU" dirty="0"/>
          </a:p>
        </p:txBody>
      </p:sp>
      <p:pic>
        <p:nvPicPr>
          <p:cNvPr id="10252" name="Picture 12" descr="Картинки по запросу журавль - красавка"/>
          <p:cNvPicPr>
            <a:picLocks noChangeAspect="1" noChangeArrowheads="1"/>
          </p:cNvPicPr>
          <p:nvPr/>
        </p:nvPicPr>
        <p:blipFill>
          <a:blip r:embed="rId3" cstate="print"/>
          <a:srcRect l="5028" r="6145"/>
          <a:stretch>
            <a:fillRect/>
          </a:stretch>
        </p:blipFill>
        <p:spPr bwMode="auto">
          <a:xfrm>
            <a:off x="4716016" y="3140968"/>
            <a:ext cx="3816424" cy="322235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580112" y="6309320"/>
            <a:ext cx="2301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Журавль - красавка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Картинки по запросу сибирская косуля"/>
          <p:cNvPicPr>
            <a:picLocks noChangeAspect="1" noChangeArrowheads="1"/>
          </p:cNvPicPr>
          <p:nvPr/>
        </p:nvPicPr>
        <p:blipFill>
          <a:blip r:embed="rId2" cstate="print"/>
          <a:srcRect b="17021"/>
          <a:stretch>
            <a:fillRect/>
          </a:stretch>
        </p:blipFill>
        <p:spPr bwMode="auto">
          <a:xfrm>
            <a:off x="4355976" y="404664"/>
            <a:ext cx="4536504" cy="28083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868144" y="3212976"/>
            <a:ext cx="2123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Сибирская косуля</a:t>
            </a:r>
            <a:endParaRPr lang="ru-RU" dirty="0"/>
          </a:p>
        </p:txBody>
      </p:sp>
      <p:pic>
        <p:nvPicPr>
          <p:cNvPr id="44038" name="Picture 6" descr="Картинки по запросу сибирская кабар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4762500" cy="2533651"/>
          </a:xfrm>
          <a:prstGeom prst="rect">
            <a:avLst/>
          </a:prstGeom>
          <a:noFill/>
        </p:spPr>
      </p:pic>
      <p:pic>
        <p:nvPicPr>
          <p:cNvPr id="44040" name="Picture 8" descr="Картинки по запросу изюбр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645024"/>
            <a:ext cx="3080107" cy="25133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44208" y="6309320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Изюбрь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691680" y="6309320"/>
            <a:ext cx="223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Сибирская кабарга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979712" y="3212976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Лось</a:t>
            </a:r>
            <a:endParaRPr lang="ru-RU" dirty="0"/>
          </a:p>
        </p:txBody>
      </p:sp>
      <p:pic>
        <p:nvPicPr>
          <p:cNvPr id="44046" name="Picture 14" descr="http://alkhana.ru/assets/gallery/2/1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47339"/>
            <a:ext cx="3888432" cy="2764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Минеральный источник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/>
              <a:t>    Аршан – минеральный источник. Алханайские аршаны представлены ультрапресными водами, популярными в народной медицине. Традиционно выделяются «глазные», «печеночные» и др. аршаны.</a:t>
            </a:r>
          </a:p>
          <a:p>
            <a:pPr>
              <a:buNone/>
            </a:pP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4" name="Рисунок 3" descr="Картинки по запросу алханайский аршан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501008"/>
            <a:ext cx="4025256" cy="226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6093296"/>
            <a:ext cx="7254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Вода в источнике в любое время года держится на уровне +1°С </a:t>
            </a:r>
            <a:endParaRPr lang="ru-RU" dirty="0"/>
          </a:p>
        </p:txBody>
      </p:sp>
      <p:pic>
        <p:nvPicPr>
          <p:cNvPr id="6" name="Рисунок 5" descr="Картинки по запросу алханайский аршан"/>
          <p:cNvPicPr/>
          <p:nvPr/>
        </p:nvPicPr>
        <p:blipFill>
          <a:blip r:embed="rId3" cstate="print"/>
          <a:srcRect b="10208"/>
          <a:stretch>
            <a:fillRect/>
          </a:stretch>
        </p:blipFill>
        <p:spPr bwMode="auto">
          <a:xfrm>
            <a:off x="5148064" y="3501008"/>
            <a:ext cx="33147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Священные места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Почитаются и активно посещаются места: Храм – ворота, грот»Эхын Умай», скальные останцы «Димчиг Сумэ», «Алмазная царевна», Солнечная оправа, скала небесной музыканши, каменный забор.</a:t>
            </a:r>
            <a:endParaRPr lang="ru-RU" sz="2400" dirty="0"/>
          </a:p>
        </p:txBody>
      </p:sp>
      <p:pic>
        <p:nvPicPr>
          <p:cNvPr id="6" name="Picture 6" descr="https://altesmedia.ru/media/k2/items/cache/9b0efa29a74203dd074a106d29e44ffc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12976"/>
            <a:ext cx="4292550" cy="285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923928" y="6237312"/>
            <a:ext cx="1690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Храм - ворота</a:t>
            </a:r>
            <a:endParaRPr lang="ru-RU" dirty="0"/>
          </a:p>
        </p:txBody>
      </p:sp>
      <p:pic>
        <p:nvPicPr>
          <p:cNvPr id="8194" name="Picture 2" descr="http://img-2007-07.photosight.ru/25/2214567.jpg"/>
          <p:cNvPicPr>
            <a:picLocks noChangeAspect="1" noChangeArrowheads="1"/>
          </p:cNvPicPr>
          <p:nvPr/>
        </p:nvPicPr>
        <p:blipFill>
          <a:blip r:embed="rId3" cstate="print"/>
          <a:srcRect l="2644" t="2633" r="2619" b="2571"/>
          <a:stretch>
            <a:fillRect/>
          </a:stretch>
        </p:blipFill>
        <p:spPr bwMode="auto">
          <a:xfrm>
            <a:off x="4716016" y="3212976"/>
            <a:ext cx="4212468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6228184" cy="18002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Субурган, посвященный визиту Далай-ламы XIV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3528" y="2825552"/>
            <a:ext cx="8229600" cy="40324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В 1991 г. Алханай посетил и освятил большим молебном под сводами Уудэн Сумэ (Храма Ворот) глава буддийского духовенства мира Его Святейшество Далай-лама XIV. На месте приземления вертолета, у подошвы горы Алханай, по проекту народного художника России Даши Дугарова был построен памятный знак. На ступе закреплены таблички "Далай-ламе XIV от буддистов Аги" - на четырех языках (русском, бурятском, английском и тибетском).</a:t>
            </a:r>
          </a:p>
          <a:p>
            <a:endParaRPr lang="ru-RU" dirty="0"/>
          </a:p>
        </p:txBody>
      </p:sp>
      <p:pic>
        <p:nvPicPr>
          <p:cNvPr id="8194" name="Picture 2" descr="http://www.visitchita.ru/uploaded/files-Page/124/%D0%90%D0%BB%D1%85%D0%B0%D0%BD%D0%B0%D0%B9%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60648"/>
            <a:ext cx="3168352" cy="20534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Алханайское обоо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Алханайское обоо занимает центральное место в системе проводимых буддистских обрядов, связанных с Алханайским природно-культовым комплексом. Построено в конце 19 века и расположено на залесенной сопке в 1 км к северу от памятной ступы, возведенной в честь Далай Ламы XIV. Представляет собой комплекс культовых рукотворных купольных сооружений из 53 каменных построек разной величины, называемых «мунханами» (часовни). В самом центре композиции располагается наиболее крупный мун­хан – символ «мировой горы» Сумеру.</a:t>
            </a:r>
            <a:endParaRPr lang="ru-RU" sz="2400" dirty="0"/>
          </a:p>
        </p:txBody>
      </p:sp>
      <p:pic>
        <p:nvPicPr>
          <p:cNvPr id="30722" name="Picture 2" descr="Алханайское обо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2408" y="188640"/>
            <a:ext cx="339574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Девять желобов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780928"/>
            <a:ext cx="8229600" cy="3833267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В верховье реки Салия в скалистом ущелье Хара Заба (Темное Ущелье) находится знаменитый каскад водопадов Девять желобов. Русло реки Салия породистое, на протяжении 1 км. насчитывается 21 водопад. Высота водопадов от 0.5 до 3 метров и более. Среди водопадов реки Салия различаются скатные, струйные, каскадные и широкие. Практически все водопады приурочены к выходам коренных горных пород.</a:t>
            </a:r>
            <a:endParaRPr lang="ru-RU" sz="2400" dirty="0"/>
          </a:p>
        </p:txBody>
      </p:sp>
      <p:pic>
        <p:nvPicPr>
          <p:cNvPr id="6146" name="Picture 2" descr="http://arcticexpedition.ru/imgtours/place-power11366/photom/place-power11366-3709.jpg"/>
          <p:cNvPicPr>
            <a:picLocks noChangeAspect="1" noChangeArrowheads="1"/>
          </p:cNvPicPr>
          <p:nvPr/>
        </p:nvPicPr>
        <p:blipFill>
          <a:blip r:embed="rId2" cstate="print"/>
          <a:srcRect l="2128"/>
          <a:stretch>
            <a:fillRect/>
          </a:stretch>
        </p:blipFill>
        <p:spPr bwMode="auto">
          <a:xfrm>
            <a:off x="5330316" y="332656"/>
            <a:ext cx="3418148" cy="2326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Грот «Эхын Умай»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/>
              <a:t> Многие паломники считают, что посещение грота «Чрево матери» излечивает женщин от бесплодия. Деревья в окрестности пещеры увешаны дарами.</a:t>
            </a:r>
            <a:endParaRPr lang="ru-RU" sz="2400" dirty="0"/>
          </a:p>
        </p:txBody>
      </p:sp>
      <p:pic>
        <p:nvPicPr>
          <p:cNvPr id="41986" name="Picture 2" descr="http://iddp.ru/img/Puteshestviya/2016/avgust/Alhanai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857496"/>
            <a:ext cx="6643734" cy="3820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8680"/>
            <a:ext cx="4143404" cy="4525963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Расположение</a:t>
            </a:r>
            <a:r>
              <a:rPr lang="ru-RU" b="1" dirty="0" smtClean="0"/>
              <a:t>:</a:t>
            </a:r>
            <a:r>
              <a:rPr lang="ru-RU" sz="2400" dirty="0" smtClean="0"/>
              <a:t> находится на территории Дульдургинского района Агинского Бурятского округа Забайкальского края в 28 км от с. Дульдурга и 200 км в юго-восточном направлении от г. Читы.</a:t>
            </a:r>
          </a:p>
          <a:p>
            <a:pPr>
              <a:buNone/>
            </a:pPr>
            <a:r>
              <a:rPr lang="ru-RU" sz="2800" b="1" dirty="0" smtClean="0"/>
              <a:t>Площадь</a:t>
            </a:r>
            <a:r>
              <a:rPr lang="ru-RU" sz="2800" dirty="0" smtClean="0"/>
              <a:t>:</a:t>
            </a:r>
            <a:r>
              <a:rPr lang="ru-RU" dirty="0" smtClean="0"/>
              <a:t> </a:t>
            </a:r>
            <a:r>
              <a:rPr lang="ru-RU" sz="2400" dirty="0" smtClean="0"/>
              <a:t>138234 га.</a:t>
            </a:r>
          </a:p>
          <a:p>
            <a:pPr>
              <a:buNone/>
            </a:pPr>
            <a:r>
              <a:rPr lang="ru-RU" sz="2400" dirty="0" smtClean="0"/>
              <a:t> </a:t>
            </a:r>
            <a:r>
              <a:rPr lang="ru-RU" sz="2400" b="1" dirty="0" smtClean="0"/>
              <a:t>Год образования </a:t>
            </a:r>
            <a:r>
              <a:rPr lang="ru-RU" sz="2400" dirty="0" smtClean="0"/>
              <a:t>–</a:t>
            </a:r>
          </a:p>
          <a:p>
            <a:pPr>
              <a:buNone/>
            </a:pPr>
            <a:r>
              <a:rPr lang="ru-RU" sz="2400" dirty="0" smtClean="0"/>
              <a:t> </a:t>
            </a:r>
            <a:r>
              <a:rPr lang="en-US" sz="2400" dirty="0" smtClean="0"/>
              <a:t>15 </a:t>
            </a:r>
            <a:r>
              <a:rPr lang="ru-RU" sz="2400" dirty="0" smtClean="0"/>
              <a:t>мая 1999.</a:t>
            </a:r>
          </a:p>
        </p:txBody>
      </p:sp>
      <p:pic>
        <p:nvPicPr>
          <p:cNvPr id="21509" name="Picture 5" descr="http://www.colors.life/upload/blogs/6d/1f/6d1f7a5262f7fe9589e45023d64d54f1_RSZ_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556792"/>
            <a:ext cx="4643470" cy="34792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5661248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 </a:t>
            </a:r>
            <a:r>
              <a:rPr lang="ru-RU" sz="2400" dirty="0" smtClean="0"/>
              <a:t>Национальный парк "Алханай" - это особо охраняемая природная территория (ООПТ) федерального значения.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Каменное сердце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2400" dirty="0" smtClean="0"/>
              <a:t>Каменное сердце – это сердце Алханая – целитель сердец и душ людей. Это природный Храм Идама Махагала – покровителя буддийской веры. На северо-западных склонах останца имеется грот, по форме напоминающий перевернутый сапог с узкой «горловиной» длиной до 1 м и глубоким изгибом до 1,5 м. В глубине грота делают жертвоприношения. Сюда приходят паломники, чтобы избавиться от сердечных болезней, молиться и вобрать в себя энергию Сердца Алханая.</a:t>
            </a:r>
            <a:endParaRPr lang="ru-RU" sz="2400" dirty="0"/>
          </a:p>
        </p:txBody>
      </p:sp>
      <p:pic>
        <p:nvPicPr>
          <p:cNvPr id="1026" name="Picture 2" descr="Зурхэн шулуу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8578" y="260648"/>
            <a:ext cx="375957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Дордже Пагмо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6491064" cy="4525963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В двухстах метрах к северу от Уудэн Сумэ высится скала необычной формы – обитель дакини Ваджраварахи (Юм Пагма Дорджин орон), которая почитается как супруга хозяина Алханая божества Дэмчог. Считается, что в пространстве между Храмом Ворота и Дордже Пагмо </a:t>
            </a:r>
            <a:r>
              <a:rPr lang="ru-RU" sz="2400" dirty="0" err="1" smtClean="0"/>
              <a:t>и</a:t>
            </a:r>
            <a:r>
              <a:rPr lang="ru-RU" sz="2400" dirty="0" smtClean="0"/>
              <a:t> располагается мир Великого блага. На юго-восточной стороне скального останца находится естественный грот – ниша, которая служит местом проведения различных буддийских обрядов ламами и верующими мирянами.</a:t>
            </a:r>
            <a:endParaRPr lang="ru-RU" sz="2400" dirty="0"/>
          </a:p>
        </p:txBody>
      </p:sp>
      <p:pic>
        <p:nvPicPr>
          <p:cNvPr id="32770" name="Picture 2" descr="http://alkhana.ru/assets/signts/20160926_1716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196752"/>
            <a:ext cx="2232248" cy="3968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Щель грешников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28800"/>
            <a:ext cx="3862264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sz="2400" dirty="0" smtClean="0"/>
              <a:t>Щель грешников – это гряда обломков скал, образующих сквозной проход длиной около 3 метров под углом 45 градусов, шириной 30 см. Паломники верят, что пролезший через узкое отверстие человек очищается от грехов. Если человек  пролазит с трудом — «грехи держат».</a:t>
            </a:r>
            <a:endParaRPr lang="ru-RU" sz="2400" dirty="0"/>
          </a:p>
        </p:txBody>
      </p:sp>
      <p:pic>
        <p:nvPicPr>
          <p:cNvPr id="6" name="Рисунок 5" descr="D:\документы\Мои рисунки\отдых\Алханай 2015\IMG_20150722_141514.jpg"/>
          <p:cNvPicPr/>
          <p:nvPr/>
        </p:nvPicPr>
        <p:blipFill>
          <a:blip r:embed="rId2" cstate="print"/>
          <a:srcRect l="12500"/>
          <a:stretch>
            <a:fillRect/>
          </a:stretch>
        </p:blipFill>
        <p:spPr bwMode="auto">
          <a:xfrm>
            <a:off x="6444208" y="1988840"/>
            <a:ext cx="252028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документы\Мои рисунки\отдых\Алханай 2015\20150722_1357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988840"/>
            <a:ext cx="233300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sz="2400" dirty="0" smtClean="0"/>
              <a:t>Дальнейшее возрождение буддизма в нашей стране и возрастающий интерес к этой религии с каждым годом увеличивает поток туристов и паломников, стремящихся к священным местам и целебным источникам Алханая.</a:t>
            </a:r>
            <a:endParaRPr lang="ru-RU" sz="2400" dirty="0"/>
          </a:p>
        </p:txBody>
      </p:sp>
      <p:pic>
        <p:nvPicPr>
          <p:cNvPr id="6" name="Рисунок 5" descr="D:\документы\Мои рисунки\отдых\Алханай 2015\20150722_1137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420888"/>
            <a:ext cx="5832648" cy="40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857232"/>
            <a:ext cx="5872146" cy="452596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просто храм 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храм науки.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есть еще природы храм-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лесами, тянущими руки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Навстречу солнцу и ветрам.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свят в любое время года,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Открыт для нас в жару и стынь,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Входи сюда,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Будь сердцем чуток,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оскверняй ее святынь!</a:t>
            </a:r>
          </a:p>
          <a:p>
            <a:pPr>
              <a:buNone/>
            </a:pPr>
            <a:r>
              <a:rPr lang="ru-RU" sz="2400" dirty="0" smtClean="0"/>
              <a:t>                                            С.Смирнов</a:t>
            </a:r>
            <a:endParaRPr lang="ru-RU" sz="2400" dirty="0"/>
          </a:p>
        </p:txBody>
      </p:sp>
      <p:pic>
        <p:nvPicPr>
          <p:cNvPr id="5" name="Picture 2" descr="http://img.2r.ru/geo_objects/2013/08/60ae649fbc3f2e647a30bcf9eb278d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93666" cy="1528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http://arcticexpedition.ru/imgtours/place-power11366/photom/place-power11366-3709.jpg"/>
          <p:cNvPicPr>
            <a:picLocks noChangeAspect="1" noChangeArrowheads="1"/>
          </p:cNvPicPr>
          <p:nvPr/>
        </p:nvPicPr>
        <p:blipFill>
          <a:blip r:embed="rId3" cstate="print"/>
          <a:srcRect l="2128"/>
          <a:stretch>
            <a:fillRect/>
          </a:stretch>
        </p:blipFill>
        <p:spPr bwMode="auto">
          <a:xfrm>
            <a:off x="0" y="1714488"/>
            <a:ext cx="2263779" cy="1541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http://img-2007-07.photosight.ru/25/2214567.jpg"/>
          <p:cNvPicPr>
            <a:picLocks noChangeAspect="1" noChangeArrowheads="1"/>
          </p:cNvPicPr>
          <p:nvPr/>
        </p:nvPicPr>
        <p:blipFill>
          <a:blip r:embed="rId4" cstate="print"/>
          <a:srcRect l="2644" t="2633" r="2619" b="2571"/>
          <a:stretch>
            <a:fillRect/>
          </a:stretch>
        </p:blipFill>
        <p:spPr bwMode="auto">
          <a:xfrm>
            <a:off x="0" y="5143512"/>
            <a:ext cx="2283642" cy="15224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14" descr="http://alkhana.ru/assets/gallery/2/1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57562"/>
            <a:ext cx="2311104" cy="1643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Источники: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501122" cy="4525963"/>
          </a:xfrm>
        </p:spPr>
        <p:txBody>
          <a:bodyPr/>
          <a:lstStyle/>
          <a:p>
            <a:r>
              <a:rPr lang="en-US" sz="1200" dirty="0" smtClean="0">
                <a:hlinkClick r:id="rId2"/>
              </a:rPr>
              <a:t>http://www.colors.life/upload/blogs/6d/1f/6d1f7a5262f7fe9589e45023d64d54f1_RSZ_690.jpg</a:t>
            </a:r>
            <a:r>
              <a:rPr lang="ru-RU" sz="1200" dirty="0" smtClean="0"/>
              <a:t>  Вывеска</a:t>
            </a:r>
          </a:p>
          <a:p>
            <a:r>
              <a:rPr lang="en-US" sz="1200" dirty="0" smtClean="0">
                <a:hlinkClick r:id="rId3"/>
              </a:rPr>
              <a:t>http://alkhana.ru/templates/img/footer.jpg</a:t>
            </a:r>
            <a:r>
              <a:rPr lang="ru-RU" sz="1200" dirty="0" smtClean="0"/>
              <a:t>  Бордюр 1слайда</a:t>
            </a:r>
          </a:p>
          <a:p>
            <a:r>
              <a:rPr lang="en-US" sz="1200" dirty="0" smtClean="0">
                <a:hlinkClick r:id="rId4"/>
              </a:rPr>
              <a:t>http://3.bp.blogspot.com/-5wG3_n6gV9Q/Tqq6Q2OUQEI/AAAAAAAAAoU/0b3eRj6vSnY/s1600/DSCF3685.JPG</a:t>
            </a:r>
            <a:r>
              <a:rPr lang="ru-RU" sz="1200" dirty="0" smtClean="0"/>
              <a:t> гора</a:t>
            </a:r>
          </a:p>
          <a:p>
            <a:r>
              <a:rPr lang="en-US" sz="1200" dirty="0" smtClean="0">
                <a:hlinkClick r:id="rId5"/>
              </a:rPr>
              <a:t>http://www.colors.life/upload/blogs/84/76/84764abff5a3529fad5e892ea878f800_RSZ_690.jpg</a:t>
            </a:r>
            <a:r>
              <a:rPr lang="ru-RU" sz="1200" dirty="0" smtClean="0"/>
              <a:t>  вид</a:t>
            </a:r>
          </a:p>
          <a:p>
            <a:r>
              <a:rPr lang="en-US" sz="1200" dirty="0" smtClean="0">
                <a:hlinkClick r:id="rId6"/>
              </a:rPr>
              <a:t>http://www.vision.kharkov.ua/img/1352/945.jpg</a:t>
            </a:r>
            <a:r>
              <a:rPr lang="ru-RU" sz="1200" dirty="0" smtClean="0"/>
              <a:t> астрагал</a:t>
            </a:r>
          </a:p>
          <a:p>
            <a:r>
              <a:rPr lang="en-US" sz="1200" dirty="0" smtClean="0">
                <a:hlinkClick r:id="rId7"/>
              </a:rPr>
              <a:t>https://altesmedia.ru/media/k2/items/cache/9b0efa29a74203dd074a106d29e44ffc_XL.jpg</a:t>
            </a:r>
            <a:r>
              <a:rPr lang="en-US" sz="1200" dirty="0" smtClean="0"/>
              <a:t> </a:t>
            </a:r>
            <a:r>
              <a:rPr lang="ru-RU" sz="1200" dirty="0" smtClean="0"/>
              <a:t>ворота</a:t>
            </a:r>
          </a:p>
          <a:p>
            <a:r>
              <a:rPr lang="en-US" sz="1200" dirty="0" smtClean="0">
                <a:hlinkClick r:id="rId8"/>
              </a:rPr>
              <a:t>http://iddp.ru/img/Puteshestviya/2016/avgust/Alhanai7.jpg</a:t>
            </a:r>
            <a:r>
              <a:rPr lang="ru-RU" sz="1200" dirty="0" smtClean="0"/>
              <a:t> пещера «Чрево матери»</a:t>
            </a:r>
          </a:p>
          <a:p>
            <a:r>
              <a:rPr lang="en-US" sz="1200" dirty="0" smtClean="0">
                <a:hlinkClick r:id="rId9"/>
              </a:rPr>
              <a:t>http://samosoverhenstvovanie.ru/wp-content/uploads/2014/06/Alhana-tur.jpg</a:t>
            </a:r>
            <a:r>
              <a:rPr lang="ru-RU" sz="1200" dirty="0" smtClean="0"/>
              <a:t> карта</a:t>
            </a:r>
          </a:p>
          <a:p>
            <a:r>
              <a:rPr lang="en-US" sz="1200" dirty="0" smtClean="0">
                <a:hlinkClick r:id="rId10"/>
              </a:rPr>
              <a:t>http://alkhana.ru/</a:t>
            </a:r>
            <a:r>
              <a:rPr lang="ru-RU" sz="1200" dirty="0" smtClean="0"/>
              <a:t>  Сайт парка</a:t>
            </a:r>
          </a:p>
          <a:p>
            <a:r>
              <a:rPr lang="en-US" sz="1200" dirty="0" smtClean="0">
                <a:hlinkClick r:id="rId11"/>
              </a:rPr>
              <a:t>http://khasan-district.narod.ru/nature/flora/lilium_pensylvanicum/lilium_pensylvanicum.jpg</a:t>
            </a:r>
            <a:endParaRPr lang="ru-RU" sz="1200" dirty="0" smtClean="0"/>
          </a:p>
          <a:p>
            <a:r>
              <a:rPr lang="ru-RU" sz="1200" dirty="0" smtClean="0"/>
              <a:t>Лилия пенсильванская</a:t>
            </a:r>
          </a:p>
          <a:p>
            <a:r>
              <a:rPr lang="en-US" sz="1200" dirty="0" smtClean="0">
                <a:hlinkClick r:id="rId12"/>
              </a:rPr>
              <a:t>http://alkhana.ru/assets/gallery/3/11.jpg</a:t>
            </a:r>
            <a:r>
              <a:rPr lang="ru-RU" sz="1200" dirty="0" smtClean="0"/>
              <a:t> Вход </a:t>
            </a:r>
          </a:p>
          <a:p>
            <a:r>
              <a:rPr lang="en-US" sz="1200" dirty="0" smtClean="0">
                <a:hlinkClick r:id="rId13"/>
              </a:rPr>
              <a:t>http://florapedia.ru/media/pic_full/2/8060.jpg</a:t>
            </a:r>
            <a:r>
              <a:rPr lang="ru-RU" sz="1200" dirty="0" smtClean="0"/>
              <a:t> Кувшинка</a:t>
            </a:r>
          </a:p>
          <a:p>
            <a:r>
              <a:rPr lang="en-US" sz="1200" dirty="0" smtClean="0">
                <a:hlinkClick r:id="rId14"/>
              </a:rPr>
              <a:t>http://www.natura-siberica.ru/images/barberry_siberian.jpg</a:t>
            </a:r>
            <a:r>
              <a:rPr lang="ru-RU" sz="1200" dirty="0" smtClean="0"/>
              <a:t> Барбарис сибирский</a:t>
            </a:r>
          </a:p>
          <a:p>
            <a:r>
              <a:rPr lang="en-US" sz="1200" dirty="0" smtClean="0">
                <a:hlinkClick r:id="rId15"/>
              </a:rPr>
              <a:t>http://romantic-online.com/uploads/users_images/1/561/4a4a1919e9aa0.jpg</a:t>
            </a:r>
            <a:r>
              <a:rPr lang="ru-RU" sz="1200" dirty="0" smtClean="0"/>
              <a:t> Башмачок</a:t>
            </a:r>
          </a:p>
          <a:p>
            <a:r>
              <a:rPr lang="en-US" sz="1200" dirty="0" smtClean="0">
                <a:hlinkClick r:id="rId16"/>
              </a:rPr>
              <a:t>http://narod-lekar.ru/wp-content/uploads/2016/02/rodiola.jpg</a:t>
            </a:r>
            <a:r>
              <a:rPr lang="ru-RU" sz="1200" dirty="0" smtClean="0"/>
              <a:t> </a:t>
            </a:r>
            <a:r>
              <a:rPr lang="ru-RU" sz="1200" dirty="0" err="1" smtClean="0"/>
              <a:t>Родиола</a:t>
            </a:r>
            <a:endParaRPr lang="ru-RU" sz="1200" dirty="0" smtClean="0"/>
          </a:p>
          <a:p>
            <a:r>
              <a:rPr lang="en-US" sz="1200" dirty="0" smtClean="0">
                <a:hlinkClick r:id="rId17"/>
              </a:rPr>
              <a:t>http://lektrava.ru/upload/resize_cache/iblock/e4c/400_300_1f92401c497e7261fd4ad59c0fd7ff5bc/e4c9d41b55f0f094dd42a12c153f343d.jpg</a:t>
            </a:r>
            <a:r>
              <a:rPr lang="ru-RU" sz="1200" dirty="0" smtClean="0"/>
              <a:t> </a:t>
            </a:r>
            <a:r>
              <a:rPr lang="ru-RU" sz="1200" dirty="0" err="1" smtClean="0"/>
              <a:t>Шлемник</a:t>
            </a:r>
            <a:r>
              <a:rPr lang="ru-RU" sz="1200" dirty="0" smtClean="0"/>
              <a:t> байкальский</a:t>
            </a:r>
          </a:p>
          <a:p>
            <a:r>
              <a:rPr lang="en-US" sz="1200" dirty="0" smtClean="0">
                <a:hlinkClick r:id="rId18"/>
              </a:rPr>
              <a:t>http://webmandry.com/wp-content/uploads/2015/01/2015_01_994_2.jpg</a:t>
            </a:r>
            <a:r>
              <a:rPr lang="ru-RU" sz="1200" dirty="0" smtClean="0"/>
              <a:t> Черный аист</a:t>
            </a:r>
          </a:p>
          <a:p>
            <a:r>
              <a:rPr lang="en-US" sz="1200" dirty="0" smtClean="0">
                <a:hlinkClick r:id="rId19"/>
              </a:rPr>
              <a:t>http://webmandry.com/wp-content/uploads/2014/12/2014_12_960_01.jpg</a:t>
            </a:r>
            <a:r>
              <a:rPr lang="ru-RU" sz="1200" dirty="0" smtClean="0"/>
              <a:t> Журавль</a:t>
            </a:r>
          </a:p>
          <a:p>
            <a:r>
              <a:rPr lang="en-US" sz="1200" dirty="0" smtClean="0">
                <a:hlinkClick r:id="rId20"/>
              </a:rPr>
              <a:t>http://alkhana.ru/assets/gallery/2/107.jpg</a:t>
            </a:r>
            <a:r>
              <a:rPr lang="ru-RU" sz="1200" dirty="0" smtClean="0"/>
              <a:t> Лось</a:t>
            </a:r>
          </a:p>
          <a:p>
            <a:r>
              <a:rPr lang="en-US" sz="1200" dirty="0" smtClean="0">
                <a:hlinkClick r:id="rId21"/>
              </a:rPr>
              <a:t>http://brakonyerov.net/wp-content/uploads/2015/10/oxota-na-kosulyu-630x470.jpg</a:t>
            </a:r>
            <a:r>
              <a:rPr lang="ru-RU" sz="1200" dirty="0" smtClean="0"/>
              <a:t> Косуля</a:t>
            </a:r>
          </a:p>
          <a:p>
            <a:r>
              <a:rPr lang="en-US" sz="1200" dirty="0" smtClean="0">
                <a:hlinkClick r:id="rId22"/>
              </a:rPr>
              <a:t>http://www.zoosite.com.ua/img/poroda/802/802_2.jpg</a:t>
            </a:r>
            <a:r>
              <a:rPr lang="ru-RU" sz="1200" dirty="0" smtClean="0"/>
              <a:t> Сибирская кабарга</a:t>
            </a:r>
          </a:p>
          <a:p>
            <a:r>
              <a:rPr lang="ru-RU" sz="1200" dirty="0" smtClean="0"/>
              <a:t>Личные фотографии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260648"/>
            <a:ext cx="9324528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 </a:t>
            </a:r>
            <a:r>
              <a:rPr lang="ru-RU" sz="2400" dirty="0" smtClean="0"/>
              <a:t>Алханай – это живописный горный массив, величественно возвышающийся над просторами степных и лесостепных ландшафтов юга Забайкальского края. Привлекает туристов наличием целебных минеральных источников, буддийскими святынями алханайского природно-культового комплекса.</a:t>
            </a:r>
            <a:endParaRPr lang="ru-RU" sz="2400" dirty="0"/>
          </a:p>
        </p:txBody>
      </p:sp>
      <p:pic>
        <p:nvPicPr>
          <p:cNvPr id="35842" name="Picture 2" descr="Картинки по запросу эмблема алханая"/>
          <p:cNvPicPr>
            <a:picLocks noChangeAspect="1" noChangeArrowheads="1"/>
          </p:cNvPicPr>
          <p:nvPr/>
        </p:nvPicPr>
        <p:blipFill>
          <a:blip r:embed="rId2" cstate="print"/>
          <a:srcRect b="29441"/>
          <a:stretch>
            <a:fillRect/>
          </a:stretch>
        </p:blipFill>
        <p:spPr bwMode="auto">
          <a:xfrm>
            <a:off x="755576" y="2636912"/>
            <a:ext cx="7620000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Алханай – одно из самых посещаемых мест отдыха забайкальцев. Разработан ряд туристических маршрутов, </a:t>
            </a:r>
            <a:r>
              <a:rPr lang="ru-RU" sz="2400" dirty="0" smtClean="0"/>
              <a:t>начинающихся </a:t>
            </a:r>
            <a:r>
              <a:rPr lang="ru-RU" sz="2400" dirty="0" smtClean="0"/>
              <a:t>от местности «Аршан». </a:t>
            </a:r>
            <a:endParaRPr lang="ru-RU" sz="2400" dirty="0"/>
          </a:p>
        </p:txBody>
      </p:sp>
      <p:sp>
        <p:nvSpPr>
          <p:cNvPr id="43010" name="AutoShape 2" descr="Картинки по запросу туристы алхан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3012" name="Picture 4" descr="Картинки по запросу туристы алханая"/>
          <p:cNvPicPr>
            <a:picLocks noChangeAspect="1" noChangeArrowheads="1"/>
          </p:cNvPicPr>
          <p:nvPr/>
        </p:nvPicPr>
        <p:blipFill>
          <a:blip r:embed="rId2" cstate="print"/>
          <a:srcRect t="8110" r="8757" b="7541"/>
          <a:stretch>
            <a:fillRect/>
          </a:stretch>
        </p:blipFill>
        <p:spPr bwMode="auto">
          <a:xfrm>
            <a:off x="1026489" y="1772816"/>
            <a:ext cx="7025339" cy="4870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Гора Алханай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4289700" cy="4525963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Самая высокая вершина национального парка- гора Алханай, высотой 1662 м. над уровнем </a:t>
            </a:r>
            <a:r>
              <a:rPr lang="ru-RU" sz="2800" dirty="0" smtClean="0"/>
              <a:t>моря.</a:t>
            </a:r>
            <a:endParaRPr lang="ru-RU" sz="2800" dirty="0" smtClean="0"/>
          </a:p>
          <a:p>
            <a:endParaRPr lang="ru-RU" sz="2800" dirty="0"/>
          </a:p>
        </p:txBody>
      </p:sp>
      <p:pic>
        <p:nvPicPr>
          <p:cNvPr id="32772" name="Picture 4" descr="http://www.colors.life/upload/blogs/84/76/84764abff5a3529fad5e892ea878f800_RSZ_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81128"/>
            <a:ext cx="4540261" cy="1916832"/>
          </a:xfrm>
          <a:prstGeom prst="rect">
            <a:avLst/>
          </a:prstGeom>
          <a:noFill/>
        </p:spPr>
      </p:pic>
      <p:pic>
        <p:nvPicPr>
          <p:cNvPr id="15362" name="Picture 2" descr="http://img.2r.ru/geo_objects/2013/08/60ae649fbc3f2e647a30bcf9eb278da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340768"/>
            <a:ext cx="4248472" cy="2830545"/>
          </a:xfrm>
          <a:prstGeom prst="rect">
            <a:avLst/>
          </a:prstGeom>
          <a:noFill/>
        </p:spPr>
      </p:pic>
      <p:pic>
        <p:nvPicPr>
          <p:cNvPr id="8" name="Рисунок 7" descr="D:\документы\Мои рисунки\отдых\Алханай 2015\20150722_113657.jpg"/>
          <p:cNvPicPr/>
          <p:nvPr/>
        </p:nvPicPr>
        <p:blipFill>
          <a:blip r:embed="rId4" cstate="print"/>
          <a:srcRect t="6878"/>
          <a:stretch>
            <a:fillRect/>
          </a:stretch>
        </p:blipFill>
        <p:spPr bwMode="auto">
          <a:xfrm>
            <a:off x="5220072" y="4581128"/>
            <a:ext cx="3722158" cy="1949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Растительный мир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161277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Преобладающие типы растительных сообществ: кедровостланиково-лиственничное редколесье, лиственничные леса с подлеском из рододендрона даурского, смешанные леса (лиственнично-березовые, тополево-березовые), осоковые болота</a:t>
            </a:r>
            <a:r>
              <a:rPr lang="ru-RU" dirty="0" smtClean="0"/>
              <a:t>, </a:t>
            </a:r>
            <a:r>
              <a:rPr lang="ru-RU" sz="2400" dirty="0" smtClean="0"/>
              <a:t>сообщества степной растительности, прирусловые луга.</a:t>
            </a:r>
            <a:endParaRPr lang="ru-RU" sz="2400" dirty="0"/>
          </a:p>
        </p:txBody>
      </p:sp>
      <p:pic>
        <p:nvPicPr>
          <p:cNvPr id="34818" name="Picture 2" descr="http://alkhana.ru/templates/img/art_foto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645024"/>
            <a:ext cx="7128792" cy="2943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Редкие виды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525963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В Красную Книгу России внесены башмачок крупноцветковый, башмачок пятнистый, лилия пенсильванская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и лук алтайский.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7890" name="Picture 2" descr="http://khasan-district.narod.ru/nature/flora/lilium_pensylvanicum/lilium_pensylvanicum.jpg"/>
          <p:cNvPicPr>
            <a:picLocks noChangeAspect="1" noChangeArrowheads="1"/>
          </p:cNvPicPr>
          <p:nvPr/>
        </p:nvPicPr>
        <p:blipFill>
          <a:blip r:embed="rId2" cstate="print"/>
          <a:srcRect l="14474" t="9439" r="5263" b="8105"/>
          <a:stretch>
            <a:fillRect/>
          </a:stretch>
        </p:blipFill>
        <p:spPr bwMode="auto">
          <a:xfrm>
            <a:off x="395536" y="2924944"/>
            <a:ext cx="4392488" cy="33843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31640" y="6309320"/>
            <a:ext cx="2649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Лилия пенсильванская</a:t>
            </a:r>
            <a:endParaRPr lang="ru-RU" dirty="0"/>
          </a:p>
        </p:txBody>
      </p:sp>
      <p:pic>
        <p:nvPicPr>
          <p:cNvPr id="37894" name="Picture 6" descr="Картинки по запросу башмачок пятнист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924944"/>
            <a:ext cx="3995936" cy="3365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652120" y="6309320"/>
            <a:ext cx="2475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Башмачок пятнистый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В составе флоры территории зарегистрированы около 20 видов, нуждающихся в охране. Наибольшей опасности уничтожения среди них подвержены лук алтайский, а также барбарис сибирский, встречающийся единичными экземплярами на каменистых россыпях (окрестности памятника природы «Храм-Ворота»); башмачок крупноцветковый, башмачок настоящий и особенно кувшинка четырехугольная.</a:t>
            </a:r>
            <a:endParaRPr lang="ru-RU" sz="2400" dirty="0"/>
          </a:p>
        </p:txBody>
      </p:sp>
      <p:pic>
        <p:nvPicPr>
          <p:cNvPr id="3686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t="9920"/>
          <a:stretch>
            <a:fillRect/>
          </a:stretch>
        </p:blipFill>
        <p:spPr bwMode="auto">
          <a:xfrm>
            <a:off x="611560" y="3717032"/>
            <a:ext cx="3960440" cy="267566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6309320"/>
            <a:ext cx="313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Кувшинка четырехугольная</a:t>
            </a:r>
            <a:endParaRPr lang="ru-RU" dirty="0"/>
          </a:p>
        </p:txBody>
      </p:sp>
      <p:pic>
        <p:nvPicPr>
          <p:cNvPr id="36868" name="Picture 4" descr="Картинки по запросу барбарис сибир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717032"/>
            <a:ext cx="3556835" cy="26642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24128" y="6309320"/>
            <a:ext cx="238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Барбарис сибирский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Лекарственные растения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424936" cy="4525963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   </a:t>
            </a:r>
            <a:r>
              <a:rPr lang="ru-RU" sz="2400" dirty="0" smtClean="0"/>
              <a:t>340 видов высших сосудистых растений. Среди них лекарственные растения: шлемник байкальский, вздутоплодник сибирский, астрагал перепончатый, тимьян даурский, родиола розовая, леспедеца ситниковая.</a:t>
            </a:r>
            <a:endParaRPr lang="ru-RU" sz="2400" dirty="0"/>
          </a:p>
        </p:txBody>
      </p:sp>
      <p:pic>
        <p:nvPicPr>
          <p:cNvPr id="13316" name="Picture 4" descr="Картинки по запросу родиола розов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3429000"/>
            <a:ext cx="3629095" cy="26544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6237312"/>
            <a:ext cx="202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Родиола розовая</a:t>
            </a:r>
            <a:endParaRPr lang="ru-RU" dirty="0"/>
          </a:p>
        </p:txBody>
      </p:sp>
      <p:pic>
        <p:nvPicPr>
          <p:cNvPr id="13318" name="Picture 6" descr="Картинки по запросу шлемник байкаль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429000"/>
            <a:ext cx="3456384" cy="259228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08104" y="6237312"/>
            <a:ext cx="2584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Шлемник байкальский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еленый">
  <a:themeElements>
    <a:clrScheme name="Тема Office 1">
      <a:dk1>
        <a:srgbClr val="000000"/>
      </a:dk1>
      <a:lt1>
        <a:srgbClr val="E7EFBD"/>
      </a:lt1>
      <a:dk2>
        <a:srgbClr val="000000"/>
      </a:dk2>
      <a:lt2>
        <a:srgbClr val="808080"/>
      </a:lt2>
      <a:accent1>
        <a:srgbClr val="E7F3CE"/>
      </a:accent1>
      <a:accent2>
        <a:srgbClr val="CEDB6B"/>
      </a:accent2>
      <a:accent3>
        <a:srgbClr val="F1F6DB"/>
      </a:accent3>
      <a:accent4>
        <a:srgbClr val="000000"/>
      </a:accent4>
      <a:accent5>
        <a:srgbClr val="F1F8E3"/>
      </a:accent5>
      <a:accent6>
        <a:srgbClr val="BAC660"/>
      </a:accent6>
      <a:hlink>
        <a:srgbClr val="5B6B00"/>
      </a:hlink>
      <a:folHlink>
        <a:srgbClr val="595F25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1F6DB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1F6DB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1F6DB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1F6DB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FFFFF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FFFFF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FFFFF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FFFFF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зеленый</Template>
  <TotalTime>573</TotalTime>
  <Words>1177</Words>
  <Application>Microsoft Office PowerPoint</Application>
  <PresentationFormat>Экран (4:3)</PresentationFormat>
  <Paragraphs>110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зеленый</vt:lpstr>
      <vt:lpstr>Национальный парк «Алханай»</vt:lpstr>
      <vt:lpstr>Слайд 2</vt:lpstr>
      <vt:lpstr>Слайд 3</vt:lpstr>
      <vt:lpstr>Слайд 4</vt:lpstr>
      <vt:lpstr>Гора Алханай</vt:lpstr>
      <vt:lpstr>Растительный мир</vt:lpstr>
      <vt:lpstr>Редкие виды</vt:lpstr>
      <vt:lpstr>Слайд 8</vt:lpstr>
      <vt:lpstr>Лекарственные растения</vt:lpstr>
      <vt:lpstr>Астрагал перепончатый</vt:lpstr>
      <vt:lpstr>Животный мир</vt:lpstr>
      <vt:lpstr>Слайд 12</vt:lpstr>
      <vt:lpstr>Слайд 13</vt:lpstr>
      <vt:lpstr>Минеральный источник</vt:lpstr>
      <vt:lpstr>Священные места</vt:lpstr>
      <vt:lpstr>Субурган, посвященный визиту Далай-ламы XIV </vt:lpstr>
      <vt:lpstr>Алханайское обоо</vt:lpstr>
      <vt:lpstr>Девять желобов</vt:lpstr>
      <vt:lpstr>Грот «Эхын Умай»</vt:lpstr>
      <vt:lpstr>Каменное сердце</vt:lpstr>
      <vt:lpstr>Дордже Пагмо </vt:lpstr>
      <vt:lpstr>Щель грешников</vt:lpstr>
      <vt:lpstr>Слайд 23</vt:lpstr>
      <vt:lpstr>Слайд 24</vt:lpstr>
      <vt:lpstr>Источники: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Национальный парк «Алханай»</dc:title>
  <dc:creator>user</dc:creator>
  <cp:lastModifiedBy>261186-</cp:lastModifiedBy>
  <cp:revision>59</cp:revision>
  <dcterms:created xsi:type="dcterms:W3CDTF">2017-01-19T05:45:39Z</dcterms:created>
  <dcterms:modified xsi:type="dcterms:W3CDTF">2017-01-24T07:34:32Z</dcterms:modified>
</cp:coreProperties>
</file>