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00FF"/>
    <a:srgbClr val="3333CC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is.park.ru/servlets/GetDocBody?guid=cfafa2c9-f4c9-4a42-8595-fb4f3d90f2aa" TargetMode="External"/><Relationship Id="rId13" Type="http://schemas.openxmlformats.org/officeDocument/2006/relationships/hyperlink" Target="http://img0.liveinternet.ru/images/attach/c/0/44/116/44116045_106157.jpg" TargetMode="External"/><Relationship Id="rId3" Type="http://schemas.openxmlformats.org/officeDocument/2006/relationships/hyperlink" Target="http://allday.ru/uploads/posts/2009-09/1252857562_4915_juicedrop.jpg" TargetMode="External"/><Relationship Id="rId7" Type="http://schemas.openxmlformats.org/officeDocument/2006/relationships/hyperlink" Target="http://www.agrovodcom.ru/nasosy/img/1258647.jpg" TargetMode="External"/><Relationship Id="rId12" Type="http://schemas.openxmlformats.org/officeDocument/2006/relationships/hyperlink" Target="http://www.detmoda.ru/upload/by_a/PP39005-1.jpg" TargetMode="External"/><Relationship Id="rId2" Type="http://schemas.openxmlformats.org/officeDocument/2006/relationships/hyperlink" Target="http://www.maillist.ru/archives/87870/1183402/4083811_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turelifepark.com/foto/foto/big/pine-tree.jpg" TargetMode="External"/><Relationship Id="rId11" Type="http://schemas.openxmlformats.org/officeDocument/2006/relationships/hyperlink" Target="http://mirdetok.tomsk.ru/public/Media/Buratino/brtn.jpg" TargetMode="External"/><Relationship Id="rId5" Type="http://schemas.openxmlformats.org/officeDocument/2006/relationships/hyperlink" Target="http://demiart.ru/forum/uploads1/post-76674-1222088222.jpg" TargetMode="External"/><Relationship Id="rId10" Type="http://schemas.openxmlformats.org/officeDocument/2006/relationships/hyperlink" Target="http://images.alfa.lt/54/50/71.jpg" TargetMode="External"/><Relationship Id="rId4" Type="http://schemas.openxmlformats.org/officeDocument/2006/relationships/hyperlink" Target="http://www.0lik.ru/uploads/posts/2009-02/1234934253_0lik.ru_open_book.jpg" TargetMode="External"/><Relationship Id="rId9" Type="http://schemas.openxmlformats.org/officeDocument/2006/relationships/hyperlink" Target="http://dekor.my1.ru/_pu/0/20743.jpg" TargetMode="External"/><Relationship Id="rId14" Type="http://schemas.openxmlformats.org/officeDocument/2006/relationships/hyperlink" Target="http://mult-online.ru/uploads/posts/2009-02/1233653314_photo_363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yjulia.ru/data/cache/2010/08/31/506077_7884-0x600.jpg" TargetMode="External"/><Relationship Id="rId13" Type="http://schemas.openxmlformats.org/officeDocument/2006/relationships/hyperlink" Target="http://www.ostashkov.ru/foto/big-12835.jpeg" TargetMode="External"/><Relationship Id="rId3" Type="http://schemas.openxmlformats.org/officeDocument/2006/relationships/hyperlink" Target="http://kozeburg.narod.ru/krylov.jpg" TargetMode="External"/><Relationship Id="rId7" Type="http://schemas.openxmlformats.org/officeDocument/2006/relationships/hyperlink" Target="http://www.jeffcityschools.org/Elementary/clip%20art/wise_owl4.gif" TargetMode="External"/><Relationship Id="rId12" Type="http://schemas.openxmlformats.org/officeDocument/2006/relationships/hyperlink" Target="http://static2.aif.ru/public/article/033/d4d78cba083830dc866ca9a36ff87263_big.jpg" TargetMode="External"/><Relationship Id="rId2" Type="http://schemas.openxmlformats.org/officeDocument/2006/relationships/hyperlink" Target="http://sss.info-esta.ru/i3/10115/2377f8ecb128926050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irdsmaryno.msk.ru/images/birds/Mariyno%20birds/im-52big.jpg" TargetMode="External"/><Relationship Id="rId11" Type="http://schemas.openxmlformats.org/officeDocument/2006/relationships/hyperlink" Target="http://www.kantsler.ru/pictures/0417057.jpg" TargetMode="External"/><Relationship Id="rId5" Type="http://schemas.openxmlformats.org/officeDocument/2006/relationships/hyperlink" Target="http://s53.radikal.ru/i139/0901/bf/1ad23a9c7190.jpg" TargetMode="External"/><Relationship Id="rId10" Type="http://schemas.openxmlformats.org/officeDocument/2006/relationships/hyperlink" Target="http://www.topgifts.ru/resources/catalog/mKC8309_14.jpg" TargetMode="External"/><Relationship Id="rId4" Type="http://schemas.openxmlformats.org/officeDocument/2006/relationships/hyperlink" Target="http://murzilka-sav.nnover.ru/data/myupload/3/998/3998241/53a016274281.jpg" TargetMode="External"/><Relationship Id="rId9" Type="http://schemas.openxmlformats.org/officeDocument/2006/relationships/hyperlink" Target="http://ruprom-image.s3.amazonaws.com/544026_w640_h640_pshenitsa.jpg" TargetMode="External"/><Relationship Id="rId14" Type="http://schemas.openxmlformats.org/officeDocument/2006/relationships/hyperlink" Target="http://weasley-room.narod.ru/pergament3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20662453">
            <a:off x="1188926" y="1696386"/>
            <a:ext cx="291054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КОНКУРС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ЗНАТОКОВ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РУССКОГО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ЯЗЫКА</a:t>
            </a:r>
          </a:p>
          <a:p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5072074"/>
            <a:ext cx="4143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Ушакова  О.В. – учитель русского языка и литературы  МОУ СОШ </a:t>
            </a:r>
          </a:p>
          <a:p>
            <a:r>
              <a:rPr lang="ru-RU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п.Заволжский  Пугачёвского р-на     Саратовской области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857232"/>
            <a:ext cx="6375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КОНКУРС</a:t>
            </a:r>
            <a:r>
              <a:rPr lang="ru-RU" sz="3200" b="1" dirty="0" smtClean="0">
                <a:solidFill>
                  <a:srgbClr val="C00000"/>
                </a:solidFill>
              </a:rPr>
              <a:t> ИНТЕЛЛЕКТУАЛОВ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86116" y="1500174"/>
            <a:ext cx="2928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Строим пирамиду.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1284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1928802"/>
            <a:ext cx="1374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85786" y="2285992"/>
            <a:ext cx="37147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1.Эпоха,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период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2.Белая поверхность, на которой демонстрируется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фильм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3.Вывоз товара за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границу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4.Движущаяся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лестница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5.Научный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опыт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429124" y="2214554"/>
            <a:ext cx="407196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1.Отражение звука от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предметов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2.Набросок рисунка,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картины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3.Испытание по учебному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предмету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4.Отдельный предмет на выставке,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коллекции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5.Тот, кто проводит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экзамен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214678" y="857232"/>
            <a:ext cx="2358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Проверим 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928926" y="1500174"/>
            <a:ext cx="29289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Строим пирамиду.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1928802"/>
            <a:ext cx="1284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1928802"/>
            <a:ext cx="1374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85786" y="2285992"/>
            <a:ext cx="37147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Эра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Экран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Экспорт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Эскалатор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Эксперимент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429124" y="2214554"/>
            <a:ext cx="4071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    Эхо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  Эскиз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Экзамен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Экземпляр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Экзаменатор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857356" y="928670"/>
            <a:ext cx="560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КОНКУРС ИНТЕЛЛЕКТУАЛОВ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071802" y="1500174"/>
            <a:ext cx="38576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«Исправь ошибки»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1857364"/>
            <a:ext cx="1284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29322" y="1857364"/>
            <a:ext cx="1374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85786" y="2214554"/>
            <a:ext cx="335758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Пальцев у него двадцать пять: на каждой руке десять, на ногах всего двадцать.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(Ошибки  при расстановке знаков препинания.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Пальцев у него двадцать, пять на каждой руке, десять на ногах – всего двадцать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714876" y="2285992"/>
            <a:ext cx="364330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Когда солнце село с блеянием и ревом, прошло стадо.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(Когда солнце село, с блеянием и ревом прошло стадо)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577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87204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642918"/>
            <a:ext cx="2880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УМА ПАЛАТА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786314" y="1071546"/>
            <a:ext cx="27860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Сло-го-ви-цы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285852" y="1571612"/>
            <a:ext cx="62151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Например: 1-2-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сос-на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          2-1-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на-сос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071678"/>
            <a:ext cx="1284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4" y="2071678"/>
            <a:ext cx="1323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000100" y="2428868"/>
            <a:ext cx="321471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1-2-3- у всех фигур свои ходы,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4-5-6-брось в автомат- попьешь воды,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1-6-завод в глубоких недрах гор.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929190" y="2571744"/>
            <a:ext cx="335758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1-2-3- на небе мост семи цветов,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4-5-1- с ней дружит множество певцов,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6-7-5- мишень для шайбы и мяча,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6-8- бьет тонкой струйкой из ключа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68" y="2143116"/>
            <a:ext cx="928694" cy="69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29454" y="1571612"/>
            <a:ext cx="723898" cy="1092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24" y="5214950"/>
            <a:ext cx="32861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шах-ма-ты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мо-не-та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шах-та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857752" y="5715016"/>
            <a:ext cx="36433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ра-ду-га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ги-та-ра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во-ро-та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во-да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603" grpId="0"/>
      <p:bldP spid="25604" grpId="0"/>
      <p:bldP spid="25604" grpId="1"/>
      <p:bldP spid="6" grpId="0"/>
      <p:bldP spid="7" grpId="0"/>
      <p:bldP spid="25605" grpId="0"/>
      <p:bldP spid="25606" grpId="0"/>
      <p:bldP spid="13313" grpId="0"/>
      <p:bldP spid="133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87204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642918"/>
            <a:ext cx="2880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УМА ПАЛАТА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143504" y="1071546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лишнее?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28662" y="1857364"/>
            <a:ext cx="72152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1.Он сидел облокотившись локтями о стол.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Локтями)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2.На Камчатке много горячих гейзеров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(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Горячих)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3.Это очень прекрасный фильм.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(Очень)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4.В тот вечер я не успел закончить работу до конца.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До конца)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6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6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87204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642918"/>
            <a:ext cx="2880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УМА ПАЛАТА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57224" y="1785926"/>
            <a:ext cx="35719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Корень мой находится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очерке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 приставку мне,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Суффикс мой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тетрадке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встречали,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Весь же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дневнике или журнале.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857232"/>
            <a:ext cx="155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Шарады.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4786314" y="1857364"/>
            <a:ext cx="35719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списке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мой обнаружите корень,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Суффикс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собрании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встретите вскоре,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слове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рассказ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приставку найдете,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целом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мне на уроки пойдете.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1357298"/>
            <a:ext cx="147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 </a:t>
            </a:r>
            <a:r>
              <a:rPr lang="ru-RU" sz="2000" b="1" dirty="0" smtClean="0">
                <a:solidFill>
                  <a:srgbClr val="002060"/>
                </a:solidFill>
              </a:rPr>
              <a:t>команда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5008" y="1428736"/>
            <a:ext cx="1571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002060"/>
                </a:solidFill>
              </a:rPr>
              <a:t>II </a:t>
            </a:r>
            <a:r>
              <a:rPr lang="ru-RU" sz="2000" b="1" dirty="0" smtClean="0">
                <a:solidFill>
                  <a:srgbClr val="002060"/>
                </a:solidFill>
              </a:rPr>
              <a:t>команда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5214950"/>
            <a:ext cx="1524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29454" y="5214950"/>
            <a:ext cx="1441162" cy="10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649" grpId="0"/>
      <p:bldP spid="7" grpId="0"/>
      <p:bldP spid="27650" grpId="0"/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87204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642918"/>
            <a:ext cx="2880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УМА ПАЛАТА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857232"/>
            <a:ext cx="2288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Знаете ли вы?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392177">
            <a:off x="1000100" y="1928802"/>
            <a:ext cx="1652595" cy="1710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94730">
            <a:off x="6702912" y="1882282"/>
            <a:ext cx="1482785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929066"/>
            <a:ext cx="146314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629" y="1357298"/>
            <a:ext cx="1285884" cy="2139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4000504"/>
            <a:ext cx="1701800" cy="203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4000504"/>
            <a:ext cx="1473200" cy="2032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00364" y="1428736"/>
            <a:ext cx="1482785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14876" y="4000504"/>
            <a:ext cx="1450191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1" y="214290"/>
            <a:ext cx="87204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642918"/>
            <a:ext cx="2880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УМА ПАЛАТА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8" y="857232"/>
            <a:ext cx="2258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«Анаграммы»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57224" y="2071678"/>
            <a:ext cx="34290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Из меня пальто и брюки,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И костюм весьма хорош.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Переставь местами буквы –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В геометрии найдешь.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     (сукно-конус)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71604" y="1428736"/>
            <a:ext cx="1284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43570" y="1428736"/>
            <a:ext cx="1374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команда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929190" y="2071678"/>
            <a:ext cx="342902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Он живет в моей квартире,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И живем мы в дружбе, мире,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А прочтешь наоборот –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Он в квартире свет зажжет.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6243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      (кот-ток)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28926" y="571480"/>
            <a:ext cx="347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+mj-lt"/>
              </a:rPr>
              <a:t>Что? Где? Когда?</a:t>
            </a:r>
            <a:endParaRPr lang="ru-RU" sz="32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2941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«Что за птица?»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500166" y="1785926"/>
            <a:ext cx="62865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Вычеркни буквы, что в этой таблице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Встретятся дважды, и выяснишь ты,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Кто на песочке оставил следы.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Длинное имя у маленькой птицы.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643042" y="3429000"/>
            <a:ext cx="51435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б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ч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е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л   т   э  м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я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 с  е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о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л  г  и  у 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в  м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ж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к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ч  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5072074"/>
            <a:ext cx="1428760" cy="1169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0723" grpId="0"/>
      <p:bldP spid="307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28926" y="571480"/>
            <a:ext cx="347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+mj-lt"/>
              </a:rPr>
              <a:t>Что? Где? Когда?</a:t>
            </a:r>
            <a:endParaRPr lang="ru-RU" sz="32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290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«Кто быстрее?»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214414" y="2214554"/>
            <a:ext cx="69294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Подберите 10 существительных с одной гласной.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143248"/>
            <a:ext cx="2409830" cy="2788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я\Рабочий стол\открытая 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8759507" cy="636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857232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КОНКУРС   ГРАМОТЕЕВ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428728" y="1643050"/>
            <a:ext cx="6858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Объясните условия выбора гласной в словах 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571604" y="2214554"/>
            <a:ext cx="6643734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Соб.раю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             </a:t>
            </a:r>
            <a:r>
              <a:rPr lang="ru-RU" sz="2400" b="1" i="1" dirty="0" err="1" smtClean="0">
                <a:solidFill>
                  <a:schemeClr val="bg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ыб.раю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Раст.раю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         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сд.раю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Бл.щу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 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бл.стаю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Выб.ру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заж.гаю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Расст.лю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        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расст.лаю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28926" y="571480"/>
            <a:ext cx="347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+mj-lt"/>
              </a:rPr>
              <a:t>Что? Где? Когда?</a:t>
            </a:r>
            <a:endParaRPr lang="ru-RU" sz="32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142984"/>
            <a:ext cx="308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«Кто что несет?»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71538" y="1571612"/>
            <a:ext cx="3857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Упражнение для глаз!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Буквы вычеркни скорей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Те, которые два раза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Встретишь в азбуке моей.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тогда прочесть ты сможешь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ответе сообщишь: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везет на тачке ежик?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несет в мешочке чиж?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428728" y="4214818"/>
            <a:ext cx="550072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 В  Б  Д  Л  М  О  П  К  Ю  И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Г  Д  Ж Ф  М П  С  Т   Ю  Э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89113" algn="l"/>
              </a:tabLs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 Г  Ё  Ф  Р  Ж  Н  С  А  Т   Э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</a:rPr>
              <a:t> 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785926"/>
            <a:ext cx="1357322" cy="96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86512" y="2857496"/>
            <a:ext cx="152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2769" grpId="0"/>
      <p:bldP spid="327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28926" y="571480"/>
            <a:ext cx="347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+mj-lt"/>
              </a:rPr>
              <a:t>Что? Где? Когда?</a:t>
            </a:r>
            <a:endParaRPr lang="ru-RU" sz="32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071546"/>
            <a:ext cx="3674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«Расшифруй слова»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500166" y="1714488"/>
            <a:ext cx="642942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 Ч Е А Н А С Ы 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над школьной дверью?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 твоем портфеле?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 К А Р В О З А Д И С Ь К 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цветок, где рыба, отыскать попробуй.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357430"/>
            <a:ext cx="1276350" cy="1323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643050"/>
            <a:ext cx="1531934" cy="10532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14546" y="4857760"/>
            <a:ext cx="1463675" cy="1298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4929198"/>
            <a:ext cx="1621020" cy="12144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37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928926" y="571480"/>
            <a:ext cx="347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C0099"/>
                </a:solidFill>
                <a:latin typeface="+mj-lt"/>
              </a:rPr>
              <a:t>Что? Где? Когда?</a:t>
            </a:r>
            <a:endParaRPr lang="ru-RU" sz="32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071546"/>
            <a:ext cx="2558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66FF"/>
                </a:solidFill>
              </a:rPr>
              <a:t>«Отгадай-ка»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728" y="1643050"/>
            <a:ext cx="65722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1-2-3-сказанье о богатырях,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4-1-5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волк тащит по лесу в зубах,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5-6-7- сродни волшебнику и магу,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4-6-8- ведет, не делая ни шагу.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бы-ли-на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до-бы-ча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ча-ро-дей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до-ро-га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901491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714356"/>
            <a:ext cx="4696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МИНИ-КРОССВОРДЫ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285860"/>
            <a:ext cx="2150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Раз, два, три!</a:t>
            </a:r>
            <a:endParaRPr lang="ru-RU" sz="2400" b="1" dirty="0">
              <a:solidFill>
                <a:srgbClr val="3333C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1785926"/>
          <a:ext cx="1500199" cy="500066"/>
        </p:xfrm>
        <a:graphic>
          <a:graphicData uri="http://schemas.openxmlformats.org/drawingml/2006/table">
            <a:tbl>
              <a:tblPr/>
              <a:tblGrid>
                <a:gridCol w="280974"/>
                <a:gridCol w="304627"/>
                <a:gridCol w="304627"/>
                <a:gridCol w="305344"/>
                <a:gridCol w="304627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2428868"/>
          <a:ext cx="2428891" cy="500066"/>
        </p:xfrm>
        <a:graphic>
          <a:graphicData uri="http://schemas.openxmlformats.org/drawingml/2006/table">
            <a:tbl>
              <a:tblPr/>
              <a:tblGrid>
                <a:gridCol w="282614"/>
                <a:gridCol w="306405"/>
                <a:gridCol w="306405"/>
                <a:gridCol w="307126"/>
                <a:gridCol w="306405"/>
                <a:gridCol w="306405"/>
                <a:gridCol w="306405"/>
                <a:gridCol w="307126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3071810"/>
          <a:ext cx="1571636" cy="500066"/>
        </p:xfrm>
        <a:graphic>
          <a:graphicData uri="http://schemas.openxmlformats.org/drawingml/2006/table">
            <a:tbl>
              <a:tblPr/>
              <a:tblGrid>
                <a:gridCol w="294353"/>
                <a:gridCol w="319133"/>
                <a:gridCol w="319133"/>
                <a:gridCol w="319884"/>
                <a:gridCol w="319133"/>
              </a:tblGrid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71538" y="3714752"/>
          <a:ext cx="1928824" cy="428628"/>
        </p:xfrm>
        <a:graphic>
          <a:graphicData uri="http://schemas.openxmlformats.org/drawingml/2006/table">
            <a:tbl>
              <a:tblPr/>
              <a:tblGrid>
                <a:gridCol w="300278"/>
                <a:gridCol w="325556"/>
                <a:gridCol w="325556"/>
                <a:gridCol w="326322"/>
                <a:gridCol w="325556"/>
                <a:gridCol w="32555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071538" y="4357694"/>
          <a:ext cx="2643206" cy="453583"/>
        </p:xfrm>
        <a:graphic>
          <a:graphicData uri="http://schemas.openxmlformats.org/drawingml/2006/table">
            <a:tbl>
              <a:tblPr/>
              <a:tblGrid>
                <a:gridCol w="273027"/>
                <a:gridCol w="296011"/>
                <a:gridCol w="296011"/>
                <a:gridCol w="296708"/>
                <a:gridCol w="296011"/>
                <a:gridCol w="296011"/>
                <a:gridCol w="296011"/>
                <a:gridCol w="296708"/>
                <a:gridCol w="296708"/>
              </a:tblGrid>
              <a:tr h="4535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071538" y="5000636"/>
          <a:ext cx="2214577" cy="500066"/>
        </p:xfrm>
        <a:graphic>
          <a:graphicData uri="http://schemas.openxmlformats.org/drawingml/2006/table">
            <a:tbl>
              <a:tblPr/>
              <a:tblGrid>
                <a:gridCol w="294976"/>
                <a:gridCol w="319808"/>
                <a:gridCol w="319808"/>
                <a:gridCol w="320561"/>
                <a:gridCol w="319808"/>
                <a:gridCol w="319808"/>
                <a:gridCol w="319808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714612" y="1785926"/>
            <a:ext cx="3368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292475" algn="l"/>
              </a:tabLst>
            </a:pP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состоит из слов,</a:t>
            </a:r>
            <a:endParaRPr lang="ru-RU" sz="24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2428868"/>
            <a:ext cx="37259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292475" algn="l"/>
              </a:tabLst>
            </a:pP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небольшой засов,</a:t>
            </a:r>
            <a:endParaRPr lang="ru-RU" sz="24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488" y="3071810"/>
            <a:ext cx="36418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над рекой парит,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3714752"/>
            <a:ext cx="4097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292475" algn="l"/>
              </a:tabLst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рот раскрыв, стоит,</a:t>
            </a:r>
            <a:endParaRPr lang="ru-RU" sz="24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4357694"/>
            <a:ext cx="3323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292475" algn="l"/>
              </a:tabLst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лугу растет,</a:t>
            </a:r>
            <a:endParaRPr lang="ru-RU" sz="24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5000636"/>
            <a:ext cx="37401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Три</a:t>
            </a:r>
            <a:r>
              <a:rPr lang="ru-RU" sz="2400" b="1" i="1" dirty="0" smtClean="0"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ты берешь в поход.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714348" y="5715016"/>
            <a:ext cx="7429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(1-фраза, 2-задвижка, 3-стриж, 4-разиня, 5- одуванчик, 6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топорик)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4" grpId="0"/>
      <p:bldP spid="15" grpId="0"/>
      <p:bldP spid="16" grpId="0"/>
      <p:bldP spid="17" grpId="0"/>
      <p:bldP spid="358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901491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714356"/>
            <a:ext cx="4696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МИНИ-КРОССВОРДЫ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1285860"/>
            <a:ext cx="1867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33CC"/>
                </a:solidFill>
              </a:rPr>
              <a:t>Пять львов</a:t>
            </a:r>
            <a:endParaRPr lang="ru-RU" sz="2400" b="1" dirty="0">
              <a:solidFill>
                <a:srgbClr val="3333CC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928662" y="2071678"/>
          <a:ext cx="2428891" cy="500066"/>
        </p:xfrm>
        <a:graphic>
          <a:graphicData uri="http://schemas.openxmlformats.org/drawingml/2006/table">
            <a:tbl>
              <a:tblPr/>
              <a:tblGrid>
                <a:gridCol w="282614"/>
                <a:gridCol w="306405"/>
                <a:gridCol w="306405"/>
                <a:gridCol w="307126"/>
                <a:gridCol w="306405"/>
                <a:gridCol w="306405"/>
                <a:gridCol w="306405"/>
                <a:gridCol w="307126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357554" y="1857364"/>
            <a:ext cx="4214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Первый ЛЕВ -  властитель домны,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928662" y="2786058"/>
          <a:ext cx="1857389" cy="500066"/>
        </p:xfrm>
        <a:graphic>
          <a:graphicData uri="http://schemas.openxmlformats.org/drawingml/2006/table">
            <a:tbl>
              <a:tblPr/>
              <a:tblGrid>
                <a:gridCol w="289157"/>
                <a:gridCol w="313499"/>
                <a:gridCol w="313499"/>
                <a:gridCol w="314236"/>
                <a:gridCol w="313499"/>
                <a:gridCol w="313499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928926" y="2786058"/>
            <a:ext cx="5214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второй  - цветочек скромный,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928662" y="3500438"/>
          <a:ext cx="2643207" cy="500066"/>
        </p:xfrm>
        <a:graphic>
          <a:graphicData uri="http://schemas.openxmlformats.org/drawingml/2006/table">
            <a:tbl>
              <a:tblPr/>
              <a:tblGrid>
                <a:gridCol w="307550"/>
                <a:gridCol w="333441"/>
                <a:gridCol w="333441"/>
                <a:gridCol w="334226"/>
                <a:gridCol w="333441"/>
                <a:gridCol w="333441"/>
                <a:gridCol w="333441"/>
                <a:gridCol w="334226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643306" y="3500438"/>
            <a:ext cx="48577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Третий ЛЕВ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царица в сказке,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928662" y="4214818"/>
          <a:ext cx="2928955" cy="428628"/>
        </p:xfrm>
        <a:graphic>
          <a:graphicData uri="http://schemas.openxmlformats.org/drawingml/2006/table">
            <a:tbl>
              <a:tblPr/>
              <a:tblGrid>
                <a:gridCol w="302543"/>
                <a:gridCol w="328012"/>
                <a:gridCol w="328012"/>
                <a:gridCol w="328784"/>
                <a:gridCol w="328012"/>
                <a:gridCol w="328012"/>
                <a:gridCol w="328012"/>
                <a:gridCol w="328784"/>
                <a:gridCol w="328784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4000496" y="4214818"/>
            <a:ext cx="3857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ЛЕВ -  источник новостей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928662" y="4857760"/>
          <a:ext cx="1928824" cy="500066"/>
        </p:xfrm>
        <a:graphic>
          <a:graphicData uri="http://schemas.openxmlformats.org/drawingml/2006/table">
            <a:tbl>
              <a:tblPr/>
              <a:tblGrid>
                <a:gridCol w="300278"/>
                <a:gridCol w="325556"/>
                <a:gridCol w="325556"/>
                <a:gridCol w="326322"/>
                <a:gridCol w="325556"/>
                <a:gridCol w="325556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3071802" y="4857760"/>
            <a:ext cx="4491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Пятый – корм для лошадей.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1357290" y="5500702"/>
            <a:ext cx="68580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(1-сталевар, 2-левкой, 3-королева, 4-телевизор, 5- клевер.)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9" grpId="0"/>
      <p:bldP spid="36865" grpId="0"/>
      <p:bldP spid="36866" grpId="0"/>
      <p:bldP spid="25" grpId="0"/>
      <p:bldP spid="27" grpId="0"/>
      <p:bldP spid="368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901491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714356"/>
            <a:ext cx="4696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МИНИ-КРОССВОРДЫ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1285860"/>
            <a:ext cx="2179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Шесть магов.</a:t>
            </a:r>
            <a:endParaRPr lang="ru-RU" sz="2400" dirty="0">
              <a:solidFill>
                <a:srgbClr val="3333CC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928662" y="1857364"/>
          <a:ext cx="2357453" cy="428628"/>
        </p:xfrm>
        <a:graphic>
          <a:graphicData uri="http://schemas.openxmlformats.org/drawingml/2006/table">
            <a:tbl>
              <a:tblPr/>
              <a:tblGrid>
                <a:gridCol w="274302"/>
                <a:gridCol w="297393"/>
                <a:gridCol w="297393"/>
                <a:gridCol w="298093"/>
                <a:gridCol w="333017"/>
                <a:gridCol w="261769"/>
                <a:gridCol w="297393"/>
                <a:gridCol w="298093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357554" y="1857364"/>
            <a:ext cx="43073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МАГ – большая телега,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928662" y="2428868"/>
          <a:ext cx="2286018" cy="428628"/>
        </p:xfrm>
        <a:graphic>
          <a:graphicData uri="http://schemas.openxmlformats.org/drawingml/2006/table">
            <a:tbl>
              <a:tblPr/>
              <a:tblGrid>
                <a:gridCol w="357190"/>
                <a:gridCol w="277427"/>
                <a:gridCol w="330125"/>
                <a:gridCol w="330901"/>
                <a:gridCol w="330125"/>
                <a:gridCol w="330125"/>
                <a:gridCol w="330125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14678" y="2428868"/>
            <a:ext cx="4643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конь быстроногого бега,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928662" y="3000372"/>
          <a:ext cx="2571770" cy="500066"/>
        </p:xfrm>
        <a:graphic>
          <a:graphicData uri="http://schemas.openxmlformats.org/drawingml/2006/table">
            <a:tbl>
              <a:tblPr/>
              <a:tblGrid>
                <a:gridCol w="299239"/>
                <a:gridCol w="324429"/>
                <a:gridCol w="389454"/>
                <a:gridCol w="272762"/>
                <a:gridCol w="311835"/>
                <a:gridCol w="324429"/>
                <a:gridCol w="324429"/>
                <a:gridCol w="325193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3571868" y="2857496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– придумали люди в Австралии.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857224" y="3714752"/>
          <a:ext cx="3429025" cy="500066"/>
        </p:xfrm>
        <a:graphic>
          <a:graphicData uri="http://schemas.openxmlformats.org/drawingml/2006/table">
            <a:tbl>
              <a:tblPr/>
              <a:tblGrid>
                <a:gridCol w="318450"/>
                <a:gridCol w="345259"/>
                <a:gridCol w="345259"/>
                <a:gridCol w="346070"/>
                <a:gridCol w="345259"/>
                <a:gridCol w="345259"/>
                <a:gridCol w="345259"/>
                <a:gridCol w="346070"/>
                <a:gridCol w="346070"/>
                <a:gridCol w="346070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286248" y="3571876"/>
            <a:ext cx="4286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– и рок, и частушки, и арии,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857224" y="4429132"/>
          <a:ext cx="3000398" cy="428628"/>
        </p:xfrm>
        <a:graphic>
          <a:graphicData uri="http://schemas.openxmlformats.org/drawingml/2006/table">
            <a:tbl>
              <a:tblPr/>
              <a:tblGrid>
                <a:gridCol w="349111"/>
                <a:gridCol w="378501"/>
                <a:gridCol w="378501"/>
                <a:gridCol w="379391"/>
                <a:gridCol w="378501"/>
                <a:gridCol w="378501"/>
                <a:gridCol w="378501"/>
                <a:gridCol w="379391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 i="0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i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i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3929058" y="4286256"/>
            <a:ext cx="485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– прекрасный восточный цветок,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928662" y="5072074"/>
          <a:ext cx="3071832" cy="428628"/>
        </p:xfrm>
        <a:graphic>
          <a:graphicData uri="http://schemas.openxmlformats.org/drawingml/2006/table">
            <a:tbl>
              <a:tblPr/>
              <a:tblGrid>
                <a:gridCol w="317301"/>
                <a:gridCol w="344013"/>
                <a:gridCol w="344013"/>
                <a:gridCol w="344822"/>
                <a:gridCol w="344013"/>
                <a:gridCol w="344013"/>
                <a:gridCol w="344013"/>
                <a:gridCol w="344822"/>
                <a:gridCol w="344822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000496" y="5000636"/>
            <a:ext cx="4500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этом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различных товаров поток.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5786454"/>
            <a:ext cx="8572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(1-колымага, 2-мустанг, 3-бумеранг, 4-магнитофон, 5-магнолия, 6- универмаг)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1" grpId="0"/>
      <p:bldP spid="1025" grpId="0"/>
      <p:bldP spid="1025" grpId="1"/>
      <p:bldP spid="29" grpId="0"/>
      <p:bldP spid="31" grpId="0"/>
      <p:bldP spid="33" grpId="0"/>
      <p:bldP spid="1026" grpId="0"/>
      <p:bldP spid="10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901491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714356"/>
            <a:ext cx="4696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МИНИ-КРОССВОРДЫ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1285860"/>
            <a:ext cx="1635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Шесть </a:t>
            </a:r>
            <a:r>
              <a:rPr lang="ru-RU" sz="2400" b="1" dirty="0" smtClean="0">
                <a:solidFill>
                  <a:srgbClr val="3333CC"/>
                </a:solidFill>
              </a:rPr>
              <a:t>ос.</a:t>
            </a:r>
            <a:endParaRPr lang="ru-RU" sz="2400" dirty="0">
              <a:solidFill>
                <a:srgbClr val="3333CC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071538" y="1857364"/>
          <a:ext cx="1571636" cy="428628"/>
        </p:xfrm>
        <a:graphic>
          <a:graphicData uri="http://schemas.openxmlformats.org/drawingml/2006/table">
            <a:tbl>
              <a:tblPr/>
              <a:tblGrid>
                <a:gridCol w="294353"/>
                <a:gridCol w="319133"/>
                <a:gridCol w="319133"/>
                <a:gridCol w="319884"/>
                <a:gridCol w="319133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714612" y="1857364"/>
            <a:ext cx="55721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этой осе в октябре позолота,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071538" y="2428868"/>
          <a:ext cx="1571636" cy="428628"/>
        </p:xfrm>
        <a:graphic>
          <a:graphicData uri="http://schemas.openxmlformats.org/drawingml/2006/table">
            <a:tbl>
              <a:tblPr/>
              <a:tblGrid>
                <a:gridCol w="294353"/>
                <a:gridCol w="319133"/>
                <a:gridCol w="319133"/>
                <a:gridCol w="319884"/>
                <a:gridCol w="319133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714612" y="2428868"/>
            <a:ext cx="50006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эта растет на лугу у болота,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071538" y="3000372"/>
          <a:ext cx="1571636" cy="428628"/>
        </p:xfrm>
        <a:graphic>
          <a:graphicData uri="http://schemas.openxmlformats.org/drawingml/2006/table">
            <a:tbl>
              <a:tblPr/>
              <a:tblGrid>
                <a:gridCol w="294353"/>
                <a:gridCol w="319133"/>
                <a:gridCol w="319133"/>
                <a:gridCol w="319884"/>
                <a:gridCol w="319133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714612" y="3000372"/>
            <a:ext cx="521497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этой на лапках зеленые иглы,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071538" y="3643314"/>
          <a:ext cx="2571767" cy="428628"/>
        </p:xfrm>
        <a:graphic>
          <a:graphicData uri="http://schemas.openxmlformats.org/drawingml/2006/table">
            <a:tbl>
              <a:tblPr/>
              <a:tblGrid>
                <a:gridCol w="299238"/>
                <a:gridCol w="324429"/>
                <a:gridCol w="324429"/>
                <a:gridCol w="325192"/>
                <a:gridCol w="324429"/>
                <a:gridCol w="324429"/>
                <a:gridCol w="324429"/>
                <a:gridCol w="325192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643306" y="3643314"/>
            <a:ext cx="485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этой опасно устраивать игры,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857224" y="4214818"/>
          <a:ext cx="2786083" cy="428628"/>
        </p:xfrm>
        <a:graphic>
          <a:graphicData uri="http://schemas.openxmlformats.org/drawingml/2006/table">
            <a:tbl>
              <a:tblPr/>
              <a:tblGrid>
                <a:gridCol w="287785"/>
                <a:gridCol w="312012"/>
                <a:gridCol w="312012"/>
                <a:gridCol w="312746"/>
                <a:gridCol w="312012"/>
                <a:gridCol w="312012"/>
                <a:gridCol w="312012"/>
                <a:gridCol w="312746"/>
                <a:gridCol w="31274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3786182" y="4214818"/>
            <a:ext cx="4214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 оса на Луну улетает,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000100" y="4786322"/>
          <a:ext cx="2643207" cy="428628"/>
        </p:xfrm>
        <a:graphic>
          <a:graphicData uri="http://schemas.openxmlformats.org/drawingml/2006/table">
            <a:tbl>
              <a:tblPr/>
              <a:tblGrid>
                <a:gridCol w="307550"/>
                <a:gridCol w="333441"/>
                <a:gridCol w="333441"/>
                <a:gridCol w="334226"/>
                <a:gridCol w="333441"/>
                <a:gridCol w="333441"/>
                <a:gridCol w="333441"/>
                <a:gridCol w="33422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714744" y="4786322"/>
            <a:ext cx="4572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Эта на солнце худеет и тает.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1214414" y="5429264"/>
            <a:ext cx="70009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(1-осина, 2-осока, 3-сосна, 4- мостовая, 5- космонавт, 6-сосулька)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38913" grpId="0"/>
      <p:bldP spid="38914" grpId="0"/>
      <p:bldP spid="38915" grpId="0"/>
      <p:bldP spid="25" grpId="0"/>
      <p:bldP spid="38916" grpId="0"/>
      <p:bldP spid="38917" grpId="0"/>
      <p:bldP spid="389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901491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214546" y="714356"/>
            <a:ext cx="46969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МИНИ-КРОССВОРДЫ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28992" y="1285860"/>
            <a:ext cx="19657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Пять раков.</a:t>
            </a:r>
            <a:endParaRPr lang="ru-RU" sz="2400" dirty="0">
              <a:solidFill>
                <a:srgbClr val="3333CC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857224" y="1857364"/>
          <a:ext cx="2428892" cy="428628"/>
        </p:xfrm>
        <a:graphic>
          <a:graphicData uri="http://schemas.openxmlformats.org/drawingml/2006/table">
            <a:tbl>
              <a:tblPr/>
              <a:tblGrid>
                <a:gridCol w="314007"/>
                <a:gridCol w="340441"/>
                <a:gridCol w="340441"/>
                <a:gridCol w="341243"/>
                <a:gridCol w="412948"/>
                <a:gridCol w="322622"/>
                <a:gridCol w="357190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286116" y="1857364"/>
            <a:ext cx="4552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Этот  РАК из сатина сшит,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1000100" y="2500306"/>
          <a:ext cx="1928824" cy="428628"/>
        </p:xfrm>
        <a:graphic>
          <a:graphicData uri="http://schemas.openxmlformats.org/drawingml/2006/table">
            <a:tbl>
              <a:tblPr/>
              <a:tblGrid>
                <a:gridCol w="300278"/>
                <a:gridCol w="325556"/>
                <a:gridCol w="325556"/>
                <a:gridCol w="326322"/>
                <a:gridCol w="325556"/>
                <a:gridCol w="32555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071802" y="2500306"/>
            <a:ext cx="4572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РАК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Луну спешит,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000100" y="3143248"/>
          <a:ext cx="2500330" cy="428628"/>
        </p:xfrm>
        <a:graphic>
          <a:graphicData uri="http://schemas.openxmlformats.org/drawingml/2006/table">
            <a:tbl>
              <a:tblPr/>
              <a:tblGrid>
                <a:gridCol w="333037"/>
                <a:gridCol w="361074"/>
                <a:gridCol w="361074"/>
                <a:gridCol w="361923"/>
                <a:gridCol w="361074"/>
                <a:gridCol w="361074"/>
                <a:gridCol w="361074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3571868" y="3143248"/>
            <a:ext cx="3897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РАК укусил верстак,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142976" y="3786190"/>
          <a:ext cx="1928824" cy="428628"/>
        </p:xfrm>
        <a:graphic>
          <a:graphicData uri="http://schemas.openxmlformats.org/drawingml/2006/table">
            <a:tbl>
              <a:tblPr/>
              <a:tblGrid>
                <a:gridCol w="300278"/>
                <a:gridCol w="325556"/>
                <a:gridCol w="325556"/>
                <a:gridCol w="326322"/>
                <a:gridCol w="325556"/>
                <a:gridCol w="325556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i="0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 i="0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 i="0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 i="0" dirty="0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 i="0" dirty="0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3143240" y="3786190"/>
            <a:ext cx="47064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в прошлом – слуга,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бедняк,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928662" y="4429132"/>
          <a:ext cx="3071832" cy="428628"/>
        </p:xfrm>
        <a:graphic>
          <a:graphicData uri="http://schemas.openxmlformats.org/drawingml/2006/table">
            <a:tbl>
              <a:tblPr/>
              <a:tblGrid>
                <a:gridCol w="317301"/>
                <a:gridCol w="344013"/>
                <a:gridCol w="344013"/>
                <a:gridCol w="344822"/>
                <a:gridCol w="344013"/>
                <a:gridCol w="344013"/>
                <a:gridCol w="344013"/>
                <a:gridCol w="344822"/>
                <a:gridCol w="344822"/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r>
                        <a:rPr lang="ru-RU" sz="2400" b="1">
                          <a:solidFill>
                            <a:srgbClr val="3333CC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2400" b="1">
                        <a:solidFill>
                          <a:srgbClr val="3333CC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291840" algn="l"/>
                        </a:tabLst>
                      </a:pPr>
                      <a:endParaRPr lang="ru-RU" sz="2400" b="1" dirty="0">
                        <a:solidFill>
                          <a:srgbClr val="3333CC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" name="Прямоугольник 31"/>
          <p:cNvSpPr/>
          <p:nvPr/>
        </p:nvSpPr>
        <p:spPr>
          <a:xfrm>
            <a:off x="4071934" y="4429132"/>
            <a:ext cx="4503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Этот РАК – вспорхнул на пень.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1214414" y="5286388"/>
            <a:ext cx="68580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924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(1-рубашка, 2- ракета, 3- рубанок, 4- батрак, 5- куропатка)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1" grpId="0"/>
      <p:bldP spid="39937" grpId="0"/>
      <p:bldP spid="39937" grpId="1"/>
      <p:bldP spid="28" grpId="0"/>
      <p:bldP spid="30" grpId="0"/>
      <p:bldP spid="32" grpId="0"/>
      <p:bldP spid="399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20662453">
            <a:off x="717102" y="2402262"/>
            <a:ext cx="39391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Молодцы!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Спасибо за игру!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428604"/>
            <a:ext cx="3215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Используемые материалы: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9297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http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://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www.maillist.ru/archives/87870/1183402/4083811_jpg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 - 1, 28 слайды       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85860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http://</a:t>
            </a:r>
            <a:r>
              <a:rPr lang="ru-RU" u="sng" dirty="0" smtClean="0">
                <a:hlinkClick r:id="rId3"/>
              </a:rPr>
              <a:t>allday.ru/uploads/posts/2009-09/1252857562_4915_juicedrop.jpg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- 2-6 слайд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643050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</a:t>
            </a:r>
            <a:r>
              <a:rPr lang="ru-RU" u="sng" dirty="0" smtClean="0">
                <a:hlinkClick r:id="rId4"/>
              </a:rPr>
              <a:t>www.0lik.ru/uploads/posts/2009-02/1234934253_0lik.ru_open_book.jpg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-7-12 слайд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214554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5"/>
              </a:rPr>
              <a:t>http://</a:t>
            </a:r>
            <a:r>
              <a:rPr lang="ru-RU" u="sng" dirty="0" smtClean="0">
                <a:hlinkClick r:id="rId5"/>
              </a:rPr>
              <a:t>demiart.ru/forum/uploads1/post-76674-1222088222.jpg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13-17 слайд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571744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6"/>
              </a:rPr>
              <a:t>http://</a:t>
            </a:r>
            <a:r>
              <a:rPr lang="ru-RU" u="sng" dirty="0" smtClean="0">
                <a:hlinkClick r:id="rId6"/>
              </a:rPr>
              <a:t>www.naturelifepark.com/foto/foto/big/pine-tree.jpg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картинка  сосны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857496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7"/>
              </a:rPr>
              <a:t>http://</a:t>
            </a:r>
            <a:r>
              <a:rPr lang="ru-RU" u="sng" dirty="0" smtClean="0">
                <a:hlinkClick r:id="rId7"/>
              </a:rPr>
              <a:t>www.agrovodcom.ru/nasosy/img/1258647.jpg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картинка насос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143248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8"/>
              </a:rPr>
              <a:t>http://</a:t>
            </a:r>
            <a:r>
              <a:rPr lang="ru-RU" u="sng" dirty="0" smtClean="0">
                <a:hlinkClick r:id="rId8"/>
              </a:rPr>
              <a:t>is.park.ru/servlets/GetDocBody?guid=cfafa2c9-f4c9-4a42-8595-fb4f3d90f2aa</a:t>
            </a:r>
            <a:r>
              <a:rPr lang="ru-RU" u="sng" dirty="0" smtClean="0"/>
              <a:t>     </a:t>
            </a:r>
          </a:p>
          <a:p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артинка «оценка» слайд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15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714752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9"/>
              </a:rPr>
              <a:t>http://dekor.my1.ru/_</a:t>
            </a:r>
            <a:r>
              <a:rPr lang="ru-RU" u="sng" dirty="0" smtClean="0">
                <a:hlinkClick r:id="rId9"/>
              </a:rPr>
              <a:t>pu/0/20743.jpg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«расписание» слайд 15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071942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0"/>
              </a:rPr>
              <a:t>http://</a:t>
            </a:r>
            <a:r>
              <a:rPr lang="ru-RU" u="sng" dirty="0" smtClean="0">
                <a:hlinkClick r:id="rId10"/>
              </a:rPr>
              <a:t>images.alfa.lt/54/50/71.jpg</a:t>
            </a:r>
            <a:r>
              <a:rPr lang="ru-RU" u="sng" dirty="0" smtClean="0"/>
              <a:t>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картинка «Карлесон» -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357694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1"/>
              </a:rPr>
              <a:t>http://</a:t>
            </a:r>
            <a:r>
              <a:rPr lang="ru-RU" u="sng" dirty="0" smtClean="0">
                <a:hlinkClick r:id="rId11"/>
              </a:rPr>
              <a:t>mirdetok.tomsk.ru/public/Media/Buratino/brtn.jpg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Буратино – слайд 16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4929198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2"/>
              </a:rPr>
              <a:t>http://</a:t>
            </a:r>
            <a:r>
              <a:rPr lang="ru-RU" u="sng" dirty="0" smtClean="0">
                <a:hlinkClick r:id="rId12"/>
              </a:rPr>
              <a:t>www.detmoda.ru/upload/by_a/PP39005-1.jpg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Чародей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214950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3"/>
              </a:rPr>
              <a:t>http://</a:t>
            </a:r>
            <a:r>
              <a:rPr lang="ru-RU" u="sng" dirty="0" smtClean="0">
                <a:hlinkClick r:id="rId13"/>
              </a:rPr>
              <a:t>img0.liveinternet.ru/images/attach/c/0/44/116/44116045_106157.jpg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«</a:t>
            </a:r>
            <a:r>
              <a:rPr lang="ru-RU" u="sng" dirty="0" err="1" smtClean="0">
                <a:solidFill>
                  <a:schemeClr val="tx2">
                    <a:lumMod val="50000"/>
                  </a:schemeClr>
                </a:solidFill>
              </a:rPr>
              <a:t>Наина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»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8596" y="5786454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4"/>
              </a:rPr>
              <a:t>http://</a:t>
            </a:r>
            <a:r>
              <a:rPr lang="ru-RU" u="sng" dirty="0" smtClean="0">
                <a:hlinkClick r:id="rId14"/>
              </a:rPr>
              <a:t>mult-online.ru/uploads/posts/2009-02/1233653314_photo_363.jpg</a:t>
            </a:r>
            <a:r>
              <a:rPr lang="ru-RU" u="sng" dirty="0" smtClean="0"/>
              <a:t> 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</a:t>
            </a:r>
            <a:r>
              <a:rPr lang="ru-RU" u="sng" dirty="0" err="1" smtClean="0">
                <a:solidFill>
                  <a:schemeClr val="tx2">
                    <a:lumMod val="50000"/>
                  </a:schemeClr>
                </a:solidFill>
              </a:rPr>
              <a:t>Чиполлино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я\Рабочий стол\открытая 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759507" cy="636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857232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КОНКУРС   ГРАМОТЕЕВ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85918" y="1714488"/>
            <a:ext cx="564360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как можно больше глаголов, которые употребляются только в возвратной форме.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2"/>
              </a:rPr>
              <a:t>http://</a:t>
            </a:r>
            <a:r>
              <a:rPr lang="ru-RU" u="sng" dirty="0" smtClean="0">
                <a:hlinkClick r:id="rId2"/>
              </a:rPr>
              <a:t>sss.info-esta.ru/i3/10115/2377f8ecb1289260500.jpg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С.Михалкова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785794"/>
            <a:ext cx="76438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3"/>
              </a:rPr>
              <a:t>http://</a:t>
            </a:r>
            <a:r>
              <a:rPr lang="ru-RU" u="sng" dirty="0" smtClean="0">
                <a:hlinkClick r:id="rId3"/>
              </a:rPr>
              <a:t>kozeburg.narod.ru/krylov.jpg</a:t>
            </a:r>
            <a:r>
              <a:rPr lang="ru-RU" u="sng" dirty="0" smtClean="0"/>
              <a:t> 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И.А.Крылова слайд 16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71546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</a:t>
            </a:r>
            <a:r>
              <a:rPr lang="ru-RU" u="sng" dirty="0" smtClean="0">
                <a:hlinkClick r:id="rId4"/>
              </a:rPr>
              <a:t>murzilka-sav.nnover.ru/data/myupload/3/998/3998241/53a016274281.jpg</a:t>
            </a:r>
            <a:r>
              <a:rPr lang="ru-RU" u="sng" dirty="0" smtClean="0"/>
              <a:t> 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М.Ю.Лермонтова слайд 16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714488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5"/>
              </a:rPr>
              <a:t>http://</a:t>
            </a:r>
            <a:r>
              <a:rPr lang="ru-RU" u="sng" dirty="0" smtClean="0">
                <a:hlinkClick r:id="rId5"/>
              </a:rPr>
              <a:t>s53.radikal.ru/i139/0901/bf/1ad23a9c7190.jpg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18-22 слайд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000240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6"/>
              </a:rPr>
              <a:t>http://</a:t>
            </a:r>
            <a:r>
              <a:rPr lang="ru-RU" u="sng" dirty="0" smtClean="0">
                <a:hlinkClick r:id="rId6"/>
              </a:rPr>
              <a:t>www.birdsmaryno.msk.ru/images/birds/Mariyno%20birds/im-52big.jpg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трясогузки слайд 18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2571744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7"/>
              </a:rPr>
              <a:t>http://</a:t>
            </a:r>
            <a:r>
              <a:rPr lang="ru-RU" u="sng" dirty="0" smtClean="0">
                <a:hlinkClick r:id="rId7"/>
              </a:rPr>
              <a:t>www.jeffcityschools.org/Elementary/clip%20art/wise_owl4.gif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картинка совы слайд 19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143248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8"/>
              </a:rPr>
              <a:t>http://</a:t>
            </a:r>
            <a:r>
              <a:rPr lang="ru-RU" u="sng" dirty="0" smtClean="0">
                <a:hlinkClick r:id="rId8"/>
              </a:rPr>
              <a:t>www.myjulia.ru/data/cache/2010/08/31/506077_7884-0x600.jpg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яблоки слайд 20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714752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9"/>
              </a:rPr>
              <a:t>http://</a:t>
            </a:r>
            <a:r>
              <a:rPr lang="ru-RU" u="sng" dirty="0" smtClean="0">
                <a:hlinkClick r:id="rId9"/>
              </a:rPr>
              <a:t>ruprom-image.s3.amazonaws.com/544026_w640_h640_pshenitsa.jpg</a:t>
            </a:r>
            <a:r>
              <a:rPr lang="ru-RU" u="sng" dirty="0" smtClean="0"/>
              <a:t>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зерно слайд 20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4286256"/>
            <a:ext cx="8786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0"/>
              </a:rPr>
              <a:t>http://</a:t>
            </a:r>
            <a:r>
              <a:rPr lang="ru-RU" u="sng" dirty="0" smtClean="0">
                <a:hlinkClick r:id="rId10"/>
              </a:rPr>
              <a:t>www.topgifts.ru/resources/catalog/mKC8309_14.jpg</a:t>
            </a:r>
            <a:r>
              <a:rPr lang="ru-RU" u="sng" dirty="0" smtClean="0"/>
              <a:t>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«Часы» слайд 21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572008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1"/>
              </a:rPr>
              <a:t>http://</a:t>
            </a:r>
            <a:r>
              <a:rPr lang="ru-RU" u="sng" dirty="0" smtClean="0">
                <a:hlinkClick r:id="rId11"/>
              </a:rPr>
              <a:t>www.kantsler.ru/pictures/0417057.jpg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«Пенал» слайд 21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857760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2"/>
              </a:rPr>
              <a:t>http://</a:t>
            </a:r>
            <a:r>
              <a:rPr lang="ru-RU" u="sng" dirty="0" smtClean="0">
                <a:hlinkClick r:id="rId12"/>
              </a:rPr>
              <a:t>static2.aif.ru/public/article/033/d4d78cba083830dc866ca9a36ff87263_big.jpg</a:t>
            </a:r>
            <a:endParaRPr lang="ru-RU" u="sng" dirty="0" smtClean="0"/>
          </a:p>
          <a:p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ото «Гвоздика» слайд 21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5429264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3"/>
              </a:rPr>
              <a:t>http://</a:t>
            </a:r>
            <a:r>
              <a:rPr lang="ru-RU" u="sng" dirty="0" smtClean="0">
                <a:hlinkClick r:id="rId13"/>
              </a:rPr>
              <a:t>www.ostashkov.ru/foto/big-12835.jpeg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фото «Карась» слайд 21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71501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14"/>
              </a:rPr>
              <a:t>http://</a:t>
            </a:r>
            <a:r>
              <a:rPr lang="ru-RU" u="sng" dirty="0" smtClean="0">
                <a:hlinkClick r:id="rId14"/>
              </a:rPr>
              <a:t>weasley-room.narod.ru/pergament3.jpg</a:t>
            </a:r>
            <a:r>
              <a:rPr lang="ru-RU" u="sng" dirty="0" smtClean="0"/>
              <a:t> 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</a:rPr>
              <a:t>23-27 слайды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я\Рабочий стол\открытая 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759507" cy="636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28860" y="928670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КОНКУРС   ГРАМОТЕЕВ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357422" y="1643050"/>
            <a:ext cx="49292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Подберите синонимы к словам: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500166" y="2428868"/>
            <a:ext cx="678661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Уходить - ….                догадаться - …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Увидеть - …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обматывать - …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Снять - …                     совершаться - …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я\Рабочий стол\открытая 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759507" cy="636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1000108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КОНКУРС   ГРАМОТЕЕВ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500166" y="1571612"/>
            <a:ext cx="67866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роль играют глаголы в отгадках к следующим загадкам?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357290" y="2571744"/>
            <a:ext cx="750099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1.Дружнее этих двух ребят     </a:t>
            </a:r>
            <a:r>
              <a:rPr lang="ru-RU" sz="2000" i="1" dirty="0" smtClean="0">
                <a:solidFill>
                  <a:schemeClr val="bg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2.Фальшивят, путают слова,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</a:t>
            </a:r>
            <a:endParaRPr kumimoji="0" lang="ru-RU" sz="1200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 свете не найдешь.               </a:t>
            </a:r>
            <a:r>
              <a:rPr lang="ru-RU" sz="2000" i="1" dirty="0" smtClean="0">
                <a:solidFill>
                  <a:schemeClr val="bg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Поют кто в лес, кто по дрова.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              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 них обычно говорят             Ребята слушать их не станут: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Водой… (не разольешь)           От этой песни… (уши вянут)  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357290" y="4714884"/>
            <a:ext cx="64294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(Данные выражения являются фразеологизмами, где глаголы употребляются в переносном смысле)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433" grpId="0"/>
      <p:bldP spid="18434" grpId="0"/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Оля\Рабочий стол\открытая 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8759507" cy="636747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00298" y="928670"/>
            <a:ext cx="5143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j-lt"/>
              </a:rPr>
              <a:t>КОНКУРС   ГРАМОТЕЕВ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643042" y="1285860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Подберите синонимы к каждому лексическому значению многозначного глагола в стихотворении Г.Демыкина.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143240" y="1785926"/>
            <a:ext cx="492922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Пять рабочих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ставят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дом.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 опыт агроном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(Он растит такую рожь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 головой в неё уйдешь)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счетчик монтер.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фильмы режиссер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(Снял он сказку «Колобок»,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Чтобы ты увидеть мог).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Мама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пироги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(Подойди и помоги)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 диагноз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ставит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врач: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«Просто насморк. Спи, не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плачь!»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Если кончился рассказ,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Ставить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точку в самый раз.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357290" y="857232"/>
            <a:ext cx="6571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КОНКУРС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  ИНТЕЛЛЕКТУАЛОВ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428736"/>
            <a:ext cx="32692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900FF"/>
                </a:solidFill>
              </a:rPr>
              <a:t>Шуточные вопросы </a:t>
            </a:r>
            <a:endParaRPr lang="ru-RU" sz="2400" dirty="0">
              <a:solidFill>
                <a:srgbClr val="9900FF"/>
              </a:solidFill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85786" y="1857364"/>
            <a:ext cx="764386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             1 Из какого фразеологизма марсиане могли бы заключить, что у человека не две ноги, а больше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?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                             (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бежать со всех ног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2 Есть ли ноги у газет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(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есть, когда их держат «вверх ногами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»)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3 В каком фразеологизме упоминается действие из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таблицы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умножения?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                     (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знать как дважды два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4 В какой поговорке насекомое превращается в млекопитающее?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                           (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делать из мухи слона)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857232"/>
            <a:ext cx="6375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КОНКУРС</a:t>
            </a:r>
            <a:r>
              <a:rPr lang="ru-RU" sz="3200" b="1" dirty="0" smtClean="0">
                <a:solidFill>
                  <a:srgbClr val="C00000"/>
                </a:solidFill>
              </a:rPr>
              <a:t> ИНТЕЛЛЕКТУАЛОВ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86050" y="1428736"/>
            <a:ext cx="3571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одним словом.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1785926"/>
            <a:ext cx="1284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6446" y="1857364"/>
            <a:ext cx="1374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CC0099"/>
                </a:solidFill>
              </a:rPr>
              <a:t>II</a:t>
            </a:r>
            <a:r>
              <a:rPr lang="ru-RU" b="1" dirty="0" smtClean="0">
                <a:solidFill>
                  <a:srgbClr val="CC0099"/>
                </a:solidFill>
              </a:rPr>
              <a:t> команда</a:t>
            </a:r>
            <a:endParaRPr lang="ru-RU" b="1" dirty="0">
              <a:solidFill>
                <a:srgbClr val="CC0099"/>
              </a:solidFill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85786" y="2000240"/>
            <a:ext cx="371474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1.Остановка в пути во время похода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Привал)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2.Первые буквы имени и отчества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Инициалы)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3.Территория, на которой запрещена охота, ловля рыб, вырубка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леса.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(Заповедник)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4. Бег по пересеченной местности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Кросс)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5.Начало реки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Исток)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786314" y="2143116"/>
            <a:ext cx="3429024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1.Лицо, управляющее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оркестром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(Дирижер)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2.Лыжная гонка со стрельбой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Биатлон)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3.Круглое окно в борту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корабля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(</a:t>
            </a:r>
            <a:r>
              <a:rPr lang="ru-RU" sz="1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Иллюминатор)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4. Искажение черт лица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Гримаса)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5.Задняя часть судна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Times New Roman" pitchFamily="18" charset="0"/>
              </a:rPr>
              <a:t>Корма)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5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6694" cy="657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857232"/>
            <a:ext cx="6375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</a:rPr>
              <a:t>КОНКУРС</a:t>
            </a:r>
            <a:r>
              <a:rPr lang="ru-RU" sz="3200" b="1" dirty="0" smtClean="0">
                <a:solidFill>
                  <a:srgbClr val="C00000"/>
                </a:solidFill>
              </a:rPr>
              <a:t> ИНТЕЛЛЕКТУАЛОВ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071802" y="1428736"/>
            <a:ext cx="30718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 новое слово.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FF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10" y="2357430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002060"/>
                </a:solidFill>
              </a:rPr>
              <a:t>ПРОМОКАШКА</a:t>
            </a:r>
            <a:endParaRPr lang="ru-RU" sz="8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FF0000"/>
      </a:dk1>
      <a:lt1>
        <a:srgbClr val="FBEF59"/>
      </a:lt1>
      <a:dk2>
        <a:srgbClr val="DD7E0E"/>
      </a:dk2>
      <a:lt2>
        <a:srgbClr val="B55475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399</TotalTime>
  <Words>1711</Words>
  <PresentationFormat>Экран (4:3)</PresentationFormat>
  <Paragraphs>373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 знатоков</dc:title>
  <cp:lastModifiedBy>Оля</cp:lastModifiedBy>
  <cp:revision>44</cp:revision>
  <dcterms:modified xsi:type="dcterms:W3CDTF">2011-01-17T18:45:24Z</dcterms:modified>
</cp:coreProperties>
</file>