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57" r:id="rId4"/>
    <p:sldId id="259" r:id="rId5"/>
    <p:sldId id="260" r:id="rId6"/>
    <p:sldId id="262" r:id="rId7"/>
    <p:sldId id="263" r:id="rId8"/>
    <p:sldId id="264" r:id="rId9"/>
  </p:sldIdLst>
  <p:sldSz cx="9144000" cy="6858000" type="screen4x3"/>
  <p:notesSz cx="6858000" cy="9144000"/>
  <p:custDataLst>
    <p:tags r:id="rId1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CC3300"/>
    <a:srgbClr val="FF3300"/>
    <a:srgbClr val="DE7260"/>
    <a:srgbClr val="C42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A73CDF-7277-40BF-BAAD-86E0641E1BF3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62EEB1-5653-4E22-B81E-F1DDE112E3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2EEB1-5653-4E22-B81E-F1DDE112E3C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57301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373216"/>
            <a:ext cx="6400800" cy="98296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advClick="0" advTm="16000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1600200"/>
            <a:ext cx="7067128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 advClick="0" advTm="16000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1" y="4406900"/>
            <a:ext cx="687504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19671" y="2906713"/>
            <a:ext cx="687504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advClick="0" advTm="16000"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772816"/>
            <a:ext cx="7848872" cy="5760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advClick="0" advTm="16000"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6000"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7" y="332656"/>
            <a:ext cx="3024000" cy="10440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9992" y="332656"/>
            <a:ext cx="4186808" cy="579350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03648" y="1412776"/>
            <a:ext cx="3024000" cy="4716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advClick="0" advTm="16000"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advClick="0" advTm="16000"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19672" y="1600200"/>
            <a:ext cx="706712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  <p:sldLayoutId id="2147483657" r:id="rId7"/>
  </p:sldLayoutIdLst>
  <p:transition advClick="0" advTm="16000">
    <p:dissolv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89;&#1077;&#1090;&#1077;&#1074;&#1086;&#1081;%20&#1087;&#1088;&#1086;&#1077;&#1082;&#1090;\&#1086;&#1089;&#1077;&#1085;&#1085;&#1080;&#1077;%20&#1076;&#1086;&#1088;&#1086;&#1078;&#1082;&#1080;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060848"/>
            <a:ext cx="7772400" cy="223224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Nautilus Pompilius" pitchFamily="50" charset="-52"/>
              </a:rPr>
              <a:t>Сетевой проект</a:t>
            </a:r>
            <a:br>
              <a:rPr lang="ru-RU" dirty="0" smtClean="0">
                <a:solidFill>
                  <a:srgbClr val="FF0000"/>
                </a:solidFill>
                <a:latin typeface="Nautilus Pompilius" pitchFamily="50" charset="-52"/>
              </a:rPr>
            </a:br>
            <a:r>
              <a:rPr lang="ru-RU" dirty="0" smtClean="0">
                <a:solidFill>
                  <a:srgbClr val="FF0000"/>
                </a:solidFill>
                <a:latin typeface="Nautilus Pompilius" pitchFamily="50" charset="-52"/>
              </a:rPr>
              <a:t> «Унылая пора! </a:t>
            </a:r>
            <a:br>
              <a:rPr lang="ru-RU" dirty="0" smtClean="0">
                <a:solidFill>
                  <a:srgbClr val="FF0000"/>
                </a:solidFill>
                <a:latin typeface="Nautilus Pompilius" pitchFamily="50" charset="-52"/>
              </a:rPr>
            </a:br>
            <a:r>
              <a:rPr lang="ru-RU" dirty="0" smtClean="0">
                <a:solidFill>
                  <a:srgbClr val="FF0000"/>
                </a:solidFill>
                <a:latin typeface="Nautilus Pompilius" pitchFamily="50" charset="-52"/>
              </a:rPr>
              <a:t>Очей очарованье!»</a:t>
            </a:r>
            <a:endParaRPr lang="ru-RU" dirty="0">
              <a:solidFill>
                <a:srgbClr val="FF0000"/>
              </a:solidFill>
              <a:latin typeface="Nautilus Pompilius" pitchFamily="50" charset="-52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437112"/>
            <a:ext cx="6400800" cy="2135160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C42F00"/>
                </a:solidFill>
                <a:latin typeface="Nautilus Pompilius" pitchFamily="50" charset="-52"/>
              </a:rPr>
              <a:t>Команда «Непоседы»</a:t>
            </a:r>
          </a:p>
          <a:p>
            <a:r>
              <a:rPr lang="ru-RU" sz="1600" b="1" dirty="0" smtClean="0">
                <a:solidFill>
                  <a:srgbClr val="C42F00"/>
                </a:solidFill>
                <a:latin typeface="Nautilus Pompilius" pitchFamily="50" charset="-52"/>
              </a:rPr>
              <a:t>(Михеева Н.Н., </a:t>
            </a:r>
          </a:p>
          <a:p>
            <a:r>
              <a:rPr lang="ru-RU" sz="1600" b="1" dirty="0" smtClean="0">
                <a:solidFill>
                  <a:srgbClr val="C42F00"/>
                </a:solidFill>
                <a:latin typeface="Nautilus Pompilius" pitchFamily="50" charset="-52"/>
              </a:rPr>
              <a:t>Добрынина Карина-3 </a:t>
            </a:r>
            <a:r>
              <a:rPr lang="ru-RU" sz="1600" b="1" dirty="0" err="1" smtClean="0">
                <a:solidFill>
                  <a:srgbClr val="C42F00"/>
                </a:solidFill>
                <a:latin typeface="Nautilus Pompilius" pitchFamily="50" charset="-52"/>
              </a:rPr>
              <a:t>кл</a:t>
            </a:r>
            <a:r>
              <a:rPr lang="ru-RU" sz="1600" b="1" dirty="0" smtClean="0">
                <a:solidFill>
                  <a:srgbClr val="C42F00"/>
                </a:solidFill>
                <a:latin typeface="Nautilus Pompilius" pitchFamily="50" charset="-52"/>
              </a:rPr>
              <a:t>., </a:t>
            </a:r>
          </a:p>
          <a:p>
            <a:r>
              <a:rPr lang="ru-RU" sz="1600" b="1" dirty="0" smtClean="0">
                <a:solidFill>
                  <a:srgbClr val="C42F00"/>
                </a:solidFill>
                <a:latin typeface="Nautilus Pompilius" pitchFamily="50" charset="-52"/>
              </a:rPr>
              <a:t>Кузнецова Ксения-1кл., </a:t>
            </a:r>
          </a:p>
          <a:p>
            <a:r>
              <a:rPr lang="ru-RU" sz="1600" b="1" dirty="0" smtClean="0">
                <a:solidFill>
                  <a:srgbClr val="C42F00"/>
                </a:solidFill>
                <a:latin typeface="Nautilus Pompilius" pitchFamily="50" charset="-52"/>
              </a:rPr>
              <a:t>Селиванов Дмитрий – 1 </a:t>
            </a:r>
            <a:r>
              <a:rPr lang="ru-RU" sz="1600" b="1" dirty="0" err="1" smtClean="0">
                <a:solidFill>
                  <a:srgbClr val="C42F00"/>
                </a:solidFill>
                <a:latin typeface="Nautilus Pompilius" pitchFamily="50" charset="-52"/>
              </a:rPr>
              <a:t>кл</a:t>
            </a:r>
            <a:r>
              <a:rPr lang="ru-RU" sz="1600" b="1" dirty="0" smtClean="0">
                <a:solidFill>
                  <a:srgbClr val="C42F00"/>
                </a:solidFill>
                <a:latin typeface="Nautilus Pompilius" pitchFamily="50" charset="-52"/>
              </a:rPr>
              <a:t>.)</a:t>
            </a:r>
          </a:p>
          <a:p>
            <a:r>
              <a:rPr lang="ru-RU" sz="1600" b="1" dirty="0" smtClean="0">
                <a:solidFill>
                  <a:srgbClr val="C42F00"/>
                </a:solidFill>
                <a:latin typeface="Nautilus Pompilius" pitchFamily="50" charset="-52"/>
              </a:rPr>
              <a:t>МКОУ </a:t>
            </a:r>
            <a:r>
              <a:rPr lang="ru-RU" sz="1600" b="1" dirty="0" err="1" smtClean="0">
                <a:solidFill>
                  <a:srgbClr val="C42F00"/>
                </a:solidFill>
                <a:latin typeface="Nautilus Pompilius" pitchFamily="50" charset="-52"/>
              </a:rPr>
              <a:t>Бирюченская</a:t>
            </a:r>
            <a:r>
              <a:rPr lang="ru-RU" sz="1600" b="1" dirty="0" smtClean="0">
                <a:solidFill>
                  <a:srgbClr val="C42F00"/>
                </a:solidFill>
                <a:latin typeface="Nautilus Pompilius" pitchFamily="50" charset="-52"/>
              </a:rPr>
              <a:t> ООШ</a:t>
            </a:r>
          </a:p>
          <a:p>
            <a:r>
              <a:rPr lang="ru-RU" sz="1600" b="1" dirty="0" err="1" smtClean="0">
                <a:solidFill>
                  <a:srgbClr val="C42F00"/>
                </a:solidFill>
                <a:latin typeface="Nautilus Pompilius" pitchFamily="50" charset="-52"/>
              </a:rPr>
              <a:t>Таловского</a:t>
            </a:r>
            <a:r>
              <a:rPr lang="ru-RU" sz="1600" b="1" dirty="0" smtClean="0">
                <a:solidFill>
                  <a:srgbClr val="C42F00"/>
                </a:solidFill>
                <a:latin typeface="Nautilus Pompilius" pitchFamily="50" charset="-52"/>
              </a:rPr>
              <a:t> района</a:t>
            </a:r>
          </a:p>
          <a:p>
            <a:r>
              <a:rPr lang="ru-RU" sz="1600" b="1" dirty="0" smtClean="0">
                <a:solidFill>
                  <a:srgbClr val="C42F00"/>
                </a:solidFill>
                <a:latin typeface="Nautilus Pompilius" pitchFamily="50" charset="-52"/>
              </a:rPr>
              <a:t>Воронежской области</a:t>
            </a:r>
            <a:endParaRPr lang="ru-RU" sz="1600" b="1" dirty="0">
              <a:solidFill>
                <a:srgbClr val="C42F00"/>
              </a:solidFill>
              <a:latin typeface="Nautilus Pompilius" pitchFamily="50" charset="-52"/>
            </a:endParaRPr>
          </a:p>
        </p:txBody>
      </p:sp>
      <p:pic>
        <p:nvPicPr>
          <p:cNvPr id="5" name="Рисунок 4" descr="logo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32656"/>
            <a:ext cx="1381125" cy="1390650"/>
          </a:xfrm>
          <a:prstGeom prst="rect">
            <a:avLst/>
          </a:prstGeom>
        </p:spPr>
      </p:pic>
      <p:pic>
        <p:nvPicPr>
          <p:cNvPr id="6" name="Рисунок 5" descr="image.jpg"/>
          <p:cNvPicPr preferRelativeResize="0"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76256" y="4365104"/>
            <a:ext cx="1763999" cy="2290156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осенние дорож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971600" y="55892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6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1628800"/>
            <a:ext cx="8280920" cy="432048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>
                <a:solidFill>
                  <a:srgbClr val="FF3300"/>
                </a:solidFill>
              </a:rPr>
              <a:t>ОСЕНЬ.</a:t>
            </a:r>
            <a:br>
              <a:rPr lang="ru-RU" sz="4400" dirty="0" smtClean="0">
                <a:solidFill>
                  <a:srgbClr val="FF3300"/>
                </a:solidFill>
              </a:rPr>
            </a:br>
            <a:r>
              <a:rPr lang="ru-RU" sz="4400" dirty="0" smtClean="0">
                <a:solidFill>
                  <a:srgbClr val="FF3300"/>
                </a:solidFill>
              </a:rPr>
              <a:t>ЗОЛОТАЯ, КРАСИВАЯ.</a:t>
            </a:r>
            <a:br>
              <a:rPr lang="ru-RU" sz="4400" dirty="0" smtClean="0">
                <a:solidFill>
                  <a:srgbClr val="FF3300"/>
                </a:solidFill>
              </a:rPr>
            </a:br>
            <a:r>
              <a:rPr lang="ru-RU" sz="4400" dirty="0" smtClean="0">
                <a:solidFill>
                  <a:srgbClr val="FF3300"/>
                </a:solidFill>
              </a:rPr>
              <a:t>НАСТУПАЕТ, ШУРШИТ, ГРУСТИТ.</a:t>
            </a:r>
            <a:br>
              <a:rPr lang="ru-RU" sz="4400" dirty="0" smtClean="0">
                <a:solidFill>
                  <a:srgbClr val="FF3300"/>
                </a:solidFill>
              </a:rPr>
            </a:br>
            <a:r>
              <a:rPr lang="ru-RU" sz="4400" dirty="0" smtClean="0">
                <a:solidFill>
                  <a:srgbClr val="FF3300"/>
                </a:solidFill>
              </a:rPr>
              <a:t>ПРЕКРАСНОЕ ВРЕМЯ ГОДА.</a:t>
            </a:r>
            <a:br>
              <a:rPr lang="ru-RU" sz="4400" dirty="0" smtClean="0">
                <a:solidFill>
                  <a:srgbClr val="FF3300"/>
                </a:solidFill>
              </a:rPr>
            </a:br>
            <a:r>
              <a:rPr lang="ru-RU" sz="4400" dirty="0" smtClean="0">
                <a:solidFill>
                  <a:srgbClr val="FF3300"/>
                </a:solidFill>
              </a:rPr>
              <a:t>ОЧЕЙ ОЧАРОВАНЬЕ!</a:t>
            </a:r>
            <a:endParaRPr lang="ru-RU" sz="4400" dirty="0">
              <a:solidFill>
                <a:srgbClr val="FF33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547664" y="404665"/>
            <a:ext cx="6875041" cy="1080119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latin typeface="+mj-lt"/>
              </a:rPr>
              <a:t>I</a:t>
            </a:r>
            <a:r>
              <a:rPr lang="ru-RU" sz="6000" dirty="0" smtClean="0">
                <a:solidFill>
                  <a:srgbClr val="FF0000"/>
                </a:solidFill>
                <a:latin typeface="+mj-lt"/>
              </a:rPr>
              <a:t>.Наша осень</a:t>
            </a:r>
            <a:endParaRPr lang="ru-RU" sz="60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6" name="Рисунок 5" descr="logo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32656"/>
            <a:ext cx="1381125" cy="1390650"/>
          </a:xfrm>
          <a:prstGeom prst="rect">
            <a:avLst/>
          </a:prstGeom>
        </p:spPr>
      </p:pic>
    </p:spTree>
  </p:cSld>
  <p:clrMapOvr>
    <a:masterClrMapping/>
  </p:clrMapOvr>
  <p:transition advClick="0" advTm="16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rgbClr val="C00000"/>
                </a:solidFill>
              </a:rPr>
              <a:t>II</a:t>
            </a:r>
            <a:r>
              <a:rPr lang="ru-RU" sz="6000" dirty="0" smtClean="0">
                <a:solidFill>
                  <a:srgbClr val="C00000"/>
                </a:solidFill>
              </a:rPr>
              <a:t>. «</a:t>
            </a:r>
            <a:r>
              <a:rPr lang="en-US" sz="6000" dirty="0" smtClean="0">
                <a:solidFill>
                  <a:srgbClr val="C00000"/>
                </a:solidFill>
              </a:rPr>
              <a:t> </a:t>
            </a:r>
            <a:r>
              <a:rPr lang="ru-RU" sz="6000" dirty="0" smtClean="0">
                <a:solidFill>
                  <a:srgbClr val="C00000"/>
                </a:solidFill>
              </a:rPr>
              <a:t>Унылая пора! </a:t>
            </a:r>
            <a:br>
              <a:rPr lang="ru-RU" sz="6000" dirty="0" smtClean="0">
                <a:solidFill>
                  <a:srgbClr val="C00000"/>
                </a:solidFill>
              </a:rPr>
            </a:br>
            <a:r>
              <a:rPr lang="ru-RU" sz="6000" dirty="0" smtClean="0">
                <a:solidFill>
                  <a:srgbClr val="C00000"/>
                </a:solidFill>
              </a:rPr>
              <a:t>Очей очарованье!»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1600200"/>
            <a:ext cx="7067128" cy="485313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sz="35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3500" b="1" dirty="0" smtClean="0">
                <a:solidFill>
                  <a:srgbClr val="C00000"/>
                </a:solidFill>
              </a:rPr>
              <a:t>Скинуло кафтан зелёный лето…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/>
          </a:p>
          <a:p>
            <a:pPr algn="ctr">
              <a:buNone/>
            </a:pPr>
            <a:r>
              <a:rPr lang="ru-RU" b="1" dirty="0" smtClean="0">
                <a:solidFill>
                  <a:srgbClr val="CC3300"/>
                </a:solidFill>
              </a:rPr>
              <a:t>Скинуло кафтан зелёный лето,</a:t>
            </a:r>
            <a:br>
              <a:rPr lang="ru-RU" b="1" dirty="0" smtClean="0">
                <a:solidFill>
                  <a:srgbClr val="CC3300"/>
                </a:solidFill>
              </a:rPr>
            </a:br>
            <a:r>
              <a:rPr lang="ru-RU" b="1" dirty="0" err="1" smtClean="0">
                <a:solidFill>
                  <a:srgbClr val="CC3300"/>
                </a:solidFill>
              </a:rPr>
              <a:t>Отсвистали</a:t>
            </a:r>
            <a:r>
              <a:rPr lang="ru-RU" b="1" dirty="0" smtClean="0">
                <a:solidFill>
                  <a:srgbClr val="CC3300"/>
                </a:solidFill>
              </a:rPr>
              <a:t> жаворонки всласть. </a:t>
            </a:r>
            <a:br>
              <a:rPr lang="ru-RU" b="1" dirty="0" smtClean="0">
                <a:solidFill>
                  <a:srgbClr val="CC3300"/>
                </a:solidFill>
              </a:rPr>
            </a:br>
            <a:r>
              <a:rPr lang="ru-RU" b="1" dirty="0" smtClean="0">
                <a:solidFill>
                  <a:srgbClr val="CC3300"/>
                </a:solidFill>
              </a:rPr>
              <a:t>Осень, в шубу жёлтую одета, </a:t>
            </a:r>
            <a:br>
              <a:rPr lang="ru-RU" b="1" dirty="0" smtClean="0">
                <a:solidFill>
                  <a:srgbClr val="CC3300"/>
                </a:solidFill>
              </a:rPr>
            </a:br>
            <a:r>
              <a:rPr lang="ru-RU" b="1" dirty="0" smtClean="0">
                <a:solidFill>
                  <a:srgbClr val="CC3300"/>
                </a:solidFill>
              </a:rPr>
              <a:t>По лесам метёлкою прошлась. </a:t>
            </a:r>
            <a:br>
              <a:rPr lang="ru-RU" b="1" dirty="0" smtClean="0">
                <a:solidFill>
                  <a:srgbClr val="CC3300"/>
                </a:solidFill>
              </a:rPr>
            </a:br>
            <a:r>
              <a:rPr lang="ru-RU" b="1" dirty="0" smtClean="0">
                <a:solidFill>
                  <a:srgbClr val="CC3300"/>
                </a:solidFill>
              </a:rPr>
              <a:t>Чтоб вошла рачительной хозяйкой </a:t>
            </a:r>
            <a:br>
              <a:rPr lang="ru-RU" b="1" dirty="0" smtClean="0">
                <a:solidFill>
                  <a:srgbClr val="CC3300"/>
                </a:solidFill>
              </a:rPr>
            </a:br>
            <a:r>
              <a:rPr lang="ru-RU" b="1" dirty="0" smtClean="0">
                <a:solidFill>
                  <a:srgbClr val="CC3300"/>
                </a:solidFill>
              </a:rPr>
              <a:t>В снежные лесные терема </a:t>
            </a:r>
            <a:br>
              <a:rPr lang="ru-RU" b="1" dirty="0" smtClean="0">
                <a:solidFill>
                  <a:srgbClr val="CC3300"/>
                </a:solidFill>
              </a:rPr>
            </a:br>
            <a:r>
              <a:rPr lang="ru-RU" b="1" dirty="0" smtClean="0">
                <a:solidFill>
                  <a:srgbClr val="CC3300"/>
                </a:solidFill>
              </a:rPr>
              <a:t>Щеголиха в белой разлетайке – </a:t>
            </a:r>
            <a:br>
              <a:rPr lang="ru-RU" b="1" dirty="0" smtClean="0">
                <a:solidFill>
                  <a:srgbClr val="CC3300"/>
                </a:solidFill>
              </a:rPr>
            </a:br>
            <a:r>
              <a:rPr lang="ru-RU" b="1" dirty="0" smtClean="0">
                <a:solidFill>
                  <a:srgbClr val="CC3300"/>
                </a:solidFill>
              </a:rPr>
              <a:t>Русская, румяная зима!</a:t>
            </a:r>
            <a:endParaRPr lang="ru-RU" dirty="0" smtClean="0">
              <a:solidFill>
                <a:srgbClr val="CC3300"/>
              </a:solidFill>
            </a:endParaRPr>
          </a:p>
          <a:p>
            <a:pPr algn="r">
              <a:buNone/>
            </a:pPr>
            <a:r>
              <a:rPr lang="ru-RU" b="1" i="1" dirty="0" smtClean="0">
                <a:solidFill>
                  <a:srgbClr val="CC3300"/>
                </a:solidFill>
              </a:rPr>
              <a:t>(Д. </a:t>
            </a:r>
            <a:r>
              <a:rPr lang="ru-RU" b="1" i="1" dirty="0" err="1" smtClean="0">
                <a:solidFill>
                  <a:srgbClr val="CC3300"/>
                </a:solidFill>
              </a:rPr>
              <a:t>Кедрин</a:t>
            </a:r>
            <a:r>
              <a:rPr lang="ru-RU" b="1" i="1" dirty="0" smtClean="0">
                <a:solidFill>
                  <a:srgbClr val="CC3300"/>
                </a:solidFill>
              </a:rPr>
              <a:t>)</a:t>
            </a:r>
            <a:endParaRPr lang="ru-RU" dirty="0" smtClean="0">
              <a:solidFill>
                <a:srgbClr val="CC330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logo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96336" y="188640"/>
            <a:ext cx="1381125" cy="1390650"/>
          </a:xfrm>
          <a:prstGeom prst="rect">
            <a:avLst/>
          </a:prstGeom>
        </p:spPr>
      </p:pic>
    </p:spTree>
  </p:cSld>
  <p:clrMapOvr>
    <a:masterClrMapping/>
  </p:clrMapOvr>
  <p:transition advClick="0" advTm="16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u="sng" dirty="0" smtClean="0">
                <a:solidFill>
                  <a:srgbClr val="C00000"/>
                </a:solidFill>
              </a:rPr>
              <a:t/>
            </a:r>
            <a:br>
              <a:rPr lang="ru-RU" b="1" u="sng" dirty="0" smtClean="0">
                <a:solidFill>
                  <a:srgbClr val="C00000"/>
                </a:solidFill>
              </a:rPr>
            </a:br>
            <a:r>
              <a:rPr lang="ru-RU" b="1" u="sng" dirty="0" smtClean="0">
                <a:solidFill>
                  <a:srgbClr val="C00000"/>
                </a:solidFill>
              </a:rPr>
              <a:t>Дмитрий Борисович </a:t>
            </a:r>
            <a:r>
              <a:rPr lang="ru-RU" b="1" u="sng" dirty="0" err="1" smtClean="0">
                <a:solidFill>
                  <a:srgbClr val="C00000"/>
                </a:solidFill>
              </a:rPr>
              <a:t>Кедрин</a:t>
            </a:r>
            <a:r>
              <a:rPr lang="ru-RU" b="1" u="sng" dirty="0" smtClean="0">
                <a:solidFill>
                  <a:srgbClr val="C00000"/>
                </a:solidFill>
              </a:rPr>
              <a:t/>
            </a:r>
            <a:br>
              <a:rPr lang="ru-RU" b="1" u="sng" dirty="0" smtClean="0">
                <a:solidFill>
                  <a:srgbClr val="C00000"/>
                </a:solidFill>
              </a:rPr>
            </a:br>
            <a:r>
              <a:rPr lang="ru-RU" b="1" u="sng" dirty="0" smtClean="0">
                <a:solidFill>
                  <a:srgbClr val="C00000"/>
                </a:solidFill>
              </a:rPr>
              <a:t>Скинуло кафтан зелёный лето…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971600" y="1844824"/>
            <a:ext cx="78488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u="sng" dirty="0" smtClean="0">
                <a:solidFill>
                  <a:srgbClr val="FF0000"/>
                </a:solidFill>
              </a:rPr>
              <a:t>Дмитрий Борисович </a:t>
            </a:r>
            <a:r>
              <a:rPr lang="ru-RU" b="1" u="sng" dirty="0" err="1" smtClean="0">
                <a:solidFill>
                  <a:srgbClr val="FF0000"/>
                </a:solidFill>
              </a:rPr>
              <a:t>Кедрин</a:t>
            </a:r>
            <a:r>
              <a:rPr lang="ru-RU" b="1" dirty="0" smtClean="0">
                <a:solidFill>
                  <a:srgbClr val="FF0000"/>
                </a:solidFill>
              </a:rPr>
              <a:t> (04.02.1907–18.09.1945) – русский поэт, переводчик. Родился 4 февраля 1907 года в донбасском поселке Щегловка в семье горняка. Рано осиротев, </a:t>
            </a:r>
            <a:r>
              <a:rPr lang="ru-RU" b="1" dirty="0" err="1" smtClean="0">
                <a:solidFill>
                  <a:srgbClr val="FF0000"/>
                </a:solidFill>
              </a:rPr>
              <a:t>Кедрин</a:t>
            </a:r>
            <a:r>
              <a:rPr lang="ru-RU" b="1" dirty="0" smtClean="0">
                <a:solidFill>
                  <a:srgbClr val="FF0000"/>
                </a:solidFill>
              </a:rPr>
              <a:t> воспитывался хорошо образованной бабушкой-дворянкой, которая ввела его в мир народного творчества, познакомила с поэзией Пушкина, Лермонтова, Некрасова, Шевченко.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Д. Б. </a:t>
            </a:r>
            <a:r>
              <a:rPr lang="ru-RU" b="1" dirty="0" err="1" smtClean="0">
                <a:solidFill>
                  <a:srgbClr val="FF0000"/>
                </a:solidFill>
              </a:rPr>
              <a:t>Кедрин</a:t>
            </a:r>
            <a:r>
              <a:rPr lang="ru-RU" b="1" dirty="0" smtClean="0">
                <a:solidFill>
                  <a:srgbClr val="FF0000"/>
                </a:solidFill>
              </a:rPr>
              <a:t> начал печататься в 1924 году. Учился в Днепропетровском железнодорожном техникуме (1922–1924). В начале Великой Отечественной войны добровольцем ушёл на фронт. Работал корреспондентом авиационной газеты «Сокол Родины» (1942–1944). Переехав в Москву, работал в заводской многотиражке и </a:t>
            </a:r>
            <a:r>
              <a:rPr lang="ru-RU" b="1" dirty="0" err="1" smtClean="0">
                <a:solidFill>
                  <a:srgbClr val="FF0000"/>
                </a:solidFill>
              </a:rPr>
              <a:t>литконсультантом</a:t>
            </a:r>
            <a:r>
              <a:rPr lang="ru-RU" b="1" dirty="0" smtClean="0">
                <a:solidFill>
                  <a:srgbClr val="FF0000"/>
                </a:solidFill>
              </a:rPr>
              <a:t> при издательстве «Молодая гвардия».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Первый поэтический сборник «Свидетели» был издан в 1940 году. В истории его интересовали не князья и вельможи, а люди труда, творцы материальных и духовных ценностей.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Дмитрий Борисович был не только мастером исторической поэмы и баллады, но и превосходным лириком.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ked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6296" y="0"/>
            <a:ext cx="1524000" cy="1905000"/>
          </a:xfrm>
          <a:prstGeom prst="rect">
            <a:avLst/>
          </a:prstGeom>
        </p:spPr>
      </p:pic>
    </p:spTree>
  </p:cSld>
  <p:clrMapOvr>
    <a:masterClrMapping/>
  </p:clrMapOvr>
  <p:transition advClick="0" advTm="16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23928" y="332656"/>
            <a:ext cx="5220072" cy="576064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/>
            </a:r>
            <a:br>
              <a:rPr lang="ru-RU" sz="6000" dirty="0" smtClean="0">
                <a:solidFill>
                  <a:srgbClr val="C00000"/>
                </a:solidFill>
              </a:rPr>
            </a:br>
            <a:r>
              <a:rPr lang="en-US" sz="6000" dirty="0" smtClean="0">
                <a:solidFill>
                  <a:srgbClr val="C00000"/>
                </a:solidFill>
              </a:rPr>
              <a:t>III</a:t>
            </a:r>
            <a:r>
              <a:rPr lang="ru-RU" sz="6000" dirty="0" smtClean="0">
                <a:solidFill>
                  <a:srgbClr val="C00000"/>
                </a:solidFill>
              </a:rPr>
              <a:t>.Интересный факт.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988841"/>
            <a:ext cx="8424936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1. Осень подразделяют на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подсезоны</a:t>
            </a:r>
            <a:r>
              <a:rPr lang="ru-RU" sz="2000" b="1" i="1" dirty="0" smtClean="0">
                <a:solidFill>
                  <a:srgbClr val="FF0000"/>
                </a:solidFill>
              </a:rPr>
              <a:t>:</a:t>
            </a:r>
            <a:br>
              <a:rPr lang="ru-RU" sz="2000" b="1" i="1" dirty="0" smtClean="0">
                <a:solidFill>
                  <a:srgbClr val="FF0000"/>
                </a:solidFill>
              </a:rPr>
            </a:br>
            <a:r>
              <a:rPr lang="ru-RU" sz="2000" b="1" i="1" dirty="0" smtClean="0">
                <a:solidFill>
                  <a:srgbClr val="FF0000"/>
                </a:solidFill>
              </a:rPr>
              <a:t>1-23 сентября - Начало осени;</a:t>
            </a:r>
            <a:br>
              <a:rPr lang="ru-RU" sz="2000" b="1" i="1" dirty="0" smtClean="0">
                <a:solidFill>
                  <a:srgbClr val="FF0000"/>
                </a:solidFill>
              </a:rPr>
            </a:br>
            <a:r>
              <a:rPr lang="ru-RU" sz="2000" b="1" i="1" dirty="0" smtClean="0">
                <a:solidFill>
                  <a:srgbClr val="FF0000"/>
                </a:solidFill>
              </a:rPr>
              <a:t>24 сентября - 14 октября - Золотая осень;</a:t>
            </a:r>
            <a:br>
              <a:rPr lang="ru-RU" sz="2000" b="1" i="1" dirty="0" smtClean="0">
                <a:solidFill>
                  <a:srgbClr val="FF0000"/>
                </a:solidFill>
              </a:rPr>
            </a:br>
            <a:r>
              <a:rPr lang="ru-RU" sz="2000" b="1" i="1" dirty="0" smtClean="0">
                <a:solidFill>
                  <a:srgbClr val="FF0000"/>
                </a:solidFill>
              </a:rPr>
              <a:t>15-22 октября - Глубокая осень;</a:t>
            </a:r>
            <a:br>
              <a:rPr lang="ru-RU" sz="2000" b="1" i="1" dirty="0" smtClean="0">
                <a:solidFill>
                  <a:srgbClr val="FF0000"/>
                </a:solidFill>
              </a:rPr>
            </a:br>
            <a:r>
              <a:rPr lang="ru-RU" sz="2000" b="1" i="1" dirty="0" smtClean="0">
                <a:solidFill>
                  <a:srgbClr val="FF0000"/>
                </a:solidFill>
              </a:rPr>
              <a:t>23 октября -26 ноября - Предзимье;</a:t>
            </a:r>
            <a:br>
              <a:rPr lang="ru-RU" sz="2000" b="1" i="1" dirty="0" smtClean="0">
                <a:solidFill>
                  <a:srgbClr val="FF0000"/>
                </a:solidFill>
              </a:rPr>
            </a:br>
            <a:r>
              <a:rPr lang="ru-RU" sz="2000" b="1" i="1" dirty="0" smtClean="0">
                <a:solidFill>
                  <a:srgbClr val="FF0000"/>
                </a:solidFill>
              </a:rPr>
              <a:t>27-30 ноября - Первозимье.</a:t>
            </a:r>
            <a:br>
              <a:rPr lang="ru-RU" sz="2000" b="1" i="1" dirty="0" smtClean="0">
                <a:solidFill>
                  <a:srgbClr val="FF0000"/>
                </a:solidFill>
              </a:rPr>
            </a:br>
            <a:r>
              <a:rPr lang="ru-RU" sz="2000" b="1" i="1" dirty="0" smtClean="0">
                <a:solidFill>
                  <a:srgbClr val="FF0000"/>
                </a:solidFill>
              </a:rPr>
              <a:t>У осени есть и другие названия: «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Осенины</a:t>
            </a:r>
            <a:r>
              <a:rPr lang="ru-RU" sz="2000" b="1" i="1" dirty="0" smtClean="0">
                <a:solidFill>
                  <a:srgbClr val="FF0000"/>
                </a:solidFill>
              </a:rPr>
              <a:t>», «Мокропогодье».</a:t>
            </a: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sz="1500" dirty="0" smtClean="0"/>
              <a:t/>
            </a:r>
            <a:br>
              <a:rPr lang="ru-RU" sz="1500" dirty="0" smtClean="0"/>
            </a:br>
            <a:endParaRPr lang="ru-RU" sz="1500" dirty="0"/>
          </a:p>
        </p:txBody>
      </p:sp>
      <p:sp>
        <p:nvSpPr>
          <p:cNvPr id="6" name="TextBox 5"/>
          <p:cNvSpPr txBox="1"/>
          <p:nvPr/>
        </p:nvSpPr>
        <p:spPr>
          <a:xfrm>
            <a:off x="2051720" y="4077072"/>
            <a:ext cx="70922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2</a:t>
            </a:r>
            <a:r>
              <a:rPr lang="ru-RU" sz="2000" b="1" i="1" dirty="0" smtClean="0">
                <a:solidFill>
                  <a:srgbClr val="FF0000"/>
                </a:solidFill>
              </a:rPr>
              <a:t>. В старину осень встречали трижды:</a:t>
            </a:r>
            <a:br>
              <a:rPr lang="ru-RU" sz="2000" b="1" i="1" dirty="0" smtClean="0">
                <a:solidFill>
                  <a:srgbClr val="FF0000"/>
                </a:solidFill>
              </a:rPr>
            </a:br>
            <a:r>
              <a:rPr lang="ru-RU" sz="2000" b="1" i="1" dirty="0" smtClean="0">
                <a:solidFill>
                  <a:srgbClr val="FF0000"/>
                </a:solidFill>
              </a:rPr>
              <a:t>1) В Семен-день 14 сентября (1 сентября по старому стилю) - день памяти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Симеона</a:t>
            </a:r>
            <a:r>
              <a:rPr lang="ru-RU" sz="2000" b="1" i="1" dirty="0" smtClean="0">
                <a:solidFill>
                  <a:srgbClr val="FF0000"/>
                </a:solidFill>
              </a:rPr>
              <a:t> Столпника - Семена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Летопроводца</a:t>
            </a:r>
            <a:r>
              <a:rPr lang="ru-RU" sz="2000" b="1" i="1" dirty="0" smtClean="0">
                <a:solidFill>
                  <a:srgbClr val="FF0000"/>
                </a:solidFill>
              </a:rPr>
              <a:t>;</a:t>
            </a:r>
            <a:br>
              <a:rPr lang="ru-RU" sz="2000" b="1" i="1" dirty="0" smtClean="0">
                <a:solidFill>
                  <a:srgbClr val="FF0000"/>
                </a:solidFill>
              </a:rPr>
            </a:br>
            <a:r>
              <a:rPr lang="ru-RU" sz="2000" b="1" i="1" dirty="0" smtClean="0">
                <a:solidFill>
                  <a:srgbClr val="FF0000"/>
                </a:solidFill>
              </a:rPr>
              <a:t>2) На рождество Богородицы 21 сентября ( 8 сентября по старому стилю) - праздник женщин и женских работ</a:t>
            </a:r>
            <a:br>
              <a:rPr lang="ru-RU" sz="2000" b="1" i="1" dirty="0" smtClean="0">
                <a:solidFill>
                  <a:srgbClr val="FF0000"/>
                </a:solidFill>
              </a:rPr>
            </a:br>
            <a:r>
              <a:rPr lang="ru-RU" sz="2000" b="1" i="1" dirty="0" smtClean="0">
                <a:solidFill>
                  <a:srgbClr val="FF0000"/>
                </a:solidFill>
              </a:rPr>
              <a:t>3) На день Феодоры 24 сентября (11 сентября по старому стилю).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logo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5467350"/>
            <a:ext cx="1381125" cy="1390650"/>
          </a:xfrm>
          <a:prstGeom prst="rect">
            <a:avLst/>
          </a:prstGeom>
        </p:spPr>
      </p:pic>
    </p:spTree>
  </p:cSld>
  <p:clrMapOvr>
    <a:masterClrMapping/>
  </p:clrMapOvr>
  <p:transition advClick="0" advTm="16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83568" y="260648"/>
            <a:ext cx="3816424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3</a:t>
            </a:r>
            <a:r>
              <a:rPr lang="ru-RU" sz="2000" b="1" i="1" dirty="0" smtClean="0"/>
              <a:t>. В осени выделяют Бабье лето, которое начинается с 28 августа и длится до 21 сентября.</a:t>
            </a:r>
            <a:endParaRPr lang="ru-RU" sz="2000" b="1" dirty="0" smtClean="0"/>
          </a:p>
          <a:p>
            <a:r>
              <a:rPr lang="ru-RU" sz="2000" b="1" i="1" dirty="0" smtClean="0"/>
              <a:t>Бабье лето делят на:</a:t>
            </a:r>
            <a:r>
              <a:rPr lang="ru-RU" sz="2000" b="1" i="1" dirty="0" smtClean="0">
                <a:solidFill>
                  <a:srgbClr val="002060"/>
                </a:solidFill>
              </a:rPr>
              <a:t/>
            </a:r>
            <a:br>
              <a:rPr lang="ru-RU" sz="2000" b="1" i="1" dirty="0" smtClean="0">
                <a:solidFill>
                  <a:srgbClr val="002060"/>
                </a:solidFill>
              </a:rPr>
            </a:br>
            <a:r>
              <a:rPr lang="ru-RU" sz="2000" b="1" i="1" dirty="0" smtClean="0">
                <a:solidFill>
                  <a:srgbClr val="002060"/>
                </a:solidFill>
              </a:rPr>
              <a:t>1</a:t>
            </a:r>
            <a:r>
              <a:rPr lang="ru-RU" sz="2000" b="1" i="1" dirty="0" smtClean="0">
                <a:solidFill>
                  <a:srgbClr val="002060"/>
                </a:solidFill>
              </a:rPr>
              <a:t>) Молодое Бабье лето с 28 августа по 11 </a:t>
            </a:r>
            <a:r>
              <a:rPr lang="ru-RU" sz="2000" b="1" i="1" dirty="0" smtClean="0">
                <a:solidFill>
                  <a:srgbClr val="002060"/>
                </a:solidFill>
              </a:rPr>
              <a:t>сентября</a:t>
            </a:r>
            <a:r>
              <a:rPr lang="ru-RU" sz="2000" b="1" i="1" dirty="0" smtClean="0">
                <a:solidFill>
                  <a:srgbClr val="002060"/>
                </a:solidFill>
              </a:rPr>
              <a:t/>
            </a:r>
            <a:br>
              <a:rPr lang="ru-RU" sz="2000" b="1" i="1" dirty="0" smtClean="0">
                <a:solidFill>
                  <a:srgbClr val="002060"/>
                </a:solidFill>
              </a:rPr>
            </a:br>
            <a:r>
              <a:rPr lang="ru-RU" sz="2000" b="1" i="1" dirty="0" smtClean="0">
                <a:solidFill>
                  <a:srgbClr val="002060"/>
                </a:solidFill>
              </a:rPr>
              <a:t>2) Старое Бабье лето с 14-го до 21 сентября.</a:t>
            </a:r>
            <a:br>
              <a:rPr lang="ru-RU" sz="2000" b="1" i="1" dirty="0" smtClean="0">
                <a:solidFill>
                  <a:srgbClr val="002060"/>
                </a:solidFill>
              </a:rPr>
            </a:br>
            <a:r>
              <a:rPr lang="ru-RU" sz="2000" b="1" i="1" dirty="0" smtClean="0">
                <a:solidFill>
                  <a:srgbClr val="002060"/>
                </a:solidFill>
              </a:rPr>
              <a:t>Это о Бабьем лете Ф. Тютчев написал: «Есть в осени первоначальной короткая, но дивная пора. 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Весь день стоит как бы хрустальный и лучезарны вечера</a:t>
            </a:r>
            <a:r>
              <a:rPr lang="ru-RU" sz="2000" b="1" i="1" dirty="0" smtClean="0">
                <a:solidFill>
                  <a:srgbClr val="002060"/>
                </a:solidFill>
              </a:rPr>
              <a:t>»...</a:t>
            </a:r>
          </a:p>
          <a:p>
            <a:pPr algn="r"/>
            <a:r>
              <a:rPr lang="ru-RU" sz="2000" b="1" i="1" dirty="0" smtClean="0">
                <a:solidFill>
                  <a:srgbClr val="002060"/>
                </a:solidFill>
              </a:rPr>
              <a:t>Астрономическая </a:t>
            </a:r>
            <a:r>
              <a:rPr lang="ru-RU" sz="2000" b="1" i="1" dirty="0" smtClean="0">
                <a:solidFill>
                  <a:srgbClr val="002060"/>
                </a:solidFill>
              </a:rPr>
              <a:t>осень начинается со дня осеннего равноденствия (22 сентября).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260648"/>
            <a:ext cx="424847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4.  По фенологическому календарю начало осени связывается с отлетом птиц, опадением желтых листьев, первыми заморозками.</a:t>
            </a:r>
            <a:endParaRPr lang="ru-RU" sz="2000" b="1" dirty="0" smtClean="0"/>
          </a:p>
          <a:p>
            <a:r>
              <a:rPr lang="ru-RU" sz="2000" b="1" i="1" dirty="0" smtClean="0"/>
              <a:t>Различают два периода:</a:t>
            </a:r>
            <a:r>
              <a:rPr lang="ru-RU" sz="2000" b="1" i="1" dirty="0" smtClean="0">
                <a:solidFill>
                  <a:srgbClr val="7030A0"/>
                </a:solidFill>
              </a:rPr>
              <a:t/>
            </a:r>
            <a:br>
              <a:rPr lang="ru-RU" sz="2000" b="1" i="1" dirty="0" smtClean="0">
                <a:solidFill>
                  <a:srgbClr val="7030A0"/>
                </a:solidFill>
              </a:rPr>
            </a:br>
            <a:r>
              <a:rPr lang="ru-RU" sz="2000" b="1" i="1" dirty="0" smtClean="0">
                <a:solidFill>
                  <a:srgbClr val="002060"/>
                </a:solidFill>
              </a:rPr>
              <a:t>1) От первых заморозков до конца листопада;</a:t>
            </a:r>
            <a:br>
              <a:rPr lang="ru-RU" sz="2000" b="1" i="1" dirty="0" smtClean="0">
                <a:solidFill>
                  <a:srgbClr val="002060"/>
                </a:solidFill>
              </a:rPr>
            </a:br>
            <a:r>
              <a:rPr lang="ru-RU" sz="2000" b="1" i="1" dirty="0" smtClean="0">
                <a:solidFill>
                  <a:srgbClr val="002060"/>
                </a:solidFill>
              </a:rPr>
              <a:t>2) От конца листопада до начала зимы. «Теплая осень - к долгой зиме». Осень начинается с 27 августа и длится 93 дня - по 26 ноября.</a:t>
            </a:r>
            <a:br>
              <a:rPr lang="ru-RU" sz="2000" b="1" i="1" dirty="0" smtClean="0">
                <a:solidFill>
                  <a:srgbClr val="002060"/>
                </a:solidFill>
              </a:rPr>
            </a:br>
            <a:r>
              <a:rPr lang="ru-RU" sz="2000" b="1" i="1" dirty="0" smtClean="0">
                <a:solidFill>
                  <a:srgbClr val="002060"/>
                </a:solidFill>
              </a:rPr>
              <a:t>По Лесному календарю Бианки осень начинается с 21 сентября - первого месяца осени, «Месяца прощания перелетных с родиной», второй месяц - «Месяц полных кладовых» и третий - «Месяц зимних гостей».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Click="0" advTm="16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1143000"/>
          </a:xfrm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rgbClr val="C00000"/>
                </a:solidFill>
              </a:rPr>
              <a:t>IV</a:t>
            </a:r>
            <a:r>
              <a:rPr lang="ru-RU" sz="6000" dirty="0" smtClean="0">
                <a:solidFill>
                  <a:srgbClr val="C00000"/>
                </a:solidFill>
              </a:rPr>
              <a:t>. Осень в моём селе.</a:t>
            </a:r>
            <a:r>
              <a:rPr lang="en-US" sz="6000" dirty="0" smtClean="0">
                <a:solidFill>
                  <a:srgbClr val="C00000"/>
                </a:solidFill>
              </a:rPr>
              <a:t> 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7" name="Содержимое 6" descr="Рисунок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20" y="1428736"/>
            <a:ext cx="2436498" cy="18029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 descr="Рисунок (7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491880" y="1196752"/>
            <a:ext cx="1682116" cy="2439036"/>
          </a:xfrm>
          <a:prstGeom prst="rect">
            <a:avLst/>
          </a:prstGeom>
          <a:ln w="3175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8" descr="Рисунок (5)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868144" y="1484784"/>
            <a:ext cx="2557872" cy="17053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Рисунок 9" descr="Рисунок (46)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11560" y="3645024"/>
            <a:ext cx="1928818" cy="26016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175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Рисунок 10" descr="Рисунок (47)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7020272" y="3933056"/>
            <a:ext cx="1805642" cy="258346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175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2" name="Рисунок 11" descr="Рисунок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4572000" y="4500570"/>
            <a:ext cx="2323259" cy="175814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Рисунок (8)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2627784" y="4149080"/>
            <a:ext cx="1777863" cy="25001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16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Для школы\субботник\IMG_1011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313"/>
            <a:ext cx="2574925" cy="193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 descr="C:\Для школы\субботник\IMG_1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785794"/>
            <a:ext cx="3511296" cy="468172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8" name="Picture 4" descr="C:\Для школы\субботник\IMG_10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286124"/>
            <a:ext cx="2457907" cy="32772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 descr="C:\Для школы\субботник\IMG_10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4751222"/>
            <a:ext cx="2809037" cy="210677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214290"/>
            <a:ext cx="2809037" cy="21067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57950" y="2428868"/>
            <a:ext cx="2574950" cy="19312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16000">
    <p:dissolv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1d79ddb539ff14f41d6af4ea669bdcf77a16"/>
</p:tagLst>
</file>

<file path=ppt/theme/theme1.xml><?xml version="1.0" encoding="utf-8"?>
<a:theme xmlns:a="http://schemas.openxmlformats.org/drawingml/2006/main" name="Осенни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</TotalTime>
  <Words>116</Words>
  <Application>Microsoft Office PowerPoint</Application>
  <PresentationFormat>Экран (4:3)</PresentationFormat>
  <Paragraphs>34</Paragraphs>
  <Slides>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Осенний</vt:lpstr>
      <vt:lpstr>Сетевой проект  «Унылая пора!  Очей очарованье!»</vt:lpstr>
      <vt:lpstr> ОСЕНЬ. ЗОЛОТАЯ, КРАСИВАЯ. НАСТУПАЕТ, ШУРШИТ, ГРУСТИТ. ПРЕКРАСНОЕ ВРЕМЯ ГОДА. ОЧЕЙ ОЧАРОВАНЬЕ!</vt:lpstr>
      <vt:lpstr>II. « Унылая пора!  Очей очарованье!»</vt:lpstr>
      <vt:lpstr> Дмитрий Борисович Кедрин Скинуло кафтан зелёный лето…</vt:lpstr>
      <vt:lpstr> III.Интересный факт.</vt:lpstr>
      <vt:lpstr>Слайд 6</vt:lpstr>
      <vt:lpstr>IV. Осень в моём селе. 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Сетевой проект  «Унылая пора!  Очей очарованье!»</dc:title>
  <dc:creator>Наталья</dc:creator>
  <cp:lastModifiedBy>н</cp:lastModifiedBy>
  <cp:revision>13</cp:revision>
  <dcterms:created xsi:type="dcterms:W3CDTF">2016-10-25T07:03:48Z</dcterms:created>
  <dcterms:modified xsi:type="dcterms:W3CDTF">2016-10-25T19:06:40Z</dcterms:modified>
</cp:coreProperties>
</file>