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  <p:sldMasterId id="2147483816" r:id="rId12"/>
    <p:sldMasterId id="2147483828" r:id="rId13"/>
    <p:sldMasterId id="2147483840" r:id="rId14"/>
    <p:sldMasterId id="2147483852" r:id="rId15"/>
    <p:sldMasterId id="2147483864" r:id="rId16"/>
    <p:sldMasterId id="2147483876" r:id="rId17"/>
    <p:sldMasterId id="2147483888" r:id="rId18"/>
    <p:sldMasterId id="2147483900" r:id="rId19"/>
    <p:sldMasterId id="2147483912" r:id="rId20"/>
    <p:sldMasterId id="2147483924" r:id="rId21"/>
    <p:sldMasterId id="2147483936" r:id="rId22"/>
    <p:sldMasterId id="2147483948" r:id="rId23"/>
    <p:sldMasterId id="2147483960" r:id="rId24"/>
    <p:sldMasterId id="2147483972" r:id="rId25"/>
    <p:sldMasterId id="2147483984" r:id="rId26"/>
  </p:sldMasterIdLst>
  <p:sldIdLst>
    <p:sldId id="265" r:id="rId27"/>
    <p:sldId id="270" r:id="rId28"/>
    <p:sldId id="262" r:id="rId29"/>
    <p:sldId id="261" r:id="rId30"/>
    <p:sldId id="263" r:id="rId31"/>
    <p:sldId id="266" r:id="rId32"/>
    <p:sldId id="267" r:id="rId33"/>
    <p:sldId id="269" r:id="rId34"/>
    <p:sldId id="26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D168"/>
    <a:srgbClr val="F1E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2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1.xml"/><Relationship Id="rId30" Type="http://schemas.openxmlformats.org/officeDocument/2006/relationships/slide" Target="slides/slide4.xml"/><Relationship Id="rId35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575556" y="1412776"/>
            <a:ext cx="7992888" cy="4320480"/>
          </a:xfrm>
          <a:prstGeom prst="round2DiagRect">
            <a:avLst/>
          </a:prstGeom>
          <a:gradFill>
            <a:gsLst>
              <a:gs pos="100000">
                <a:schemeClr val="accent6">
                  <a:tint val="50000"/>
                  <a:satMod val="300000"/>
                </a:schemeClr>
              </a:gs>
              <a:gs pos="19000">
                <a:schemeClr val="accent6">
                  <a:tint val="37000"/>
                  <a:satMod val="300000"/>
                  <a:alpha val="43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8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83045">
            <a:off x="149366" y="1446936"/>
            <a:ext cx="2492769" cy="13520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7407">
            <a:off x="6749853" y="4491864"/>
            <a:ext cx="2492769" cy="135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04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31089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680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530637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78547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780404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7478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218993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1341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67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409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070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77720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38889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616797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1853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525121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6601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834570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7005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1373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20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5BAC8-8647-4473-A41E-2568657F99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FDB1E-16E9-44DE-A5CA-89460B9170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8964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424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87587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3243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45166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57223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866694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43808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5383754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2274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114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CC141-96B9-4DA5-A0B4-29E2F42C99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41334-CB5C-4249-A2D5-282E76E513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4500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81141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6014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80215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0453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035070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9589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2030533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11261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2985890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0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D3282-7EB6-4177-9579-C1E145109D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6FAA-A122-486C-BBB9-832B08E0D8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5390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3962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24665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1143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27970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8363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2858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93718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46619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6593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737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BD661-E255-4EAF-AF25-F8116BEBE1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8EFCE-6BB9-4B9D-9F5C-E678CB5E90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59184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852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89865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711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9503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07664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6612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09010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3535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0648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96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516B9-B714-4E0A-ABBA-A16E4D6EDA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6AD01-8487-4076-A59A-8713AD430B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33853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37131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6246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3889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35973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229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0818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54633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02896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31067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627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99B2D-BA36-40D7-9CCD-F96F0D109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87936-F990-4ADF-9816-C4E71F2D41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4644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5867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61372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6153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8492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0205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07184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7576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91265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9445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79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F86D4-8219-49C7-B600-32844B86DA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B588F-632A-4472-B8C3-8DD257987E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25978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0690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11007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56074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5715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38367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31746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96223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61288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86347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8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4DABE-0A4B-495E-89CF-9324F8382A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7798C-9249-43ED-AD57-9FDB65D973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915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8004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25509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5946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90005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8705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64160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54272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45648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285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811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4" y="4797152"/>
            <a:ext cx="7620000" cy="2532112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1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478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19067-C245-481A-97FD-A61EF4184F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F8401-8617-4EC7-BDA1-8B2DE674BE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65350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272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0296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5476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956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53940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741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5170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529766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6144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706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FE070-8C8C-400F-84C9-4742F86017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0757-F531-4E2F-849A-E115D402EA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5719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6656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43651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2579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1424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5060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61429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4398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84151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24277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66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839EA-2CC3-4A36-A287-999B2818CD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5BFED-2562-4D65-8B50-727B87D0A7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9490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27903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3211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5192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4207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74516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5188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6691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0702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43657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97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8592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71274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0786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3611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9438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30062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60254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5140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0578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7281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373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067330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5014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4797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77638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13260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74869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55164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94478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70329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19133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542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86569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49867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88076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287188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9219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19191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9236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4907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892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7717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7473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16259226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3728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36359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1110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17955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39904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D7C2-332E-4BD9-AB73-8E24075401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564C-78EB-4D54-AE3B-87AF0B9256C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312422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B4AB-3C97-4B3A-971B-DF3DF361B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71A8-FB1C-4989-A38A-910582661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4836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927A1-C3A6-46D6-8FC5-E782D588FC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F9EB-5AF3-49E7-834D-98E4ADD3E0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80994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7973-5BC5-4ABA-93B7-A42FDC9CB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169B5-5D09-4140-B362-C26C3A1C0E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96168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EB6BC-B076-4D06-8819-1A5128BB7A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AB62-2AD1-4399-8790-539D62CD66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3432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455732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DD960-3A64-4D0E-B2E2-75647D96DD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363A-9884-4CB1-9427-C1097114F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4559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BA713-6E77-4BB3-B9DD-510B423A79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C44F-BB9F-4A2A-BE79-65231D95E9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045415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96FD-ECE9-4678-A3FC-B7E8D67CDE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9410-931F-4EA7-A443-72669B6309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586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88C8F-99C4-4D9F-AD77-2ABAE9D747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C26-1FEC-4E28-9F37-58E18F32FC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08945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AD9-46EA-44B4-97B3-0AA1D7A9F6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E5CE-489F-4036-98BE-11A6E1F3DC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51130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FC3C-1A0B-4F3F-BDAA-2AB161412B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5AF0-F2A5-480F-9A74-82F6EC5FA4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0819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398076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2862320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4803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745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3116967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831134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822771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37341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6195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93472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55005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ECE9C6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ECE9C6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43601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7138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468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220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4856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0399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187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019718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5065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348893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8589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0101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6421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482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1816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71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407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684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727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815844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9632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41868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9878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4200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016930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1657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664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824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904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2559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4569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204350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5733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96807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648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661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862893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494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292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153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9897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9988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091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29858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539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3443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232366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2106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7360790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633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301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892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7318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58274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4152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32764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79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79436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734444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3330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86656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819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224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725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72188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909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7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309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996926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924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5120247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8257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276004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08085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077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589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9892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3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A491C-C515-4192-B1D4-E7E8F7C328BC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89F52-FF32-4DD6-ADD3-26AD4AB58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82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52372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3694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58459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99170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22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7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432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1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9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254A1-DF0E-415E-9B4C-B79874AFC2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D70144-1E0C-4C43-97B1-EF4C5F45B6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46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83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38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716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CDB28-5DF7-4449-90B5-61508EAAA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F4FF7-4264-442D-B0C1-F8E81C78A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18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29.10.2016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97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57240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9361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151186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301788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9754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541201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8F6E50-1304-4FE7-BDEB-C5057B59CAA9}" type="datetimeFigureOut">
              <a:rPr lang="ru-RU" smtClean="0">
                <a:solidFill>
                  <a:srgbClr val="EEECE1"/>
                </a:solidFill>
              </a:rPr>
              <a:pPr/>
              <a:t>29.10.2016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EECE1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08C50E-7649-4ACA-A1BC-70A79347F400}" type="slidenum">
              <a:rPr lang="ru-RU" smtClean="0">
                <a:solidFill>
                  <a:srgbClr val="EEECE1"/>
                </a:solidFill>
              </a:rPr>
              <a:pPr/>
              <a:t>‹#›</a:t>
            </a:fld>
            <a:endParaRPr lang="ru-RU">
              <a:solidFill>
                <a:srgbClr val="EEECE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222712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g1.liveinternet.ru/images/attach/c/1/63/930/63930994_dozhd.gif" TargetMode="External"/><Relationship Id="rId2" Type="http://schemas.openxmlformats.org/officeDocument/2006/relationships/hyperlink" Target="http://img1.liveinternet.ru/images/attach/c/1/63/930/63930994_dozhd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mg-fotki.yandex.ru/get/3412/149341859.30/0_168300_1a150b1b_orig" TargetMode="External"/><Relationship Id="rId4" Type="http://schemas.openxmlformats.org/officeDocument/2006/relationships/hyperlink" Target="http://content.foto.mail.ru/mail/lav0808/_blogs/i-1795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ПК\Desktop\осень\krasivaja-ramka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60" y="0"/>
            <a:ext cx="913243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79188">
            <a:off x="1619672" y="273050"/>
            <a:ext cx="3240360" cy="387603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          </a:t>
            </a:r>
            <a:b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i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К. Д. Бальмонт</a:t>
            </a:r>
            <a:b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        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«Осень» </a:t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932040" y="5589240"/>
            <a:ext cx="3754760" cy="11521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Команда «Апельсин»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МБОУ «СОШ №6 им. К. Минина»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г. Балахны Нижегородская обл.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Руководитель Конова С.В.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657600" lvl="8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2040629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09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" y="0"/>
            <a:ext cx="91847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2411760" y="3933056"/>
            <a:ext cx="4176464" cy="2880320"/>
          </a:xfrm>
          <a:prstGeom prst="horizontalScroll">
            <a:avLst/>
          </a:prstGeom>
          <a:solidFill>
            <a:schemeClr val="accent6">
              <a:alpha val="64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Поспевает брусника,</a:t>
            </a:r>
          </a:p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Стали дни холоднее.</a:t>
            </a:r>
          </a:p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И от птичьего крика </a:t>
            </a:r>
          </a:p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В сердце только грустнее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2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9"/>
            <a:ext cx="9138918" cy="68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6674" y="4437112"/>
            <a:ext cx="4402831" cy="154503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145" name="Picture 1" descr="C:\Users\ПК\Desktop\осень\115999056_oie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202"/>
            <a:ext cx="15144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5364088" y="4221088"/>
            <a:ext cx="3456384" cy="1584176"/>
          </a:xfrm>
          <a:prstGeom prst="horizontalScroll">
            <a:avLst/>
          </a:prstGeom>
          <a:solidFill>
            <a:schemeClr val="accent6">
              <a:alpha val="64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Стаи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птиц улетают</a:t>
            </a:r>
          </a:p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Прочь за синее море,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69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4941168"/>
            <a:ext cx="4186808" cy="11849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148064" y="5085184"/>
            <a:ext cx="3528392" cy="1440160"/>
          </a:xfrm>
          <a:prstGeom prst="horizontalScroll">
            <a:avLst/>
          </a:prstGeom>
          <a:solidFill>
            <a:schemeClr val="accent6">
              <a:alpha val="61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Все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деревья блистают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В разноцветном уборе.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5497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7" y="29305"/>
            <a:ext cx="91360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3284985"/>
            <a:ext cx="5050904" cy="194421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3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211960" y="3645024"/>
            <a:ext cx="4176464" cy="2231496"/>
          </a:xfrm>
          <a:prstGeom prst="horizontalScroll">
            <a:avLst/>
          </a:prstGeom>
          <a:solidFill>
            <a:schemeClr val="accent6">
              <a:alpha val="66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Солнце 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реже смеётся,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Нет в цветах благовонья.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Скоро Осень проснётся </a:t>
            </a:r>
          </a:p>
          <a:p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И  заплачет спросонья.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08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ПК\Desktop\осень\63930994_dozhd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8942639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11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1. Какое настроение создаётся у тебя при чтении этого стихотворения? 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Как ты думаешь, почему?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2. Используется ли в стихотворении приём олицетворения? Приведи пример. 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Как ты полагаешь, для чего поэт использует         олицетворение?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3. Найди ту часть стихотворения, где есть сравнение.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73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Состав команды «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Апельсин» 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МБОУ </a:t>
            </a: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</a:rPr>
              <a:t>«СОШ №6  им. К Минина»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Руководитель- </a:t>
            </a:r>
            <a:r>
              <a:rPr lang="ru-RU" sz="2800" b="1" i="1" dirty="0">
                <a:solidFill>
                  <a:srgbClr val="002060"/>
                </a:solidFill>
              </a:rPr>
              <a:t>Конова С.В.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Сценарист- </a:t>
            </a:r>
            <a:r>
              <a:rPr lang="ru-RU" sz="2800" b="1" i="1" dirty="0" err="1">
                <a:solidFill>
                  <a:srgbClr val="002060"/>
                </a:solidFill>
              </a:rPr>
              <a:t>Большухина</a:t>
            </a:r>
            <a:r>
              <a:rPr lang="ru-RU" sz="2800" b="1" i="1" dirty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Варвара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Режиссёр- постановщик </a:t>
            </a:r>
            <a:r>
              <a:rPr lang="ru-RU" sz="2800" b="1" i="1" dirty="0" smtClean="0">
                <a:solidFill>
                  <a:srgbClr val="002060"/>
                </a:solidFill>
              </a:rPr>
              <a:t>–Конова Ксения</a:t>
            </a:r>
            <a:endParaRPr lang="ru-RU" sz="2800" b="1" i="1" dirty="0">
              <a:solidFill>
                <a:srgbClr val="002060"/>
              </a:solidFill>
            </a:endParaRP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Исследователь- </a:t>
            </a:r>
            <a:r>
              <a:rPr lang="ru-RU" sz="2800" b="1" i="1" dirty="0">
                <a:solidFill>
                  <a:srgbClr val="002060"/>
                </a:solidFill>
              </a:rPr>
              <a:t>Журов Данила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Художник- </a:t>
            </a:r>
            <a:r>
              <a:rPr lang="ru-RU" sz="2800" b="1" i="1" dirty="0" err="1">
                <a:solidFill>
                  <a:srgbClr val="002060"/>
                </a:solidFill>
              </a:rPr>
              <a:t>Пужанская</a:t>
            </a:r>
            <a:r>
              <a:rPr lang="ru-RU" sz="2800" b="1" i="1" dirty="0">
                <a:solidFill>
                  <a:srgbClr val="002060"/>
                </a:solidFill>
              </a:rPr>
              <a:t> Ульяна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Сочинитель- </a:t>
            </a:r>
            <a:r>
              <a:rPr lang="ru-RU" sz="2800" b="1" i="1" dirty="0">
                <a:solidFill>
                  <a:srgbClr val="002060"/>
                </a:solidFill>
              </a:rPr>
              <a:t>Пелевина </a:t>
            </a:r>
            <a:r>
              <a:rPr lang="ru-RU" sz="2800" b="1" i="1" dirty="0" smtClean="0">
                <a:solidFill>
                  <a:srgbClr val="002060"/>
                </a:solidFill>
              </a:rPr>
              <a:t>Полина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b="1" i="1" dirty="0">
                <a:solidFill>
                  <a:srgbClr val="002060"/>
                </a:solidFill>
              </a:rPr>
              <a:t>	</a:t>
            </a:r>
            <a:r>
              <a:rPr lang="ru-RU" sz="2800" b="1" i="1" dirty="0" smtClean="0">
                <a:solidFill>
                  <a:srgbClr val="002060"/>
                </a:solidFill>
              </a:rPr>
              <a:t>	Колпаков Матвей</a:t>
            </a:r>
            <a:endParaRPr lang="ru-RU" sz="2800" b="1" i="1" dirty="0">
              <a:solidFill>
                <a:srgbClr val="002060"/>
              </a:solidFill>
            </a:endParaRP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dirty="0">
                <a:solidFill>
                  <a:srgbClr val="002060"/>
                </a:solidFill>
              </a:rPr>
              <a:t>Оформители- </a:t>
            </a:r>
            <a:r>
              <a:rPr lang="ru-RU" sz="2800" b="1" i="1" dirty="0" err="1">
                <a:solidFill>
                  <a:srgbClr val="002060"/>
                </a:solidFill>
              </a:rPr>
              <a:t>Пугина</a:t>
            </a:r>
            <a:r>
              <a:rPr lang="ru-RU" sz="2800" b="1" i="1" dirty="0">
                <a:solidFill>
                  <a:srgbClr val="002060"/>
                </a:solidFill>
              </a:rPr>
              <a:t> Елизавета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800" b="1" i="1" dirty="0">
                <a:solidFill>
                  <a:srgbClr val="002060"/>
                </a:solidFill>
              </a:rPr>
              <a:t>		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63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Используемые ресурсы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Стихотворение К.Д. Бальмонт « Осень»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Изображения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hlinkClick r:id="rId2"/>
            </a:endParaRPr>
          </a:p>
          <a:p>
            <a:r>
              <a:rPr lang="en-US" sz="2000" u="sng" dirty="0">
                <a:solidFill>
                  <a:srgbClr val="0000FF"/>
                </a:solidFill>
                <a:latin typeface="Times New Roman"/>
                <a:ea typeface="Times New Roman"/>
                <a:hlinkClick r:id="rId3" action="ppaction://hlinkfile"/>
              </a:rPr>
              <a:t>http://img1.liveinternet.ru/images/attach/c/1//</a:t>
            </a:r>
            <a:r>
              <a:rPr lang="en-US" sz="20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 action="ppaction://hlinkfile"/>
              </a:rPr>
              <a:t>63/930/63930994_dozhd.gif</a:t>
            </a:r>
            <a:endParaRPr lang="ru-RU" sz="2000" u="sng" dirty="0" smtClean="0">
              <a:solidFill>
                <a:srgbClr val="0000FF"/>
              </a:solidFill>
              <a:latin typeface="Times New Roman"/>
              <a:ea typeface="Times New Roman"/>
              <a:hlinkClick r:id="rId3" action="ppaction://hlinkfile"/>
            </a:endParaRPr>
          </a:p>
          <a:p>
            <a:r>
              <a:rPr lang="en-US" sz="2000" u="sng" dirty="0">
                <a:solidFill>
                  <a:srgbClr val="0000FF"/>
                </a:solidFill>
                <a:latin typeface="Times New Roman"/>
                <a:ea typeface="Times New Roman"/>
                <a:hlinkClick r:id="rId3" action="ppaction://hlinkfile"/>
              </a:rPr>
              <a:t>https://fantlab.ru/blogfiles/b9432/img/1</a:t>
            </a:r>
            <a:endParaRPr lang="ru-RU" sz="2000" u="sng" dirty="0" smtClean="0">
              <a:solidFill>
                <a:srgbClr val="0000FF"/>
              </a:solidFill>
              <a:latin typeface="Times New Roman"/>
              <a:ea typeface="Times New Roman"/>
              <a:hlinkClick r:id="rId3" action="ppaction://hlinkfile"/>
            </a:endParaRPr>
          </a:p>
          <a:p>
            <a:r>
              <a:rPr lang="ru-RU" sz="20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 action="ppaction://hlinkfile"/>
              </a:rPr>
              <a:t>http</a:t>
            </a:r>
            <a:r>
              <a:rPr lang="ru-RU" sz="2000" u="sng" dirty="0">
                <a:solidFill>
                  <a:srgbClr val="0000FF"/>
                </a:solidFill>
                <a:latin typeface="Times New Roman"/>
                <a:ea typeface="Times New Roman"/>
              </a:rPr>
              <a:t>://</a:t>
            </a:r>
            <a:r>
              <a:rPr lang="ru-RU" sz="2000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cdn4.imgbb.ru/user/80/803582/201409/90de1ee345f5d16151b73f6c1cd02396.jpg</a:t>
            </a:r>
            <a:endParaRPr lang="ru-RU" sz="2000" dirty="0" smtClean="0">
              <a:latin typeface="Times New Roman"/>
              <a:ea typeface="Times New Roman"/>
            </a:endParaRPr>
          </a:p>
          <a:p>
            <a:r>
              <a:rPr lang="en-US" sz="2000" dirty="0" smtClean="0">
                <a:hlinkClick r:id="rId4"/>
              </a:rPr>
              <a:t>http://content.foto.mail.ru/mail/lav0808/_blogs/i-1795.gif</a:t>
            </a:r>
            <a:endParaRPr lang="ru-RU" sz="2000" dirty="0" smtClean="0"/>
          </a:p>
          <a:p>
            <a:pPr lvl="0"/>
            <a:r>
              <a:rPr lang="ru-RU" sz="1800" u="sng" dirty="0">
                <a:hlinkClick r:id="rId5"/>
              </a:rPr>
              <a:t>https://img-fotki.yandex.ru/get/3412/149341859.30/0_168300_1a150b1b_orig</a:t>
            </a: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42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9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4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5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6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7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8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9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0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1_Осенни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Тема92</Template>
  <TotalTime>211</TotalTime>
  <Words>179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26</vt:i4>
      </vt:variant>
      <vt:variant>
        <vt:lpstr>Заголовки слайдов</vt:lpstr>
      </vt:variant>
      <vt:variant>
        <vt:i4>9</vt:i4>
      </vt:variant>
    </vt:vector>
  </HeadingPairs>
  <TitlesOfParts>
    <vt:vector size="35" baseType="lpstr">
      <vt:lpstr>Тема92</vt:lpstr>
      <vt:lpstr>3_Тема Office</vt:lpstr>
      <vt:lpstr>Бумажная</vt:lpstr>
      <vt:lpstr>1_Бумажная</vt:lpstr>
      <vt:lpstr>2_Бумажная</vt:lpstr>
      <vt:lpstr>3_Бумажная</vt:lpstr>
      <vt:lpstr>4_Бумажная</vt:lpstr>
      <vt:lpstr>5_Бумажная</vt:lpstr>
      <vt:lpstr>6_Бумажная</vt:lpstr>
      <vt:lpstr>7_Бумажная</vt:lpstr>
      <vt:lpstr>8_Бумажная</vt:lpstr>
      <vt:lpstr>9_Бумажная</vt:lpstr>
      <vt:lpstr>10_Бумажная</vt:lpstr>
      <vt:lpstr>Осенний 2</vt:lpstr>
      <vt:lpstr>1_Осенний 2</vt:lpstr>
      <vt:lpstr>2_Осенний 2</vt:lpstr>
      <vt:lpstr>3_Осенний 2</vt:lpstr>
      <vt:lpstr>4_Осенний 2</vt:lpstr>
      <vt:lpstr>5_Осенний 2</vt:lpstr>
      <vt:lpstr>6_Осенний 2</vt:lpstr>
      <vt:lpstr>7_Осенний 2</vt:lpstr>
      <vt:lpstr>8_Осенний 2</vt:lpstr>
      <vt:lpstr>9_Осенний 2</vt:lpstr>
      <vt:lpstr>10_Осенний 2</vt:lpstr>
      <vt:lpstr>11_Осенний 2</vt:lpstr>
      <vt:lpstr>Твердый переплет</vt:lpstr>
      <vt:lpstr>                К. Д. Бальмонт         «Осень»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 команды «Апельсин»  МБОУ «СОШ №6  им. К Минина»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18</cp:revision>
  <dcterms:created xsi:type="dcterms:W3CDTF">2016-10-22T14:53:47Z</dcterms:created>
  <dcterms:modified xsi:type="dcterms:W3CDTF">2016-10-29T19:33:50Z</dcterms:modified>
</cp:coreProperties>
</file>