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5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98C1F-7AB0-4629-B9AA-33642889DDC3}" type="datetimeFigureOut">
              <a:rPr lang="ru-RU" smtClean="0"/>
              <a:t>27.09.2016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C855F-9146-464B-9C82-D4EB2F6B25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55173"/>
      </p:ext>
    </p:extLst>
  </p:cSld>
  <p:clrMapOvr>
    <a:masterClrMapping/>
  </p:clrMapOvr>
  <p:transition spd="slow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98C1F-7AB0-4629-B9AA-33642889DDC3}" type="datetimeFigureOut">
              <a:rPr lang="ru-RU" smtClean="0"/>
              <a:t>27.09.2016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C855F-9146-464B-9C82-D4EB2F6B25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4943067"/>
      </p:ext>
    </p:extLst>
  </p:cSld>
  <p:clrMapOvr>
    <a:masterClrMapping/>
  </p:clrMapOvr>
  <p:transition spd="slow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98C1F-7AB0-4629-B9AA-33642889DDC3}" type="datetimeFigureOut">
              <a:rPr lang="ru-RU" smtClean="0"/>
              <a:t>27.09.2016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C855F-9146-464B-9C82-D4EB2F6B25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2909835"/>
      </p:ext>
    </p:extLst>
  </p:cSld>
  <p:clrMapOvr>
    <a:masterClrMapping/>
  </p:clrMapOvr>
  <p:transition spd="slow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98C1F-7AB0-4629-B9AA-33642889DDC3}" type="datetimeFigureOut">
              <a:rPr lang="ru-RU" smtClean="0"/>
              <a:t>27.09.2016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C855F-9146-464B-9C82-D4EB2F6B25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1383984"/>
      </p:ext>
    </p:extLst>
  </p:cSld>
  <p:clrMapOvr>
    <a:masterClrMapping/>
  </p:clrMapOvr>
  <p:transition spd="slow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98C1F-7AB0-4629-B9AA-33642889DDC3}" type="datetimeFigureOut">
              <a:rPr lang="ru-RU" smtClean="0"/>
              <a:t>27.09.2016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C855F-9146-464B-9C82-D4EB2F6B25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6407196"/>
      </p:ext>
    </p:extLst>
  </p:cSld>
  <p:clrMapOvr>
    <a:masterClrMapping/>
  </p:clrMapOvr>
  <p:transition spd="slow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98C1F-7AB0-4629-B9AA-33642889DDC3}" type="datetimeFigureOut">
              <a:rPr lang="ru-RU" smtClean="0"/>
              <a:t>27.09.2016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C855F-9146-464B-9C82-D4EB2F6B25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455064"/>
      </p:ext>
    </p:extLst>
  </p:cSld>
  <p:clrMapOvr>
    <a:masterClrMapping/>
  </p:clrMapOvr>
  <p:transition spd="slow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98C1F-7AB0-4629-B9AA-33642889DDC3}" type="datetimeFigureOut">
              <a:rPr lang="ru-RU" smtClean="0"/>
              <a:t>27.09.2016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C855F-9146-464B-9C82-D4EB2F6B25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3292130"/>
      </p:ext>
    </p:extLst>
  </p:cSld>
  <p:clrMapOvr>
    <a:masterClrMapping/>
  </p:clrMapOvr>
  <p:transition spd="slow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98C1F-7AB0-4629-B9AA-33642889DDC3}" type="datetimeFigureOut">
              <a:rPr lang="ru-RU" smtClean="0"/>
              <a:t>27.09.2016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C855F-9146-464B-9C82-D4EB2F6B25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8374728"/>
      </p:ext>
    </p:extLst>
  </p:cSld>
  <p:clrMapOvr>
    <a:masterClrMapping/>
  </p:clrMapOvr>
  <p:transition spd="slow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98C1F-7AB0-4629-B9AA-33642889DDC3}" type="datetimeFigureOut">
              <a:rPr lang="ru-RU" smtClean="0"/>
              <a:t>27.09.2016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C855F-9146-464B-9C82-D4EB2F6B25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7728365"/>
      </p:ext>
    </p:extLst>
  </p:cSld>
  <p:clrMapOvr>
    <a:masterClrMapping/>
  </p:clrMapOvr>
  <p:transition spd="slow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98C1F-7AB0-4629-B9AA-33642889DDC3}" type="datetimeFigureOut">
              <a:rPr lang="ru-RU" smtClean="0"/>
              <a:t>27.09.2016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C855F-9146-464B-9C82-D4EB2F6B25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866278"/>
      </p:ext>
    </p:extLst>
  </p:cSld>
  <p:clrMapOvr>
    <a:masterClrMapping/>
  </p:clrMapOvr>
  <p:transition spd="slow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98C1F-7AB0-4629-B9AA-33642889DDC3}" type="datetimeFigureOut">
              <a:rPr lang="ru-RU" smtClean="0"/>
              <a:t>27.09.2016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C855F-9146-464B-9C82-D4EB2F6B25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21705"/>
      </p:ext>
    </p:extLst>
  </p:cSld>
  <p:clrMapOvr>
    <a:masterClrMapping/>
  </p:clrMapOvr>
  <p:transition spd="slow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198C1F-7AB0-4629-B9AA-33642889DDC3}" type="datetimeFigureOut">
              <a:rPr lang="ru-RU" smtClean="0"/>
              <a:t>27.09.2016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6C855F-9146-464B-9C82-D4EB2F6B25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84554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ll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proshkolu.ru/content/media/pic/std/5000000/4158000/4157441-7166a0799478d250.png" TargetMode="External"/><Relationship Id="rId13" Type="http://schemas.openxmlformats.org/officeDocument/2006/relationships/hyperlink" Target="https://encrypted-tbn1.gstatic.com/images?q=tbn:ANd9GcRVOcnJ0ZsVYziZU5AZID_G1yU0BE2WjtM7285KItcRXpxna7TPfQ" TargetMode="External"/><Relationship Id="rId18" Type="http://schemas.openxmlformats.org/officeDocument/2006/relationships/hyperlink" Target="http://univer.tv/upload/medialibrary/e1f/e1f311f39915a2bed21ff098b72c0302.jpg" TargetMode="External"/><Relationship Id="rId3" Type="http://schemas.openxmlformats.org/officeDocument/2006/relationships/hyperlink" Target="http://bgfons.com/upload/books_texture3007.jpg" TargetMode="External"/><Relationship Id="rId21" Type="http://schemas.openxmlformats.org/officeDocument/2006/relationships/hyperlink" Target="https://upload.wikimedia.org/wikipedia/commons/1/13/Elizabeth_of_Russia_visiting_Lomonosov's_mosaic_workshop_by_A.V.Makovskiy_(priv.coll.).jpg" TargetMode="External"/><Relationship Id="rId7" Type="http://schemas.openxmlformats.org/officeDocument/2006/relationships/hyperlink" Target="http://narfu.ru/upload/medialibrary/e7c/lomonosov-treshcheva.jpg" TargetMode="External"/><Relationship Id="rId12" Type="http://schemas.openxmlformats.org/officeDocument/2006/relationships/hyperlink" Target="https://encrypted-tbn0.gstatic.com/images?q=tbn:ANd9GcQvhd_Kj_CtUfMNkDMUSXN7MWR1YqqQDLYCnIEb7ieMRU-5_eL8" TargetMode="External"/><Relationship Id="rId17" Type="http://schemas.openxmlformats.org/officeDocument/2006/relationships/hyperlink" Target="http://pics.livejournal.com/ter_psich_ora1/pic/0002c81t/s640x480" TargetMode="External"/><Relationship Id="rId2" Type="http://schemas.openxmlformats.org/officeDocument/2006/relationships/image" Target="../media/image3.jpeg"/><Relationship Id="rId16" Type="http://schemas.openxmlformats.org/officeDocument/2006/relationships/hyperlink" Target="http://funeral-spb.ru/necropols/lazarevskoe/lomonosov/img/2.jpeg" TargetMode="External"/><Relationship Id="rId20" Type="http://schemas.openxmlformats.org/officeDocument/2006/relationships/hyperlink" Target="https://upload.wikimedia.org/wikipedia/commons/thumb/2/22/Lomonosov-house_marburg1.jpg/220px-Lomonosov-house_marburg1.jpg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uchitel76.ru/wp-content/uploads/2014/11/lomonosov3.jpg" TargetMode="External"/><Relationship Id="rId11" Type="http://schemas.openxmlformats.org/officeDocument/2006/relationships/hyperlink" Target="http://img0.liveinternet.ru/images/attach/b/2/24/557/24557809_dom_lomonosova.jpg" TargetMode="External"/><Relationship Id="rId24" Type="http://schemas.openxmlformats.org/officeDocument/2006/relationships/hyperlink" Target="https://upload.wikimedia.org/wikipedia/commons/thumb/a/a8/Lomonosov_Grave.jpg/220px-Lomonosov_Grave.jpg" TargetMode="External"/><Relationship Id="rId5" Type="http://schemas.openxmlformats.org/officeDocument/2006/relationships/hyperlink" Target="http://www.imyanauki.ru/files/2678/photo.jpg" TargetMode="External"/><Relationship Id="rId15" Type="http://schemas.openxmlformats.org/officeDocument/2006/relationships/hyperlink" Target="http://www.senior-farfor.ru/storage/images/d8e2eff13cf527953f0dcd2ea5c20557.jpg" TargetMode="External"/><Relationship Id="rId23" Type="http://schemas.openxmlformats.org/officeDocument/2006/relationships/hyperlink" Target="http://geoman.ru/books/item/f00/s00/z0000060/pic/map004.jpg" TargetMode="External"/><Relationship Id="rId10" Type="http://schemas.openxmlformats.org/officeDocument/2006/relationships/hyperlink" Target="http://novosti-dny.com/uploads/posts/2015-08/poet-lomonosov-voennye-deystviya_2.jpeg" TargetMode="External"/><Relationship Id="rId19" Type="http://schemas.openxmlformats.org/officeDocument/2006/relationships/hyperlink" Target="http://kstnews.ru/images/my-images/novosti-kultury/lomonosov/akademija-nauk.jpg" TargetMode="External"/><Relationship Id="rId4" Type="http://schemas.openxmlformats.org/officeDocument/2006/relationships/hyperlink" Target="http://www.playcast.ru/uploads/2015/04/20/13255815.jpg" TargetMode="External"/><Relationship Id="rId9" Type="http://schemas.openxmlformats.org/officeDocument/2006/relationships/hyperlink" Target="https://upload.wikimedia.org/wikipedia/commons/thumb/a/a0/Moscow_State_University_crop.jpg/300px-Moscow_State_University_crop.jpg" TargetMode="External"/><Relationship Id="rId14" Type="http://schemas.openxmlformats.org/officeDocument/2006/relationships/hyperlink" Target="https://ru.wikipedia.org/wiki/%D0%9B%D0%BE%D0%BC%D0%BE%D0%BD%D0%BE%D1%81%D0%BE%D0%B2,_%D0%9C%D0%B8%D1%85%D0%B0%D0%B8%D0%BB_%D0%92%D0%B0%D1%81%D0%B8%D0%BB%D1%8C%D0%B5%D0%B2%D0%B8%D1%87" TargetMode="External"/><Relationship Id="rId22" Type="http://schemas.openxmlformats.org/officeDocument/2006/relationships/hyperlink" Target="https://upload.wikimedia.org/wikipedia/commons/thumb/b/bb/Lomonosov_Academicus_1745.jpg/250px-Lomonosov_Academicus_1745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1484784"/>
            <a:ext cx="3569841" cy="4262965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835696" y="260648"/>
            <a:ext cx="576064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Mistral" pitchFamily="66" charset="0"/>
              </a:rPr>
              <a:t>Великий сын России…</a:t>
            </a:r>
          </a:p>
          <a:p>
            <a:pPr algn="ctr"/>
            <a:r>
              <a:rPr lang="ru-RU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Mistral" pitchFamily="66" charset="0"/>
              </a:rPr>
              <a:t>(Жизнь и творчество М. В. Ломоносова)</a:t>
            </a:r>
            <a:endParaRPr lang="ru-RU" sz="2400" dirty="0">
              <a:solidFill>
                <a:schemeClr val="accent6">
                  <a:lumMod val="60000"/>
                  <a:lumOff val="40000"/>
                </a:schemeClr>
              </a:solidFill>
              <a:latin typeface="Mistral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75656" y="5747749"/>
            <a:ext cx="69847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Авторы: команда «</a:t>
            </a:r>
            <a:r>
              <a:rPr lang="ru-RU" sz="1400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Любопышки</a:t>
            </a:r>
            <a:r>
              <a:rPr lang="ru-RU" sz="1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r>
              <a:rPr lang="ru-RU" sz="1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Руководитель: Новикова А. П., учитель русского языка и литературы, </a:t>
            </a:r>
          </a:p>
          <a:p>
            <a:r>
              <a:rPr lang="ru-RU" sz="1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УКП «РДБ» ГОУ РК «Республиканский центр образования»</a:t>
            </a:r>
          </a:p>
          <a:p>
            <a:r>
              <a:rPr lang="ru-RU" sz="14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1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. Сыктывкар, </a:t>
            </a:r>
            <a:r>
              <a:rPr lang="ru-RU" sz="1400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респ</a:t>
            </a:r>
            <a:r>
              <a:rPr lang="ru-RU" sz="1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. Коми</a:t>
            </a:r>
            <a:endParaRPr lang="ru-RU" sz="1400" dirty="0">
              <a:solidFill>
                <a:schemeClr val="accent6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Управляющая кнопка: далее 1">
            <a:hlinkClick r:id="" action="ppaction://hlinkshowjump?jump=nextslide" highlightClick="1"/>
          </p:cNvPr>
          <p:cNvSpPr/>
          <p:nvPr/>
        </p:nvSpPr>
        <p:spPr>
          <a:xfrm>
            <a:off x="8604448" y="6525344"/>
            <a:ext cx="288032" cy="176512"/>
          </a:xfrm>
          <a:prstGeom prst="actionButtonForwardNex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Управляющая кнопка: документ 2">
            <a:hlinkClick r:id="" action="ppaction://hlinkshowjump?jump=lastslide" highlightClick="1"/>
          </p:cNvPr>
          <p:cNvSpPr/>
          <p:nvPr/>
        </p:nvSpPr>
        <p:spPr>
          <a:xfrm>
            <a:off x="8244408" y="6525344"/>
            <a:ext cx="216024" cy="176512"/>
          </a:xfrm>
          <a:prstGeom prst="actionButtonDocumen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3979527"/>
      </p:ext>
    </p:extLst>
  </p:cSld>
  <p:clrMapOvr>
    <a:masterClrMapping/>
  </p:clrMapOvr>
  <p:transition spd="slow" advClick="0"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620687"/>
            <a:ext cx="3600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Annabelle" pitchFamily="66" charset="0"/>
              </a:rPr>
              <a:t>Последние годы жизни 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latin typeface="Annabelle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63588" y="1628800"/>
            <a:ext cx="338437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Annabelle" pitchFamily="66" charset="0"/>
              </a:rPr>
              <a:t>В конце жизни Ломоносов был избран почётным членом Стокгольмской </a:t>
            </a:r>
            <a:r>
              <a:rPr lang="ru-RU" sz="2000" b="1" dirty="0" smtClean="0">
                <a:latin typeface="Annabelle" pitchFamily="66" charset="0"/>
              </a:rPr>
              <a:t> </a:t>
            </a:r>
            <a:r>
              <a:rPr lang="ru-RU" sz="2000" b="1" dirty="0">
                <a:latin typeface="Annabelle" pitchFamily="66" charset="0"/>
              </a:rPr>
              <a:t>и Болонской </a:t>
            </a:r>
            <a:r>
              <a:rPr lang="ru-RU" sz="2000" b="1" dirty="0" smtClean="0">
                <a:latin typeface="Annabelle" pitchFamily="66" charset="0"/>
              </a:rPr>
              <a:t> </a:t>
            </a:r>
            <a:r>
              <a:rPr lang="ru-RU" sz="2000" b="1" dirty="0">
                <a:latin typeface="Annabelle" pitchFamily="66" charset="0"/>
              </a:rPr>
              <a:t>академий </a:t>
            </a:r>
            <a:r>
              <a:rPr lang="ru-RU" sz="2000" b="1" dirty="0" smtClean="0">
                <a:latin typeface="Annabelle" pitchFamily="66" charset="0"/>
              </a:rPr>
              <a:t>наук.</a:t>
            </a:r>
            <a:endParaRPr lang="ru-RU" sz="2000" b="1" dirty="0">
              <a:latin typeface="Annabelle" pitchFamily="66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672" y="3096255"/>
            <a:ext cx="2031056" cy="2708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860032" y="620688"/>
            <a:ext cx="336269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Annabelle" pitchFamily="66" charset="0"/>
              </a:rPr>
              <a:t>«Ломоносов </a:t>
            </a:r>
            <a:r>
              <a:rPr lang="ru-RU" dirty="0">
                <a:latin typeface="Annabelle" pitchFamily="66" charset="0"/>
              </a:rPr>
              <a:t>обнял все отрасли просвещения. </a:t>
            </a:r>
            <a:r>
              <a:rPr lang="ru-RU" dirty="0" smtClean="0">
                <a:latin typeface="Annabelle" pitchFamily="66" charset="0"/>
              </a:rPr>
              <a:t>Историк</a:t>
            </a:r>
            <a:r>
              <a:rPr lang="ru-RU" dirty="0">
                <a:latin typeface="Annabelle" pitchFamily="66" charset="0"/>
              </a:rPr>
              <a:t>, ритор, механик, химик, минералог, художник и стихотворец, он всё испытал и всё проник: первый углубляется в историю отечества, утверждает правила общественного языка его, даёт законы и образцы классического красноречия, с несчастным </a:t>
            </a:r>
            <a:r>
              <a:rPr lang="ru-RU" dirty="0" err="1">
                <a:latin typeface="Annabelle" pitchFamily="66" charset="0"/>
              </a:rPr>
              <a:t>Рихманом</a:t>
            </a:r>
            <a:r>
              <a:rPr lang="ru-RU" dirty="0">
                <a:latin typeface="Annabelle" pitchFamily="66" charset="0"/>
              </a:rPr>
              <a:t> предугадывает открытие Франклина, учреждает фабрику, сам сооружает махины, дарит художественные </a:t>
            </a:r>
            <a:r>
              <a:rPr lang="ru-RU" dirty="0" err="1">
                <a:latin typeface="Annabelle" pitchFamily="66" charset="0"/>
              </a:rPr>
              <a:t>мозаические</a:t>
            </a:r>
            <a:r>
              <a:rPr lang="ru-RU" dirty="0">
                <a:latin typeface="Annabelle" pitchFamily="66" charset="0"/>
              </a:rPr>
              <a:t> произведения, и наконец открывает нам истинные источники нашего поэтического </a:t>
            </a:r>
            <a:r>
              <a:rPr lang="ru-RU" dirty="0" smtClean="0">
                <a:latin typeface="Annabelle" pitchFamily="66" charset="0"/>
              </a:rPr>
              <a:t>языка…»</a:t>
            </a:r>
          </a:p>
          <a:p>
            <a:pPr algn="r"/>
            <a:r>
              <a:rPr lang="ru-RU" dirty="0" smtClean="0">
                <a:latin typeface="Annabelle" pitchFamily="66" charset="0"/>
              </a:rPr>
              <a:t>А. С. Пушкин</a:t>
            </a:r>
            <a:endParaRPr lang="ru-RU" dirty="0">
              <a:latin typeface="Annabelle" pitchFamily="66" charset="0"/>
            </a:endParaRPr>
          </a:p>
        </p:txBody>
      </p:sp>
      <p:sp>
        <p:nvSpPr>
          <p:cNvPr id="5" name="Управляющая кнопка: назад 4">
            <a:hlinkClick r:id="" action="ppaction://hlinkshowjump?jump=previousslide" highlightClick="1"/>
          </p:cNvPr>
          <p:cNvSpPr/>
          <p:nvPr/>
        </p:nvSpPr>
        <p:spPr>
          <a:xfrm>
            <a:off x="8460432" y="6525344"/>
            <a:ext cx="216024" cy="216024"/>
          </a:xfrm>
          <a:prstGeom prst="actionButtonBackPrevio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748464" y="6525344"/>
            <a:ext cx="216024" cy="216024"/>
          </a:xfrm>
          <a:prstGeom prst="actionButtonForwardNex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972559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620687"/>
            <a:ext cx="3600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Annabelle" pitchFamily="66" charset="0"/>
              </a:rPr>
              <a:t>Состав команды «</a:t>
            </a:r>
            <a:r>
              <a:rPr lang="ru-RU" sz="2800" b="1" dirty="0" err="1" smtClean="0">
                <a:solidFill>
                  <a:schemeClr val="accent2">
                    <a:lumMod val="50000"/>
                  </a:schemeClr>
                </a:solidFill>
                <a:latin typeface="Annabelle" pitchFamily="66" charset="0"/>
              </a:rPr>
              <a:t>Любопышки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Annabelle" pitchFamily="66" charset="0"/>
              </a:rPr>
              <a:t>»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latin typeface="Annabelle" pitchFamily="66" charset="0"/>
            </a:endParaRPr>
          </a:p>
        </p:txBody>
      </p:sp>
      <p:sp>
        <p:nvSpPr>
          <p:cNvPr id="5" name="Управляющая кнопка: назад 4">
            <a:hlinkClick r:id="" action="ppaction://hlinkshowjump?jump=previousslide" highlightClick="1"/>
          </p:cNvPr>
          <p:cNvSpPr/>
          <p:nvPr/>
        </p:nvSpPr>
        <p:spPr>
          <a:xfrm>
            <a:off x="8460432" y="6525344"/>
            <a:ext cx="216024" cy="216024"/>
          </a:xfrm>
          <a:prstGeom prst="actionButtonBackPrevio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953840" y="2060848"/>
            <a:ext cx="309634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nnabelle" pitchFamily="66" charset="0"/>
              </a:rPr>
              <a:t>Пашкова Алёна, 9 класс</a:t>
            </a:r>
          </a:p>
          <a:p>
            <a:r>
              <a:rPr lang="ru-RU" dirty="0" err="1" smtClean="0">
                <a:latin typeface="Annabelle" pitchFamily="66" charset="0"/>
              </a:rPr>
              <a:t>Костырева</a:t>
            </a:r>
            <a:r>
              <a:rPr lang="ru-RU" dirty="0" smtClean="0">
                <a:latin typeface="Annabelle" pitchFamily="66" charset="0"/>
              </a:rPr>
              <a:t> Алина, 9 класс</a:t>
            </a:r>
          </a:p>
          <a:p>
            <a:r>
              <a:rPr lang="ru-RU" dirty="0" err="1" smtClean="0">
                <a:latin typeface="Annabelle" pitchFamily="66" charset="0"/>
              </a:rPr>
              <a:t>Кичайко</a:t>
            </a:r>
            <a:r>
              <a:rPr lang="ru-RU" dirty="0" smtClean="0">
                <a:latin typeface="Annabelle" pitchFamily="66" charset="0"/>
              </a:rPr>
              <a:t> Мария, 9 класс</a:t>
            </a:r>
          </a:p>
          <a:p>
            <a:endParaRPr lang="ru-RU" dirty="0" smtClean="0">
              <a:latin typeface="Annabelle" pitchFamily="66" charset="0"/>
            </a:endParaRPr>
          </a:p>
          <a:p>
            <a:endParaRPr lang="ru-RU" dirty="0">
              <a:latin typeface="Annabelle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63642" y="3717032"/>
            <a:ext cx="36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Annabelle" pitchFamily="66" charset="0"/>
              </a:rPr>
              <a:t>Руководитель: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latin typeface="Annabelle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15670" y="4725144"/>
            <a:ext cx="30963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Annabelle" pitchFamily="66" charset="0"/>
              </a:rPr>
              <a:t>Новикова Анна Петровна, учитель русского языка и литературы</a:t>
            </a:r>
          </a:p>
          <a:p>
            <a:endParaRPr lang="ru-RU" dirty="0">
              <a:latin typeface="Annabelle" pitchFamily="66" charset="0"/>
            </a:endParaRPr>
          </a:p>
        </p:txBody>
      </p:sp>
      <p:sp>
        <p:nvSpPr>
          <p:cNvPr id="12" name="Управляющая кнопка: домой 11">
            <a:hlinkClick r:id="" action="ppaction://hlinkshowjump?jump=firstslide" highlightClick="1"/>
          </p:cNvPr>
          <p:cNvSpPr/>
          <p:nvPr/>
        </p:nvSpPr>
        <p:spPr>
          <a:xfrm>
            <a:off x="8820472" y="6525344"/>
            <a:ext cx="216024" cy="216024"/>
          </a:xfrm>
          <a:prstGeom prst="actionButtonHo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7969" y="2060848"/>
            <a:ext cx="3223245" cy="21488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004048" y="4240252"/>
            <a:ext cx="311716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УКП «РДБ» ГОУ РК «Республиканский центр образования», г. Сыктывкар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026307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55576" y="163860"/>
            <a:ext cx="3672408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Фон «Старинная обложка»: 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http://bgfons.com/upload/books_texture3007.jpg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Фон «Раскрытая книга»: 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http://www.playcast.ru/uploads/2015/04/20/13255815.jpg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Портрет М. В. Ломоносова, 1 слайд:  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  <a:hlinkClick r:id="rId5"/>
              </a:rPr>
              <a:t>http://www.imyanauki.ru/files/2678/photo.jpg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Портрет М. В. Ломоносова, 2 слайд: </a:t>
            </a:r>
            <a:r>
              <a:rPr lang="en-US" sz="1100" dirty="0">
                <a:latin typeface="Times New Roman" pitchFamily="18" charset="0"/>
                <a:cs typeface="Times New Roman" pitchFamily="18" charset="0"/>
                <a:hlinkClick r:id="rId6"/>
              </a:rPr>
              <a:t>http://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  <a:hlinkClick r:id="rId6"/>
              </a:rPr>
              <a:t>uchitel76.ru/wp-content/uploads/2014/11/lomonosov3.jpg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Портрет М. В. Ломоносова, 3 слайд:</a:t>
            </a:r>
          </a:p>
          <a:p>
            <a:r>
              <a:rPr lang="en-US" sz="1100" dirty="0">
                <a:latin typeface="Times New Roman" pitchFamily="18" charset="0"/>
                <a:cs typeface="Times New Roman" pitchFamily="18" charset="0"/>
                <a:hlinkClick r:id="rId7"/>
              </a:rPr>
              <a:t>http://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  <a:hlinkClick r:id="rId7"/>
              </a:rPr>
              <a:t>narfu.ru/upload/medialibrary/e7c/lomonosov-treshcheva.jpg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Клипарт «Перо и свиток»: </a:t>
            </a:r>
            <a:r>
              <a:rPr lang="en-US" sz="1100" dirty="0">
                <a:latin typeface="Times New Roman" pitchFamily="18" charset="0"/>
                <a:cs typeface="Times New Roman" pitchFamily="18" charset="0"/>
                <a:hlinkClick r:id="rId8"/>
              </a:rPr>
              <a:t>http://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  <a:hlinkClick r:id="rId8"/>
              </a:rPr>
              <a:t>www.proshkolu.ru/content/media/pic/std/5000000/4158000/4157441-7166a0799478d250.png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Фотография Московского Государственного университета, 9 слайд: </a:t>
            </a:r>
            <a:r>
              <a:rPr lang="en-US" sz="1100" dirty="0">
                <a:latin typeface="Times New Roman" pitchFamily="18" charset="0"/>
                <a:cs typeface="Times New Roman" pitchFamily="18" charset="0"/>
                <a:hlinkClick r:id="rId9"/>
              </a:rPr>
              <a:t>https://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  <a:hlinkClick r:id="rId9"/>
              </a:rPr>
              <a:t>upload.wikimedia.org/wikipedia/commons/thumb/a/a0/Moscow_State_University_crop.jpg/300px-Moscow_State_University_crop.jpg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Изображение «М. В. Ломоносов в детстве», 4 слайд: </a:t>
            </a:r>
            <a:r>
              <a:rPr lang="en-US" sz="1100" dirty="0">
                <a:latin typeface="Times New Roman" pitchFamily="18" charset="0"/>
                <a:cs typeface="Times New Roman" pitchFamily="18" charset="0"/>
                <a:hlinkClick r:id="rId10"/>
              </a:rPr>
              <a:t>http://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  <a:hlinkClick r:id="rId10"/>
              </a:rPr>
              <a:t>novosti-dny.com/uploads/posts/2015-08/poet-lomonosov-voennye-deystviya_2.jpeg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Изображение «Деревня </a:t>
            </a:r>
            <a:r>
              <a:rPr lang="ru-RU" sz="1100" dirty="0" err="1" smtClean="0">
                <a:latin typeface="Times New Roman" pitchFamily="18" charset="0"/>
                <a:cs typeface="Times New Roman" pitchFamily="18" charset="0"/>
              </a:rPr>
              <a:t>Мишанинская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»: </a:t>
            </a:r>
            <a:r>
              <a:rPr lang="en-US" sz="1100" dirty="0">
                <a:latin typeface="Times New Roman" pitchFamily="18" charset="0"/>
                <a:cs typeface="Times New Roman" pitchFamily="18" charset="0"/>
                <a:hlinkClick r:id="rId11"/>
              </a:rPr>
              <a:t>http://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  <a:hlinkClick r:id="rId11"/>
              </a:rPr>
              <a:t>img0.liveinternet.ru/images/attach/b/2/24/557/24557809_dom_lomonosova.jpg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Изображение «Арифметика» Л. Ф. Магницкого»: </a:t>
            </a:r>
            <a:r>
              <a:rPr lang="en-US" sz="1100" dirty="0">
                <a:latin typeface="Times New Roman" pitchFamily="18" charset="0"/>
                <a:cs typeface="Times New Roman" pitchFamily="18" charset="0"/>
                <a:hlinkClick r:id="rId12"/>
              </a:rPr>
              <a:t>https://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  <a:hlinkClick r:id="rId12"/>
              </a:rPr>
              <a:t>encrypted-tbn0.gstatic.com/images?q=tbn:ANd9GcQvhd_Kj_CtUfMNkDMUSXN7MWR1YqqQDLYCnIEb7ieMRU-5_eL8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Изображение «Грамматика» М. </a:t>
            </a:r>
            <a:r>
              <a:rPr lang="ru-RU" sz="1100" dirty="0" err="1" smtClean="0">
                <a:latin typeface="Times New Roman" pitchFamily="18" charset="0"/>
                <a:cs typeface="Times New Roman" pitchFamily="18" charset="0"/>
              </a:rPr>
              <a:t>Смотрицкого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»: </a:t>
            </a:r>
            <a:r>
              <a:rPr lang="en-US" sz="1100" dirty="0">
                <a:latin typeface="Times New Roman" pitchFamily="18" charset="0"/>
                <a:cs typeface="Times New Roman" pitchFamily="18" charset="0"/>
                <a:hlinkClick r:id="rId13"/>
              </a:rPr>
              <a:t>https://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  <a:hlinkClick r:id="rId13"/>
              </a:rPr>
              <a:t>encrypted-tbn1.gstatic.com/images?q=tbn:ANd9GcRVOcnJ0ZsVYziZU5AZID_G1yU0BE2WjtM7285KItcRXpxna7TPfQ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Текст: </a:t>
            </a:r>
            <a:r>
              <a:rPr lang="en-US" sz="1100" dirty="0">
                <a:latin typeface="Times New Roman" pitchFamily="18" charset="0"/>
                <a:cs typeface="Times New Roman" pitchFamily="18" charset="0"/>
                <a:hlinkClick r:id="rId14"/>
              </a:rPr>
              <a:t>https://ru.wikipedia.org/wiki/%D0%9B%D0%BE%D0%BC%D0%BE%D0%BD%D0%BE%D1%81%D0%BE%D0%B2,_%D0%9C%D0%B8%D1%85%D0%B0%D0%B8%D0%BB_%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  <a:hlinkClick r:id="rId14"/>
              </a:rPr>
              <a:t>D0%92%D0%B0%D1%81%D0%B8%D0%BB%D1%8C%D0%B5%D0%B2%D0%B8%D1%87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98892" y="568826"/>
            <a:ext cx="3528392" cy="75405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Изображение «Начало учения», 5 слайд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1100" dirty="0">
                <a:latin typeface="Times New Roman" pitchFamily="18" charset="0"/>
                <a:cs typeface="Times New Roman" pitchFamily="18" charset="0"/>
                <a:hlinkClick r:id="rId15"/>
              </a:rPr>
              <a:t>http://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  <a:hlinkClick r:id="rId15"/>
              </a:rPr>
              <a:t>www.senior-farfor.ru/storage/images/d8e2eff13cf527953f0dcd2ea5c20557.jpg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Изображение «Юный Ломоносов на пути в Москву», 6 слайд: </a:t>
            </a:r>
            <a:r>
              <a:rPr lang="en-US" sz="1100" dirty="0">
                <a:latin typeface="Times New Roman" pitchFamily="18" charset="0"/>
                <a:cs typeface="Times New Roman" pitchFamily="18" charset="0"/>
                <a:hlinkClick r:id="rId16"/>
              </a:rPr>
              <a:t>http://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  <a:hlinkClick r:id="rId16"/>
              </a:rPr>
              <a:t>funeral-spb.ru/necropols/lazarevskoe/lomonosov/img/2.jpeg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Изображение «Славяно-греко-латинская академия», 6 слайд: </a:t>
            </a:r>
            <a:r>
              <a:rPr lang="en-US" sz="1100" dirty="0">
                <a:latin typeface="Times New Roman" pitchFamily="18" charset="0"/>
                <a:cs typeface="Times New Roman" pitchFamily="18" charset="0"/>
                <a:hlinkClick r:id="rId17"/>
              </a:rPr>
              <a:t>http://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  <a:hlinkClick r:id="rId17"/>
              </a:rPr>
              <a:t>pics.livejournal.com/ter_psich_ora1/pic/0002c81t/s640x480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Изображение «</a:t>
            </a:r>
            <a:r>
              <a:rPr lang="ru-RU" sz="1100" dirty="0" err="1" smtClean="0">
                <a:latin typeface="Times New Roman" pitchFamily="18" charset="0"/>
                <a:cs typeface="Times New Roman" pitchFamily="18" charset="0"/>
              </a:rPr>
              <a:t>Киево-могилянская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академия», 6 слайд: </a:t>
            </a:r>
            <a:r>
              <a:rPr lang="en-US" sz="1100" dirty="0">
                <a:latin typeface="Times New Roman" pitchFamily="18" charset="0"/>
                <a:cs typeface="Times New Roman" pitchFamily="18" charset="0"/>
                <a:hlinkClick r:id="rId18"/>
              </a:rPr>
              <a:t>http://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  <a:hlinkClick r:id="rId18"/>
              </a:rPr>
              <a:t>univer.tv/upload/medialibrary/e1f/e1f311f39915a2bed21ff098b72c0302.jpg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Изображение «Академия наук», 7 слайд: </a:t>
            </a:r>
            <a:r>
              <a:rPr lang="en-US" sz="1100" dirty="0">
                <a:latin typeface="Times New Roman" pitchFamily="18" charset="0"/>
                <a:cs typeface="Times New Roman" pitchFamily="18" charset="0"/>
                <a:hlinkClick r:id="rId19"/>
              </a:rPr>
              <a:t>http://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  <a:hlinkClick r:id="rId19"/>
              </a:rPr>
              <a:t>kstnews.ru/images/my-images/novosti-kultury/lomonosov/akademija-nauk.jpg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Изображение «Дом в Марбурге», 7: </a:t>
            </a:r>
            <a:r>
              <a:rPr lang="en-US" sz="1100" dirty="0">
                <a:latin typeface="Times New Roman" pitchFamily="18" charset="0"/>
                <a:cs typeface="Times New Roman" pitchFamily="18" charset="0"/>
                <a:hlinkClick r:id="rId20"/>
              </a:rPr>
              <a:t>https://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  <a:hlinkClick r:id="rId20"/>
              </a:rPr>
              <a:t>upload.wikimedia.org/wikipedia/commons/thumb/2/22/Lomonosov-house_marburg1.jpg/220px-Lomonosov-house_marburg1.jpg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А.В.Маковский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«Посещение императрицей Елизаветой Петровной мастерской Ломоносова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», 8 слайд: </a:t>
            </a:r>
            <a:r>
              <a:rPr lang="en-US" sz="1100" dirty="0">
                <a:latin typeface="Times New Roman" pitchFamily="18" charset="0"/>
                <a:cs typeface="Times New Roman" pitchFamily="18" charset="0"/>
                <a:hlinkClick r:id="rId21"/>
              </a:rPr>
              <a:t>https://upload.wikimedia.org/wikipedia/commons/1/13/Elizabeth_of_Russia_visiting_Lomonosov's_mosaic_workshop_by_A.V.Makovskiy_(priv.coll.).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  <a:hlinkClick r:id="rId21"/>
              </a:rPr>
              <a:t>jpg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Изображение «Диплом профессора химии», 8 слайд: </a:t>
            </a:r>
            <a:r>
              <a:rPr lang="en-US" sz="1100" dirty="0">
                <a:latin typeface="Times New Roman" pitchFamily="18" charset="0"/>
                <a:cs typeface="Times New Roman" pitchFamily="18" charset="0"/>
                <a:hlinkClick r:id="rId22"/>
              </a:rPr>
              <a:t>https://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  <a:hlinkClick r:id="rId22"/>
              </a:rPr>
              <a:t>upload.wikimedia.org/wikipedia/commons/thumb/b/bb/Lomonosov_Academicus_1745.jpg/250px-Lomonosov_Academicus_1745.jpg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Фрагмент карты из «Атласа Российского»: </a:t>
            </a:r>
            <a:r>
              <a:rPr lang="en-US" sz="1100" dirty="0">
                <a:latin typeface="Times New Roman" pitchFamily="18" charset="0"/>
                <a:cs typeface="Times New Roman" pitchFamily="18" charset="0"/>
                <a:hlinkClick r:id="rId23"/>
              </a:rPr>
              <a:t>http://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  <a:hlinkClick r:id="rId23"/>
              </a:rPr>
              <a:t>geoman.ru/books/item/f00/s00/z0000060/pic/map004.jpg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100" dirty="0"/>
              <a:t>Могила Ломоносова </a:t>
            </a:r>
            <a:r>
              <a:rPr lang="ru-RU" sz="1100" dirty="0" smtClean="0"/>
              <a:t>в Александро-Невской лавре: </a:t>
            </a:r>
            <a:r>
              <a:rPr lang="en-US" sz="1100" dirty="0">
                <a:hlinkClick r:id="rId24"/>
              </a:rPr>
              <a:t>https://</a:t>
            </a:r>
            <a:r>
              <a:rPr lang="en-US" sz="1100" dirty="0" smtClean="0">
                <a:hlinkClick r:id="rId24"/>
              </a:rPr>
              <a:t>upload.wikimedia.org/wikipedia/commons/thumb/a/a8/Lomonosov_Grave.jpg/220px-Lomonosov_Grave.jpg</a:t>
            </a:r>
            <a:endParaRPr lang="ru-RU" sz="1100" dirty="0" smtClean="0"/>
          </a:p>
          <a:p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Управляющая кнопка: домой 1">
            <a:hlinkClick r:id="" action="ppaction://hlinkshowjump?jump=firstslide" highlightClick="1"/>
          </p:cNvPr>
          <p:cNvSpPr/>
          <p:nvPr/>
        </p:nvSpPr>
        <p:spPr>
          <a:xfrm>
            <a:off x="8820472" y="6525344"/>
            <a:ext cx="216024" cy="216024"/>
          </a:xfrm>
          <a:prstGeom prst="actionButtonHo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223340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32040" y="692696"/>
            <a:ext cx="3240360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atin typeface="Annabelle" pitchFamily="66" charset="0"/>
                <a:cs typeface="Times New Roman" pitchFamily="18" charset="0"/>
              </a:rPr>
              <a:t>«На берегах Ледовитого моря, подобно северному сиянию, блеснул Ломоносов. Ослепительно и прекрасно было это явление! Оно доказало собой, что человек есть человек во всяком состоянии и во всяком климате, что гений умеет торжествовать над всеми препятствиями, какие ни противопоставляет ему враждебная судьба, что, наконец, русский способен ко всему великому и прекрасному».</a:t>
            </a:r>
            <a:r>
              <a:rPr lang="ru-RU" sz="2000" dirty="0" smtClean="0">
                <a:latin typeface="Annabelle" pitchFamily="66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Annabelle" pitchFamily="66" charset="0"/>
                <a:cs typeface="Times New Roman" pitchFamily="18" charset="0"/>
              </a:rPr>
            </a:br>
            <a:r>
              <a:rPr lang="ru-RU" dirty="0">
                <a:latin typeface="Annabelle" pitchFamily="66" charset="0"/>
              </a:rPr>
              <a:t>                                                                           </a:t>
            </a:r>
            <a:r>
              <a:rPr lang="ru-RU" dirty="0" smtClean="0">
                <a:latin typeface="Annabelle" pitchFamily="66" charset="0"/>
              </a:rPr>
              <a:t>            </a:t>
            </a:r>
            <a:r>
              <a:rPr lang="ru-RU" b="1" dirty="0" smtClean="0">
                <a:latin typeface="Annabelle" pitchFamily="66" charset="0"/>
              </a:rPr>
              <a:t>В.Г</a:t>
            </a:r>
            <a:r>
              <a:rPr lang="ru-RU" b="1" dirty="0">
                <a:latin typeface="Annabelle" pitchFamily="66" charset="0"/>
              </a:rPr>
              <a:t>. </a:t>
            </a:r>
            <a:r>
              <a:rPr lang="ru-RU" b="1" dirty="0" smtClean="0">
                <a:latin typeface="Annabelle" pitchFamily="66" charset="0"/>
              </a:rPr>
              <a:t>Белинский</a:t>
            </a:r>
            <a:endParaRPr lang="ru-RU" dirty="0">
              <a:latin typeface="Annabelle" pitchFamily="66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600" y="1340768"/>
            <a:ext cx="3287366" cy="42875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604448" y="6525344"/>
            <a:ext cx="288032" cy="176512"/>
          </a:xfrm>
          <a:prstGeom prst="actionButtonForwardNex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назад 5">
            <a:hlinkClick r:id="" action="ppaction://hlinkshowjump?jump=previousslide" highlightClick="1"/>
          </p:cNvPr>
          <p:cNvSpPr/>
          <p:nvPr/>
        </p:nvSpPr>
        <p:spPr>
          <a:xfrm>
            <a:off x="8253389" y="6521837"/>
            <a:ext cx="288032" cy="176512"/>
          </a:xfrm>
          <a:prstGeom prst="actionButtonBackPrevio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964598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0032" y="1916832"/>
            <a:ext cx="3236031" cy="27340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3608" y="5085184"/>
            <a:ext cx="2987824" cy="1531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71600" y="836712"/>
            <a:ext cx="3131840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Annabelle" pitchFamily="66" charset="0"/>
              </a:rPr>
              <a:t>Первый русский учёный-естествоиспытатель мирового значения, энциклопедист, химик и физик, астроном, приборостроитель, географ, металлург, геолог, поэт, филолог, художник, историк и генеалог, поборник развития отечественного просвещения, науки и экономики.</a:t>
            </a:r>
            <a:endParaRPr lang="ru-RU" sz="2000" b="1" dirty="0">
              <a:latin typeface="Annabelle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41403" y="4650904"/>
            <a:ext cx="3528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Annabelle" pitchFamily="66" charset="0"/>
                <a:cs typeface="Times New Roman" pitchFamily="18" charset="0"/>
              </a:rPr>
              <a:t>1711 – 1765 гг.</a:t>
            </a:r>
            <a:endParaRPr lang="ru-RU" sz="2400" b="1" dirty="0">
              <a:latin typeface="Annabelle" pitchFamily="66" charset="0"/>
              <a:cs typeface="Times New Roman" pitchFamily="18" charset="0"/>
            </a:endParaRPr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604448" y="6525344"/>
            <a:ext cx="288032" cy="176512"/>
          </a:xfrm>
          <a:prstGeom prst="actionButtonForwardNex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назад 8">
            <a:hlinkClick r:id="" action="ppaction://hlinkshowjump?jump=previousslide" highlightClick="1"/>
          </p:cNvPr>
          <p:cNvSpPr/>
          <p:nvPr/>
        </p:nvSpPr>
        <p:spPr>
          <a:xfrm>
            <a:off x="8253389" y="6521837"/>
            <a:ext cx="288032" cy="176512"/>
          </a:xfrm>
          <a:prstGeom prst="actionButtonBackPrevio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896772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4908" y="620688"/>
            <a:ext cx="3168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Annabelle" pitchFamily="66" charset="0"/>
              </a:rPr>
              <a:t>Детство 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latin typeface="Annabelle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9191" y="882298"/>
            <a:ext cx="3243668" cy="21624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70964" y="4435371"/>
            <a:ext cx="320601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Annabelle" pitchFamily="66" charset="0"/>
              </a:rPr>
              <a:t>Родители – Василий </a:t>
            </a:r>
            <a:r>
              <a:rPr lang="ru-RU" sz="2400" b="1" dirty="0" err="1" smtClean="0">
                <a:latin typeface="Annabelle" pitchFamily="66" charset="0"/>
              </a:rPr>
              <a:t>Дорофеевич</a:t>
            </a:r>
            <a:r>
              <a:rPr lang="ru-RU" sz="2400" b="1" dirty="0" smtClean="0">
                <a:latin typeface="Annabelle" pitchFamily="66" charset="0"/>
              </a:rPr>
              <a:t> и Елена Ивановна Ломоносовы.</a:t>
            </a:r>
            <a:endParaRPr lang="ru-RU" sz="2400" b="1" dirty="0">
              <a:latin typeface="Annabelle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861024" y="3142709"/>
            <a:ext cx="324366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Annabelle" pitchFamily="66" charset="0"/>
              </a:rPr>
              <a:t>«…Вопросы </a:t>
            </a:r>
            <a:r>
              <a:rPr lang="ru-RU" sz="2000" b="1" dirty="0">
                <a:latin typeface="Annabelle" pitchFamily="66" charset="0"/>
              </a:rPr>
              <a:t>северного сияния, холода и тепла, морских путешествий, морского льда, отражения морской жизни на суше — всё это уходит далеко вглубь, в первые впечатления молодого помора»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26147" y="1700808"/>
            <a:ext cx="3150827" cy="15859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937250" y="3286724"/>
            <a:ext cx="34187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Деревня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Мишанинская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близ г. Холмогоры (Архангельская обл.)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604448" y="6525344"/>
            <a:ext cx="288032" cy="176512"/>
          </a:xfrm>
          <a:prstGeom prst="actionButtonForwardNex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назад 8">
            <a:hlinkClick r:id="" action="ppaction://hlinkshowjump?jump=previousslide" highlightClick="1"/>
          </p:cNvPr>
          <p:cNvSpPr/>
          <p:nvPr/>
        </p:nvSpPr>
        <p:spPr>
          <a:xfrm>
            <a:off x="8253389" y="6521837"/>
            <a:ext cx="288032" cy="176512"/>
          </a:xfrm>
          <a:prstGeom prst="actionButtonBackPrevio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137524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620688"/>
            <a:ext cx="3600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Annabelle" pitchFamily="66" charset="0"/>
              </a:rPr>
              <a:t>Начальное образование 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latin typeface="Annabelle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95730" y="4223408"/>
            <a:ext cx="33123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«Грамматика» </a:t>
            </a:r>
            <a:r>
              <a:rPr lang="ru-RU" sz="1400" dirty="0" err="1" smtClean="0"/>
              <a:t>Мелетия</a:t>
            </a:r>
            <a:r>
              <a:rPr lang="ru-RU" sz="1400" dirty="0" smtClean="0"/>
              <a:t> </a:t>
            </a:r>
            <a:r>
              <a:rPr lang="ru-RU" sz="1400" dirty="0" err="1" smtClean="0"/>
              <a:t>Смотрицкого</a:t>
            </a:r>
            <a:r>
              <a:rPr lang="ru-RU" sz="1400" dirty="0" smtClean="0"/>
              <a:t> </a:t>
            </a:r>
            <a:endParaRPr lang="ru-RU" sz="1400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80112" y="1380098"/>
            <a:ext cx="2084813" cy="28502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98543" y="4604719"/>
            <a:ext cx="2647950" cy="173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932040" y="6309320"/>
            <a:ext cx="31683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«Арифметика» Л. Ф. Магницкого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10564" y="1679409"/>
            <a:ext cx="2490423" cy="23659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755576" y="4377296"/>
            <a:ext cx="36004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Annabelle" pitchFamily="66" charset="0"/>
                <a:cs typeface="Times New Roman" pitchFamily="18" charset="0"/>
              </a:rPr>
              <a:t>Грамоте </a:t>
            </a:r>
            <a:r>
              <a:rPr lang="ru-RU" sz="2400" b="1" dirty="0">
                <a:latin typeface="Annabelle" pitchFamily="66" charset="0"/>
                <a:cs typeface="Times New Roman" pitchFamily="18" charset="0"/>
              </a:rPr>
              <a:t>обучил Михаила Ломоносова дьячок местной </a:t>
            </a:r>
            <a:r>
              <a:rPr lang="ru-RU" sz="2400" b="1" dirty="0" err="1">
                <a:latin typeface="Annabelle" pitchFamily="66" charset="0"/>
                <a:cs typeface="Times New Roman" pitchFamily="18" charset="0"/>
              </a:rPr>
              <a:t>Дмитровской</a:t>
            </a:r>
            <a:r>
              <a:rPr lang="ru-RU" sz="2400" b="1" dirty="0">
                <a:latin typeface="Annabelle" pitchFamily="66" charset="0"/>
                <a:cs typeface="Times New Roman" pitchFamily="18" charset="0"/>
              </a:rPr>
              <a:t> церкви С. Н. Сабельников.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812191" y="764704"/>
            <a:ext cx="36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Annabelle" pitchFamily="66" charset="0"/>
              </a:rPr>
              <a:t>«Врата учёности» 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latin typeface="Annabelle" pitchFamily="66" charset="0"/>
            </a:endParaRPr>
          </a:p>
        </p:txBody>
      </p:sp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604448" y="6525344"/>
            <a:ext cx="288032" cy="176512"/>
          </a:xfrm>
          <a:prstGeom prst="actionButtonForwardNex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назад 10">
            <a:hlinkClick r:id="" action="ppaction://hlinkshowjump?jump=previousslide" highlightClick="1"/>
          </p:cNvPr>
          <p:cNvSpPr/>
          <p:nvPr/>
        </p:nvSpPr>
        <p:spPr>
          <a:xfrm>
            <a:off x="8253389" y="6521837"/>
            <a:ext cx="288032" cy="176512"/>
          </a:xfrm>
          <a:prstGeom prst="actionButtonBackPrevio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84789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620688"/>
            <a:ext cx="36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Annabelle" pitchFamily="66" charset="0"/>
              </a:rPr>
              <a:t>Образование в России 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latin typeface="Annabelle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31454" y="1415735"/>
            <a:ext cx="2248644" cy="33279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71600" y="5031467"/>
            <a:ext cx="31683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Annabelle" pitchFamily="66" charset="0"/>
              </a:rPr>
              <a:t>В декабре 1930 года 19-летний Михаил отправляется из Холмогор в Москву.</a:t>
            </a:r>
            <a:endParaRPr lang="ru-RU" sz="2000" b="1" dirty="0">
              <a:latin typeface="Annabelle" pitchFamily="66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90833" y="620688"/>
            <a:ext cx="2621931" cy="34705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004048" y="4005064"/>
            <a:ext cx="316835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Славяно-греко-латинская академия при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Заиконоспасском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монастыре</a:t>
            </a:r>
          </a:p>
          <a:p>
            <a:pPr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 Москва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8064" y="4653136"/>
            <a:ext cx="2858521" cy="15779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076056" y="6093296"/>
            <a:ext cx="3024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Киево-могилянская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академия</a:t>
            </a:r>
          </a:p>
          <a:p>
            <a:pPr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 Киев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Управляющая кнопка: далее 15">
            <a:hlinkClick r:id="" action="ppaction://hlinkshowjump?jump=nextslide" highlightClick="1"/>
          </p:cNvPr>
          <p:cNvSpPr/>
          <p:nvPr/>
        </p:nvSpPr>
        <p:spPr>
          <a:xfrm>
            <a:off x="8604448" y="6525344"/>
            <a:ext cx="288032" cy="176512"/>
          </a:xfrm>
          <a:prstGeom prst="actionButtonForwardNex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Управляющая кнопка: назад 17">
            <a:hlinkClick r:id="" action="ppaction://hlinkshowjump?jump=previousslide" highlightClick="1"/>
          </p:cNvPr>
          <p:cNvSpPr/>
          <p:nvPr/>
        </p:nvSpPr>
        <p:spPr>
          <a:xfrm>
            <a:off x="8253389" y="6521837"/>
            <a:ext cx="288032" cy="176512"/>
          </a:xfrm>
          <a:prstGeom prst="actionButtonBackPrevio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877632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620688"/>
            <a:ext cx="3600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Annabelle" pitchFamily="66" charset="0"/>
              </a:rPr>
              <a:t>Первый петербургский период 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latin typeface="Annabelle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3154" y="1988840"/>
            <a:ext cx="2893236" cy="20162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899592" y="4437112"/>
            <a:ext cx="32403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Annabelle" pitchFamily="66" charset="0"/>
              </a:rPr>
              <a:t>В 1735 году Ломоносов отправлен в Петербург и зачислен в студенты Академии Наук.</a:t>
            </a:r>
            <a:endParaRPr lang="ru-RU" sz="2000" b="1" dirty="0">
              <a:latin typeface="Annabelle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644008" y="620687"/>
            <a:ext cx="36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Annabelle" pitchFamily="66" charset="0"/>
              </a:rPr>
              <a:t>Учёба за границей 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latin typeface="Annabelle" pitchFamily="66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6458" y="1214239"/>
            <a:ext cx="2095500" cy="27908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004048" y="3861048"/>
            <a:ext cx="2952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Дом, в котором жил Ломоносов, г. Марбург, Германия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04048" y="4589511"/>
            <a:ext cx="324036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Annabelle" pitchFamily="66" charset="0"/>
              </a:rPr>
              <a:t>В 1736 году Академия Наук принимает решение отправить самых способных студентов для обучения естественным и техническим наукам.</a:t>
            </a:r>
            <a:endParaRPr lang="ru-RU" sz="2000" b="1" dirty="0">
              <a:latin typeface="Annabelle" pitchFamily="66" charset="0"/>
            </a:endParaRPr>
          </a:p>
        </p:txBody>
      </p:sp>
      <p:sp>
        <p:nvSpPr>
          <p:cNvPr id="17" name="Управляющая кнопка: далее 16">
            <a:hlinkClick r:id="" action="ppaction://hlinkshowjump?jump=nextslide" highlightClick="1"/>
          </p:cNvPr>
          <p:cNvSpPr/>
          <p:nvPr/>
        </p:nvSpPr>
        <p:spPr>
          <a:xfrm>
            <a:off x="8604448" y="6525344"/>
            <a:ext cx="288032" cy="176512"/>
          </a:xfrm>
          <a:prstGeom prst="actionButtonForwardNex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Управляющая кнопка: назад 17">
            <a:hlinkClick r:id="" action="ppaction://hlinkshowjump?jump=previousslide" highlightClick="1"/>
          </p:cNvPr>
          <p:cNvSpPr/>
          <p:nvPr/>
        </p:nvSpPr>
        <p:spPr>
          <a:xfrm>
            <a:off x="8253389" y="6521837"/>
            <a:ext cx="288032" cy="176512"/>
          </a:xfrm>
          <a:prstGeom prst="actionButtonBackPrevio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702570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620688"/>
            <a:ext cx="3600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Annabelle" pitchFamily="66" charset="0"/>
              </a:rPr>
              <a:t>Второй  петербургский период 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latin typeface="Annabelle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35596" y="1772816"/>
            <a:ext cx="324036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Annabelle" pitchFamily="66" charset="0"/>
              </a:rPr>
              <a:t>В 1740 году Ломоносов возвращается в Петербург, а в 1745 году ему присвоили звание профессора химии.</a:t>
            </a:r>
          </a:p>
          <a:p>
            <a:pPr algn="ctr"/>
            <a:endParaRPr lang="ru-RU" sz="2000" b="1" dirty="0">
              <a:latin typeface="Annabelle" pitchFamily="66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5671" y="3861048"/>
            <a:ext cx="3280210" cy="22385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43608" y="5949280"/>
            <a:ext cx="31323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«Посещение императрицей Елизаветой Петровной мастерской Ломоносова», А. В. Маковский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61301" y="1772816"/>
            <a:ext cx="3017842" cy="28262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946795" y="4503280"/>
            <a:ext cx="31323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/>
              <a:t>Диплом профессора химии Ломоносова. 1745. М. В. Ломоносов и В. К. Тредиаковский — первые русские академики.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604448" y="6525344"/>
            <a:ext cx="288032" cy="176512"/>
          </a:xfrm>
          <a:prstGeom prst="actionButtonForwardNex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назад 8">
            <a:hlinkClick r:id="" action="ppaction://hlinkshowjump?jump=previousslide" highlightClick="1"/>
          </p:cNvPr>
          <p:cNvSpPr/>
          <p:nvPr/>
        </p:nvSpPr>
        <p:spPr>
          <a:xfrm>
            <a:off x="8253389" y="6521837"/>
            <a:ext cx="288032" cy="176512"/>
          </a:xfrm>
          <a:prstGeom prst="actionButtonBackPrevio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820525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620688"/>
            <a:ext cx="36004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Annabelle" pitchFamily="66" charset="0"/>
              </a:rPr>
              <a:t>Московский государственный университет 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latin typeface="Annabelle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1999290"/>
            <a:ext cx="3263769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Annabelle" pitchFamily="66" charset="0"/>
              </a:rPr>
              <a:t>Под влиянием Ломоносова совершается в 1755 году открытие Московского университета. В 1756 году </a:t>
            </a:r>
            <a:r>
              <a:rPr lang="ru-RU" sz="2000" b="1" dirty="0" smtClean="0">
                <a:latin typeface="Annabelle" pitchFamily="66" charset="0"/>
              </a:rPr>
              <a:t>великий академик отстаивает </a:t>
            </a:r>
            <a:r>
              <a:rPr lang="ru-RU" sz="2000" b="1" dirty="0">
                <a:latin typeface="Annabelle" pitchFamily="66" charset="0"/>
              </a:rPr>
              <a:t>права низшего русского сословия на образование в гимназии и университете.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99724" y="5026446"/>
            <a:ext cx="2375471" cy="15836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83937" y="4293096"/>
            <a:ext cx="3030538" cy="19407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881135" y="6117622"/>
            <a:ext cx="31323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Фрагмент карты из «Атласа Российского» Академии Наук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841205" y="617069"/>
            <a:ext cx="3291265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Annabelle" pitchFamily="66" charset="0"/>
              </a:rPr>
              <a:t>«Учёные </a:t>
            </a:r>
            <a:r>
              <a:rPr lang="ru-RU" sz="2000" b="1" dirty="0">
                <a:latin typeface="Annabelle" pitchFamily="66" charset="0"/>
              </a:rPr>
              <a:t>люди </a:t>
            </a:r>
            <a:r>
              <a:rPr lang="ru-RU" sz="2000" b="1" dirty="0" smtClean="0">
                <a:latin typeface="Annabelle" pitchFamily="66" charset="0"/>
              </a:rPr>
              <a:t>нужны для </a:t>
            </a:r>
            <a:r>
              <a:rPr lang="ru-RU" sz="2000" b="1" dirty="0">
                <a:latin typeface="Annabelle" pitchFamily="66" charset="0"/>
              </a:rPr>
              <a:t>Сибири, для горных дел, фабрик, сохранения народа, архитектуры, правосудия, исправления нравов, купечества, единства чистые веры, </a:t>
            </a:r>
            <a:r>
              <a:rPr lang="ru-RU" sz="2000" b="1" dirty="0" err="1">
                <a:latin typeface="Annabelle" pitchFamily="66" charset="0"/>
              </a:rPr>
              <a:t>земледельства</a:t>
            </a:r>
            <a:r>
              <a:rPr lang="ru-RU" sz="2000" b="1" dirty="0">
                <a:latin typeface="Annabelle" pitchFamily="66" charset="0"/>
              </a:rPr>
              <a:t> и </a:t>
            </a:r>
            <a:r>
              <a:rPr lang="ru-RU" sz="2000" b="1" dirty="0" err="1">
                <a:latin typeface="Annabelle" pitchFamily="66" charset="0"/>
              </a:rPr>
              <a:t>предзнания</a:t>
            </a:r>
            <a:r>
              <a:rPr lang="ru-RU" sz="2000" b="1" dirty="0">
                <a:latin typeface="Annabelle" pitchFamily="66" charset="0"/>
              </a:rPr>
              <a:t> погод, военного дела, хода севером и сообщения с </a:t>
            </a:r>
            <a:r>
              <a:rPr lang="ru-RU" sz="2000" b="1" dirty="0" err="1">
                <a:latin typeface="Annabelle" pitchFamily="66" charset="0"/>
              </a:rPr>
              <a:t>ориентом</a:t>
            </a:r>
            <a:r>
              <a:rPr lang="ru-RU" sz="2000" b="1" dirty="0">
                <a:latin typeface="Annabelle" pitchFamily="66" charset="0"/>
              </a:rPr>
              <a:t> (востоком)»</a:t>
            </a:r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604448" y="6525344"/>
            <a:ext cx="288032" cy="176512"/>
          </a:xfrm>
          <a:prstGeom prst="actionButtonForwardNex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назад 11">
            <a:hlinkClick r:id="" action="ppaction://hlinkshowjump?jump=previousslide" highlightClick="1"/>
          </p:cNvPr>
          <p:cNvSpPr/>
          <p:nvPr/>
        </p:nvSpPr>
        <p:spPr>
          <a:xfrm>
            <a:off x="8253389" y="6521837"/>
            <a:ext cx="288032" cy="176512"/>
          </a:xfrm>
          <a:prstGeom prst="actionButtonBackPrevio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553570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349</TotalTime>
  <Words>829</Words>
  <Application>Microsoft Office PowerPoint</Application>
  <PresentationFormat>Экран (4:3)</PresentationFormat>
  <Paragraphs>78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28</cp:revision>
  <dcterms:created xsi:type="dcterms:W3CDTF">2016-09-24T06:08:20Z</dcterms:created>
  <dcterms:modified xsi:type="dcterms:W3CDTF">2016-09-27T06:22:21Z</dcterms:modified>
</cp:coreProperties>
</file>