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77" r:id="rId2"/>
    <p:sldId id="256" r:id="rId3"/>
    <p:sldId id="257" r:id="rId4"/>
    <p:sldId id="258" r:id="rId5"/>
    <p:sldId id="259" r:id="rId6"/>
    <p:sldId id="264" r:id="rId7"/>
    <p:sldId id="260" r:id="rId8"/>
    <p:sldId id="261" r:id="rId9"/>
    <p:sldId id="262" r:id="rId10"/>
    <p:sldId id="274" r:id="rId11"/>
    <p:sldId id="263" r:id="rId12"/>
    <p:sldId id="270" r:id="rId13"/>
    <p:sldId id="269" r:id="rId14"/>
    <p:sldId id="276" r:id="rId15"/>
    <p:sldId id="275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CA87F56-613F-49A3-BE32-CAEB075009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z="2000" smtClean="0"/>
              <a:t>Вставка рисунка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913FF1A5-F48A-41CE-A178-57F7604CED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endParaRPr lang="ru-RU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87CB6447-8892-43AB-BB2B-90917AD14D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mayli.ru/smile/emocii-2157.html" TargetMode="External"/><Relationship Id="rId2" Type="http://schemas.openxmlformats.org/officeDocument/2006/relationships/hyperlink" Target="http://www.images-photo.ru/_ph/14/2/513214366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mayli.ru/smile/emocii-2198.html" TargetMode="External"/><Relationship Id="rId4" Type="http://schemas.openxmlformats.org/officeDocument/2006/relationships/hyperlink" Target="http://smayli.ru/smile/emocii-2170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424936" cy="151216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Урок по математике.</a:t>
            </a:r>
            <a:b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 класс. ОС «Школа 2100». </a:t>
            </a: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352928" cy="4752528"/>
          </a:xfrm>
        </p:spPr>
        <p:txBody>
          <a:bodyPr>
            <a:normAutofit lnSpcReduction="10000"/>
          </a:bodyPr>
          <a:lstStyle/>
          <a:p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«Деление многозначного числа на однозначное».</a:t>
            </a:r>
          </a:p>
          <a:p>
            <a:endParaRPr lang="ru-RU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МОУ СОШ №3 г. Ардона </a:t>
            </a:r>
            <a:r>
              <a:rPr lang="ru-RU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РСО-Алания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Калаева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С.С.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C:\Documents and Settings\comp\Рабочий стол\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119675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Алгоритм действий</a:t>
            </a:r>
            <a:endParaRPr lang="ru-RU" sz="4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589239"/>
          </a:xfrm>
        </p:spPr>
        <p:txBody>
          <a:bodyPr/>
          <a:lstStyle/>
          <a:p>
            <a:r>
              <a:rPr lang="ru-RU" sz="4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Найти первое неполное делимое.</a:t>
            </a:r>
            <a:endParaRPr lang="ru-RU" sz="4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2.  Определить число цифр в частном.</a:t>
            </a:r>
            <a:endParaRPr lang="ru-RU" sz="4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3.  Найти цифры в каждом разряде частного.</a:t>
            </a:r>
            <a:endParaRPr lang="ru-RU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Рефлексия. </a:t>
            </a:r>
            <a:endParaRPr lang="ru-RU" sz="4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5157788"/>
            <a:ext cx="7786687" cy="360362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800" b="1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ru-RU" sz="2800" b="1">
              <a:solidFill>
                <a:srgbClr val="008000"/>
              </a:solidFill>
            </a:endParaRPr>
          </a:p>
          <a:p>
            <a:pPr>
              <a:lnSpc>
                <a:spcPct val="80000"/>
              </a:lnSpc>
            </a:pPr>
            <a:endParaRPr lang="ru-RU" sz="1400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0824" y="764704"/>
            <a:ext cx="856964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</a:rPr>
              <a:t>Как вы считаете, что сегодня на уроке нам удалось, а над чем ещё надо поработать?</a:t>
            </a:r>
          </a:p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Что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удалось…</a:t>
            </a:r>
          </a:p>
          <a:p>
            <a:pPr lvl="0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Научились находить первое неполное делимое?</a:t>
            </a: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Научились определять количество цифр в частном? </a:t>
            </a: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Сумеете найти цифру для каждого разряда, то есть определить цифру в частном? </a:t>
            </a: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Надо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</a:rPr>
              <a:t>ещё поработать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…</a:t>
            </a:r>
          </a:p>
          <a:p>
            <a:endParaRPr lang="ru-RU" sz="2800" b="1" dirty="0">
              <a:solidFill>
                <a:srgbClr val="80008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7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08911" cy="223224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Самооценка учебной деятельности.</a:t>
            </a:r>
            <a:r>
              <a:rPr lang="ru-RU" sz="40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emocii-217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3068960"/>
            <a:ext cx="2304256" cy="1777355"/>
          </a:xfrm>
          <a:prstGeom prst="rect">
            <a:avLst/>
          </a:prstGeom>
        </p:spPr>
      </p:pic>
      <p:pic>
        <p:nvPicPr>
          <p:cNvPr id="8" name="Рисунок 7" descr="emocii-215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3212976"/>
            <a:ext cx="1944216" cy="1656184"/>
          </a:xfrm>
          <a:prstGeom prst="rect">
            <a:avLst/>
          </a:prstGeom>
        </p:spPr>
      </p:pic>
      <p:pic>
        <p:nvPicPr>
          <p:cNvPr id="11" name="Рисунок 10" descr="emocii-215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3356992"/>
            <a:ext cx="1728192" cy="1410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92162"/>
            <a:ext cx="7632848" cy="80803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Домашнее задание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981201"/>
            <a:ext cx="7632848" cy="3841375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№ 6; №7(б), №10 стр. 12.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124075" y="836613"/>
            <a:ext cx="6635750" cy="1314450"/>
          </a:xfrm>
        </p:spPr>
        <p:txBody>
          <a:bodyPr/>
          <a:lstStyle/>
          <a:p>
            <a:r>
              <a:rPr lang="ru-RU" sz="8000">
                <a:solidFill>
                  <a:srgbClr val="FF3300"/>
                </a:solidFill>
                <a:latin typeface="Times New Roman" pitchFamily="18" charset="0"/>
              </a:rPr>
              <a:t>Молодцы</a:t>
            </a:r>
            <a:r>
              <a:rPr lang="ru-RU" sz="6000">
                <a:solidFill>
                  <a:srgbClr val="FF3300"/>
                </a:solidFill>
                <a:latin typeface="Times New Roman" pitchFamily="18" charset="0"/>
              </a:rPr>
              <a:t>!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276872"/>
            <a:ext cx="8435975" cy="4176464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4800" b="1" dirty="0">
                <a:solidFill>
                  <a:schemeClr val="tx2"/>
                </a:solidFill>
                <a:latin typeface="UkrainianGoudyOld" pitchFamily="18" charset="0"/>
              </a:rPr>
              <a:t>Спасибо </a:t>
            </a:r>
          </a:p>
          <a:p>
            <a:pPr algn="ctr">
              <a:buFontTx/>
              <a:buNone/>
            </a:pPr>
            <a:r>
              <a:rPr lang="ru-RU" sz="4800" b="1" dirty="0">
                <a:solidFill>
                  <a:schemeClr val="tx2"/>
                </a:solidFill>
                <a:latin typeface="UkrainianGoudyOld" pitchFamily="18" charset="0"/>
              </a:rPr>
              <a:t>за хорошую работу!</a:t>
            </a:r>
          </a:p>
        </p:txBody>
      </p:sp>
      <p:pic>
        <p:nvPicPr>
          <p:cNvPr id="7" name="Рисунок 6" descr="proshanie-4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4149080"/>
            <a:ext cx="1728192" cy="1584176"/>
          </a:xfrm>
          <a:prstGeom prst="rect">
            <a:avLst/>
          </a:prstGeom>
        </p:spPr>
      </p:pic>
      <p:pic>
        <p:nvPicPr>
          <p:cNvPr id="9" name="Содержимое 8" descr="513214366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9552" y="332656"/>
            <a:ext cx="1728192" cy="223224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4" grpId="1"/>
      <p:bldP spid="1331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632848" cy="57606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196753"/>
            <a:ext cx="7632848" cy="46258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tx2"/>
                </a:solidFill>
                <a:latin typeface="+mj-lt"/>
              </a:rPr>
              <a:t>Использованные ресурсы :</a:t>
            </a:r>
          </a:p>
          <a:p>
            <a:pPr>
              <a:buNone/>
            </a:pPr>
            <a:r>
              <a:rPr lang="ru-RU" sz="2400" u="sng" dirty="0" smtClean="0">
                <a:hlinkClick r:id="rId2"/>
              </a:rPr>
              <a:t>http://www.images-photo.ru/_ph/14/2/513214366.gif</a:t>
            </a:r>
            <a:r>
              <a:rPr lang="ru-RU" sz="2400" dirty="0" smtClean="0"/>
              <a:t> </a:t>
            </a:r>
            <a:r>
              <a:rPr lang="ru-RU" sz="2400" dirty="0" smtClean="0"/>
              <a:t>колокольчик</a:t>
            </a:r>
          </a:p>
          <a:p>
            <a:pPr>
              <a:buNone/>
            </a:pPr>
            <a:r>
              <a:rPr lang="ru-RU" sz="2400" u="sng" dirty="0" smtClean="0">
                <a:hlinkClick r:id="rId3"/>
              </a:rPr>
              <a:t>http://smayli.ru/smile/emocii-2157.html</a:t>
            </a:r>
            <a:r>
              <a:rPr lang="ru-RU" sz="2400" dirty="0" smtClean="0"/>
              <a:t> смайлик весёлый</a:t>
            </a:r>
          </a:p>
          <a:p>
            <a:pPr>
              <a:buNone/>
            </a:pPr>
            <a:r>
              <a:rPr lang="ru-RU" sz="2400" u="sng" dirty="0" smtClean="0">
                <a:hlinkClick r:id="rId4"/>
              </a:rPr>
              <a:t>http://smayli.ru/smile/emocii-2170.html</a:t>
            </a:r>
            <a:r>
              <a:rPr lang="ru-RU" sz="2400" dirty="0" smtClean="0"/>
              <a:t> смайлик в </a:t>
            </a:r>
            <a:r>
              <a:rPr lang="ru-RU" sz="2400" dirty="0" smtClean="0"/>
              <a:t>очках</a:t>
            </a:r>
          </a:p>
          <a:p>
            <a:pPr>
              <a:buNone/>
            </a:pPr>
            <a:r>
              <a:rPr lang="ru-RU" sz="2400" u="sng" dirty="0" smtClean="0">
                <a:hlinkClick r:id="rId5"/>
              </a:rPr>
              <a:t>http://smayli.ru/smile/emocii-2198.html</a:t>
            </a:r>
            <a:r>
              <a:rPr lang="ru-RU" sz="2400" dirty="0" smtClean="0"/>
              <a:t> смайлик </a:t>
            </a:r>
            <a:r>
              <a:rPr lang="ru-RU" sz="2400" dirty="0" smtClean="0"/>
              <a:t>грустный</a:t>
            </a:r>
          </a:p>
          <a:p>
            <a:pPr>
              <a:buNone/>
            </a:pPr>
            <a:r>
              <a:rPr lang="ru-RU" sz="2400" u="sng" dirty="0" smtClean="0">
                <a:solidFill>
                  <a:srgbClr val="00B0F0"/>
                </a:solidFill>
              </a:rPr>
              <a:t>http://smayli.ru/smile/proshanie-41.html </a:t>
            </a:r>
            <a:r>
              <a:rPr lang="ru-RU" sz="2400" u="sng" dirty="0" err="1" smtClean="0"/>
              <a:t>смайл</a:t>
            </a:r>
            <a:r>
              <a:rPr lang="ru-RU" sz="2400" u="sng" dirty="0" smtClean="0">
                <a:solidFill>
                  <a:srgbClr val="00B0F0"/>
                </a:solidFill>
              </a:rPr>
              <a:t> </a:t>
            </a:r>
            <a:r>
              <a:rPr lang="ru-RU" sz="2400" u="sng" dirty="0" smtClean="0"/>
              <a:t>прощай</a:t>
            </a: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476672"/>
            <a:ext cx="7770440" cy="360040"/>
          </a:xfrm>
        </p:spPr>
        <p:txBody>
          <a:bodyPr>
            <a:noAutofit/>
          </a:bodyPr>
          <a:lstStyle/>
          <a:p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04664"/>
            <a:ext cx="8892480" cy="5544616"/>
          </a:xfrm>
        </p:spPr>
        <p:txBody>
          <a:bodyPr>
            <a:normAutofit lnSpcReduction="10000"/>
          </a:bodyPr>
          <a:lstStyle/>
          <a:p>
            <a:r>
              <a:rPr lang="ru-RU" sz="9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 Где есть желание, найдётся путь!» </a:t>
            </a:r>
            <a:endParaRPr lang="ru-RU" sz="9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Documents and Settings\comp\Рабочий стол\ю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comp\Рабочий стол\Копия ПРКЛЮЧЕНИЯ СМАЙЛИКА\I ШАГ\ШАГ 1 К УЧЕБНОЙ ДЕЯТЕЛЬНОС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comp\Рабочий стол\Копия ПРКЛЮЧЕНИЯ СМАЙЛИКА\II ШАГ\ШАГ 2 К УЧЕБНОЙ ДЕЯТЕЛЬНОС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352928" cy="64807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-Дана графическая модель числа. Назовите и запишите это число.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040559"/>
          </a:xfrm>
        </p:spPr>
        <p:style>
          <a:lnRef idx="2">
            <a:schemeClr val="accent3">
              <a:shade val="50000"/>
            </a:schemeClr>
          </a:lnRef>
          <a:fillRef idx="1003">
            <a:schemeClr val="lt2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>
                <a:solidFill>
                  <a:schemeClr val="tx2"/>
                </a:solidFill>
              </a:rPr>
              <a:t>∆∆∆∆∆∆∆</a:t>
            </a:r>
            <a:r>
              <a:rPr lang="ru-RU" sz="6000" dirty="0" smtClean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chemeClr val="tx2"/>
                </a:solidFill>
              </a:rPr>
              <a:t>∆∆∆∆</a:t>
            </a:r>
          </a:p>
          <a:p>
            <a:pPr>
              <a:buNone/>
            </a:pPr>
            <a:r>
              <a:rPr lang="ru-RU" sz="6600" dirty="0" smtClean="0">
                <a:solidFill>
                  <a:schemeClr val="tx2"/>
                </a:solidFill>
              </a:rPr>
              <a:t>∆∆∆∆∆∆∆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/>
                </a:solidFill>
              </a:rPr>
              <a:t>∆∆∆∆</a:t>
            </a:r>
            <a:r>
              <a:rPr lang="ru-RU" sz="6600" dirty="0" smtClean="0">
                <a:solidFill>
                  <a:schemeClr val="tx2"/>
                </a:solidFill>
              </a:rPr>
              <a:t> </a:t>
            </a:r>
            <a:r>
              <a:rPr lang="ru-RU" sz="4400" dirty="0" smtClean="0">
                <a:solidFill>
                  <a:schemeClr val="tx2"/>
                </a:solidFill>
              </a:rPr>
              <a:t>∆∆∆∆</a:t>
            </a:r>
            <a:r>
              <a:rPr lang="ru-RU" sz="4000" dirty="0" smtClean="0">
                <a:solidFill>
                  <a:schemeClr val="tx2"/>
                </a:solidFill>
              </a:rPr>
              <a:t>∆∆∆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/>
                </a:solidFill>
              </a:rPr>
              <a:t>∆∆∆∆</a:t>
            </a:r>
            <a:r>
              <a:rPr lang="ru-RU" sz="6000" dirty="0" smtClean="0">
                <a:solidFill>
                  <a:schemeClr val="tx2"/>
                </a:solidFill>
              </a:rPr>
              <a:t> </a:t>
            </a:r>
            <a:endParaRPr lang="ru-RU" sz="6000" dirty="0">
              <a:solidFill>
                <a:schemeClr val="tx2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292080" y="2924944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932040" y="3212976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292080" y="3212976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491880" y="5373216"/>
            <a:ext cx="216024" cy="21602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419872" y="5013176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779912" y="5013176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779912" y="5373216"/>
            <a:ext cx="216024" cy="21602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067944" y="5373216"/>
            <a:ext cx="216024" cy="21602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139952" y="5013176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499992" y="5013176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932040" y="2924944"/>
            <a:ext cx="216024" cy="216024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- Посмотрите на эти выражения. Что их объединяет</a:t>
            </a:r>
            <a:r>
              <a:rPr lang="ru-RU" sz="4800" b="1" dirty="0" smtClean="0">
                <a:solidFill>
                  <a:schemeClr val="tx2"/>
                </a:solidFill>
              </a:rPr>
              <a:t>? 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368972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56:4              240:60	                58:9</a:t>
            </a:r>
          </a:p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49:7              39:5                     7200:90</a:t>
            </a:r>
          </a:p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563:4 =</a:t>
            </a:r>
            <a:endParaRPr lang="ru-RU" sz="36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comp\Рабочий стол\ж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5" cy="144016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Деление многозначного числа на однозначное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420888"/>
            <a:ext cx="8640960" cy="417646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Научиться делить многозначное число на однозначное, найти новый способ</a:t>
            </a:r>
          </a:p>
          <a:p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-Давайте подумаем, как 536 : 4</a:t>
            </a:r>
            <a:endParaRPr lang="ru-RU" sz="40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4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674</TotalTime>
  <Words>229</Words>
  <Application>Microsoft Office PowerPoint</Application>
  <PresentationFormat>Экран (4:3)</PresentationFormat>
  <Paragraphs>56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Тема4</vt:lpstr>
      <vt:lpstr>Урок по математике. 3 класс. ОС «Школа 2100».  </vt:lpstr>
      <vt:lpstr>Слайд 2</vt:lpstr>
      <vt:lpstr>Слайд 3</vt:lpstr>
      <vt:lpstr>Слайд 4</vt:lpstr>
      <vt:lpstr>Слайд 5</vt:lpstr>
      <vt:lpstr>-Дана графическая модель числа. Назовите и запишите это число.  </vt:lpstr>
      <vt:lpstr>- Посмотрите на эти выражения. Что их объединяет? </vt:lpstr>
      <vt:lpstr>Слайд 8</vt:lpstr>
      <vt:lpstr>Деление многозначного числа на однозначное</vt:lpstr>
      <vt:lpstr>Слайд 10</vt:lpstr>
      <vt:lpstr>Алгоритм действий</vt:lpstr>
      <vt:lpstr>Рефлексия. </vt:lpstr>
      <vt:lpstr>Самооценка учебной деятельности.   </vt:lpstr>
      <vt:lpstr>Домашнее задание  </vt:lpstr>
      <vt:lpstr>Молодцы!</vt:lpstr>
      <vt:lpstr>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Деление многозначного числа на однозначное</dc:title>
  <dc:creator>comp</dc:creator>
  <cp:lastModifiedBy>comp</cp:lastModifiedBy>
  <cp:revision>76</cp:revision>
  <dcterms:created xsi:type="dcterms:W3CDTF">2010-11-28T10:17:54Z</dcterms:created>
  <dcterms:modified xsi:type="dcterms:W3CDTF">2011-01-15T14:33:48Z</dcterms:modified>
</cp:coreProperties>
</file>