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73" r:id="rId2"/>
    <p:sldId id="285" r:id="rId3"/>
    <p:sldId id="283" r:id="rId4"/>
    <p:sldId id="284" r:id="rId5"/>
    <p:sldId id="281" r:id="rId6"/>
    <p:sldId id="270" r:id="rId7"/>
    <p:sldId id="272" r:id="rId8"/>
    <p:sldId id="274" r:id="rId9"/>
    <p:sldId id="286" r:id="rId10"/>
    <p:sldId id="259" r:id="rId11"/>
    <p:sldId id="287" r:id="rId12"/>
    <p:sldId id="288" r:id="rId13"/>
    <p:sldId id="290" r:id="rId14"/>
    <p:sldId id="291" r:id="rId15"/>
    <p:sldId id="264" r:id="rId16"/>
    <p:sldId id="297" r:id="rId17"/>
    <p:sldId id="292" r:id="rId18"/>
    <p:sldId id="278" r:id="rId19"/>
    <p:sldId id="293" r:id="rId20"/>
    <p:sldId id="294" r:id="rId21"/>
    <p:sldId id="295" r:id="rId22"/>
    <p:sldId id="266" r:id="rId23"/>
    <p:sldId id="282" r:id="rId24"/>
    <p:sldId id="280" r:id="rId25"/>
    <p:sldId id="29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70B"/>
    <a:srgbClr val="0F1C0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6846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6493F-4611-42E7-A465-1BB196F38C3E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B64519-388B-4AA1-BA7B-D889C84449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64519-388B-4AA1-BA7B-D889C84449C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B64519-388B-4AA1-BA7B-D889C84449C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6" y="-8468"/>
            <a:chExt cx="9169804" cy="6874935"/>
          </a:xfrm>
        </p:grpSpPr>
        <p:cxnSp>
          <p:nvCxnSpPr>
            <p:cNvPr id="5" name="Straight Connector 16"/>
            <p:cNvCxnSpPr/>
            <p:nvPr/>
          </p:nvCxnSpPr>
          <p:spPr>
            <a:xfrm flipV="1">
              <a:off x="5130498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reeform 18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19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20"/>
            <p:cNvSpPr/>
            <p:nvPr/>
          </p:nvSpPr>
          <p:spPr>
            <a:xfrm>
              <a:off x="6638689" y="3919613"/>
              <a:ext cx="2513123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21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22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23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24"/>
            <p:cNvSpPr/>
            <p:nvPr/>
          </p:nvSpPr>
          <p:spPr>
            <a:xfrm>
              <a:off x="8059565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27"/>
            <p:cNvSpPr/>
            <p:nvPr/>
          </p:nvSpPr>
          <p:spPr>
            <a:xfrm>
              <a:off x="-8466" y="-8468"/>
              <a:ext cx="863639" cy="5698416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>
                <a:solidFill>
                  <a:srgbClr val="C0E474"/>
                </a:solidFill>
              </a:rPr>
              <a:t>“</a:t>
            </a:r>
          </a:p>
        </p:txBody>
      </p:sp>
      <p:sp>
        <p:nvSpPr>
          <p:cNvPr id="6" name="TextBox 18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8000">
                <a:solidFill>
                  <a:srgbClr val="C0E474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8E5B0-174F-4644-AE44-2A3DE58B6F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-7938" y="-7938"/>
            <a:ext cx="9169401" cy="6873876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90"/>
              <a:ext cx="457221" cy="285317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497" y="4175239"/>
              <a:ext cx="4022902" cy="2683288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1932" y="-529"/>
              <a:ext cx="1219254" cy="6859057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113" y="-529"/>
              <a:ext cx="2270225" cy="686699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452" y="-8468"/>
              <a:ext cx="1947948" cy="6866996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8689" y="3919613"/>
              <a:ext cx="2513124" cy="2938915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180" y="-8468"/>
              <a:ext cx="2143219" cy="6866996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6112" y="-8468"/>
              <a:ext cx="857288" cy="6866996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027" y="-8468"/>
              <a:ext cx="1066847" cy="6866996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59564" y="4894488"/>
              <a:ext cx="1095423" cy="1964040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438" y="6042025"/>
            <a:ext cx="6842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9B3A85B-FAFA-4702-91D8-4B3B2B63E050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042025"/>
            <a:ext cx="462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5250" y="6042025"/>
            <a:ext cx="5127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156CD16-D6C7-47B3-AD6A-7133522CBF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rebus1.com/index.php?item=rebus_generator&amp;skip=2&amp;mode=1&amp;slovo=%C1%D3%D5%C3%C0%CB%D2%C5%D0" TargetMode="External"/><Relationship Id="rId2" Type="http://schemas.openxmlformats.org/officeDocument/2006/relationships/hyperlink" Target="http://rebus1.com/index.php?item=rebus_generator&amp;skip=6&amp;mode=1&amp;slovo=%DD%CB%C5%CA%D2%D0%CE%CD%CD%C0%DF%D2%C0%C1%CB%C8%D6%C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files.school-collection.edu.ru/dlrstore/58273d06-4084-4ff6-90f0-8f0ee7d27eaa/9_131.swf" TargetMode="External"/><Relationship Id="rId4" Type="http://schemas.openxmlformats.org/officeDocument/2006/relationships/hyperlink" Target="http://rebus1.com/index.php?item=rebus_generator&amp;enter=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chool-collection.edu.ru/dlrstore/58273d06-4084-4ff6-90f0-8f0ee7d27eaa/9_131.swf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3789040"/>
            <a:ext cx="3851920" cy="1152128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80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altLang="ru-RU" sz="8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© </a:t>
            </a:r>
            <a:r>
              <a:rPr lang="ru-RU" altLang="ru-RU" sz="8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Коротаева</a:t>
            </a:r>
            <a:r>
              <a:rPr lang="ru-RU" altLang="ru-RU" sz="8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Наталья Егоровна</a:t>
            </a:r>
          </a:p>
          <a:p>
            <a:r>
              <a:rPr lang="ru-RU" altLang="ru-RU" sz="8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информатики и ИКТ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80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Урок по информатике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9 класс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Учебник Л.В. </a:t>
            </a:r>
            <a:r>
              <a:rPr lang="ru-RU" sz="8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Босова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9 класс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3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7596336" cy="263691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pPr marL="0" marR="0" lvl="0" indent="0" algn="ctr" defTabSz="9143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 бюджетное  общеобразовательное учреждение  «Новоаганская  общеобразовательная  средняя  школа №1»</a:t>
            </a:r>
          </a:p>
          <a:p>
            <a:pPr lvl="0" algn="ctr" defTabSz="914363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Нижневартовский район </a:t>
            </a:r>
          </a:p>
          <a:p>
            <a:pPr lvl="0" algn="ctr" defTabSz="914363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Ханты-Мансийский АО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6" descr="F:\КоротаеваНЕ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852936"/>
            <a:ext cx="2952750" cy="350361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04145" y="476672"/>
            <a:ext cx="72398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1</a:t>
            </a:r>
            <a:endParaRPr lang="ru-RU" sz="4000" b="1" cap="none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339752" y="1412776"/>
            <a:ext cx="6348413" cy="3881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Откройте файл «приложение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xls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лист «товар».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Выполните вычисления столбца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C,E</a:t>
            </a:r>
            <a:r>
              <a:rPr lang="ru-RU" sz="2800" b="1" noProof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указав в ячейке </a:t>
            </a:r>
            <a:r>
              <a:rPr lang="en-US" sz="2800" b="1" noProof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E2</a:t>
            </a:r>
            <a:r>
              <a:rPr lang="ru-RU" sz="2800" b="1" noProof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курс доллара и используя маркер </a:t>
            </a:r>
            <a:r>
              <a:rPr lang="ru-RU" sz="2800" b="1" noProof="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автокопирования</a:t>
            </a:r>
            <a:r>
              <a:rPr lang="ru-RU" sz="2800" b="1" noProof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Найдите ошибки при вычислениях.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Анализируя результат вычисления столбца С, сделайте поправку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 формулу.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baseline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ывод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…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04145" y="476672"/>
            <a:ext cx="72398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1</a:t>
            </a:r>
            <a:endParaRPr lang="ru-RU" sz="4000" b="1" cap="none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 t="21282" r="56559" b="6250"/>
          <a:stretch>
            <a:fillRect/>
          </a:stretch>
        </p:blipFill>
        <p:spPr bwMode="auto">
          <a:xfrm>
            <a:off x="2627784" y="1268760"/>
            <a:ext cx="5652120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771800" y="4913784"/>
            <a:ext cx="5904656" cy="1944216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Добавили в формулу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$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4283968" y="2708920"/>
            <a:ext cx="144463" cy="1728788"/>
          </a:xfrm>
          <a:prstGeom prst="downArrow">
            <a:avLst>
              <a:gd name="adj1" fmla="val 50000"/>
              <a:gd name="adj2" fmla="val 299175"/>
            </a:avLst>
          </a:prstGeom>
          <a:solidFill>
            <a:schemeClr val="accent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5373216"/>
            <a:ext cx="882047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accent2"/>
                </a:solidFill>
                <a:latin typeface="Comic Sans MS" pitchFamily="66" charset="0"/>
              </a:rPr>
              <a:t>Адрес ячейки </a:t>
            </a:r>
            <a:r>
              <a:rPr lang="en-US" sz="2800" b="1" i="1" dirty="0" smtClean="0">
                <a:solidFill>
                  <a:schemeClr val="accent2"/>
                </a:solidFill>
                <a:latin typeface="Comic Sans MS" pitchFamily="66" charset="0"/>
              </a:rPr>
              <a:t>$E$2 </a:t>
            </a:r>
            <a:r>
              <a:rPr lang="ru-RU" sz="2800" b="1" i="1" dirty="0" smtClean="0">
                <a:solidFill>
                  <a:schemeClr val="accent2"/>
                </a:solidFill>
                <a:latin typeface="Comic Sans MS" pitchFamily="66" charset="0"/>
              </a:rPr>
              <a:t>при </a:t>
            </a:r>
            <a:r>
              <a:rPr lang="ru-RU" sz="2800" b="1" i="1" dirty="0">
                <a:solidFill>
                  <a:schemeClr val="accent2"/>
                </a:solidFill>
                <a:latin typeface="Comic Sans MS" pitchFamily="66" charset="0"/>
              </a:rPr>
              <a:t>копировании формулы</a:t>
            </a:r>
            <a:r>
              <a:rPr lang="ru-RU" sz="2800" b="1" i="1" dirty="0">
                <a:solidFill>
                  <a:srgbClr val="FF0000"/>
                </a:solidFill>
                <a:latin typeface="Comic Sans MS" pitchFamily="66" charset="0"/>
              </a:rPr>
              <a:t> не изменяется.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904145" y="476672"/>
            <a:ext cx="72398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1</a:t>
            </a:r>
            <a:endParaRPr lang="ru-RU" sz="4000" b="1" cap="none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 t="21282" r="56559" b="6250"/>
          <a:stretch>
            <a:fillRect/>
          </a:stretch>
        </p:blipFill>
        <p:spPr bwMode="auto">
          <a:xfrm>
            <a:off x="2627784" y="1268760"/>
            <a:ext cx="5652120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6084168" y="2636912"/>
            <a:ext cx="144463" cy="1728788"/>
          </a:xfrm>
          <a:prstGeom prst="downArrow">
            <a:avLst>
              <a:gd name="adj1" fmla="val 50000"/>
              <a:gd name="adj2" fmla="val 299175"/>
            </a:avLst>
          </a:prstGeom>
          <a:solidFill>
            <a:schemeClr val="accent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0" y="5229200"/>
            <a:ext cx="8748464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accent2"/>
                </a:solidFill>
                <a:latin typeface="Comic Sans MS" pitchFamily="66" charset="0"/>
              </a:rPr>
              <a:t>Адрес ячейки </a:t>
            </a:r>
            <a:r>
              <a:rPr lang="en-US" sz="2800" b="1" i="1" dirty="0" smtClean="0">
                <a:solidFill>
                  <a:schemeClr val="accent2"/>
                </a:solidFill>
                <a:latin typeface="Comic Sans MS" pitchFamily="66" charset="0"/>
              </a:rPr>
              <a:t>B7,C7,D7 </a:t>
            </a:r>
            <a:r>
              <a:rPr lang="ru-RU" sz="2800" b="1" i="1" dirty="0" smtClean="0">
                <a:solidFill>
                  <a:schemeClr val="accent2"/>
                </a:solidFill>
                <a:latin typeface="Comic Sans MS" pitchFamily="66" charset="0"/>
              </a:rPr>
              <a:t>при </a:t>
            </a:r>
            <a:r>
              <a:rPr lang="ru-RU" sz="2800" b="1" i="1" dirty="0">
                <a:solidFill>
                  <a:schemeClr val="accent2"/>
                </a:solidFill>
                <a:latin typeface="Comic Sans MS" pitchFamily="66" charset="0"/>
              </a:rPr>
              <a:t>копировании формулы</a:t>
            </a:r>
            <a:r>
              <a:rPr lang="ru-RU" sz="2800" b="1" i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Comic Sans MS" pitchFamily="66" charset="0"/>
              </a:rPr>
              <a:t>изменяется</a:t>
            </a:r>
            <a:r>
              <a:rPr lang="ru-RU" sz="2800" b="1" i="1" dirty="0">
                <a:solidFill>
                  <a:srgbClr val="FF0000"/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4" name="Заголовок 2"/>
          <p:cNvSpPr>
            <a:spLocks/>
          </p:cNvSpPr>
          <p:nvPr/>
        </p:nvSpPr>
        <p:spPr bwMode="auto">
          <a:xfrm>
            <a:off x="971600" y="0"/>
            <a:ext cx="76438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ru-RU" alt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Опорный конспект</a:t>
            </a:r>
          </a:p>
        </p:txBody>
      </p:sp>
      <p:sp>
        <p:nvSpPr>
          <p:cNvPr id="25615" name="Text Box 26"/>
          <p:cNvSpPr txBox="1">
            <a:spLocks noChangeArrowheads="1"/>
          </p:cNvSpPr>
          <p:nvPr/>
        </p:nvSpPr>
        <p:spPr bwMode="auto">
          <a:xfrm>
            <a:off x="251520" y="692696"/>
            <a:ext cx="7200800" cy="120032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just"/>
            <a:r>
              <a:rPr lang="ru-RU" alt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Для организации вычислений в электронных таблицах используются формулы, которые могут включать в себя ссылки</a:t>
            </a:r>
            <a:r>
              <a:rPr lang="ru-RU" altLang="ru-RU" sz="2000" b="1" i="1" dirty="0" smtClean="0">
                <a:solidFill>
                  <a:schemeClr val="accent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39" name="AutoShape 5"/>
          <p:cNvSpPr>
            <a:spLocks noChangeArrowheads="1"/>
          </p:cNvSpPr>
          <p:nvPr/>
        </p:nvSpPr>
        <p:spPr bwMode="auto">
          <a:xfrm>
            <a:off x="3779912" y="1916832"/>
            <a:ext cx="1727200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Ссылка</a:t>
            </a:r>
            <a:r>
              <a:rPr lang="ru-RU" altLang="ru-RU" sz="2200" dirty="0"/>
              <a:t> </a:t>
            </a:r>
          </a:p>
        </p:txBody>
      </p:sp>
      <p:sp>
        <p:nvSpPr>
          <p:cNvPr id="40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635449" y="2780432"/>
            <a:ext cx="1943100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Абсолютная</a:t>
            </a:r>
          </a:p>
        </p:txBody>
      </p:sp>
      <p:sp>
        <p:nvSpPr>
          <p:cNvPr id="41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7837" y="2780432"/>
            <a:ext cx="2017712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Смешанная</a:t>
            </a:r>
            <a:r>
              <a:rPr lang="ru-RU" altLang="ru-RU" sz="2200" dirty="0"/>
              <a:t> </a:t>
            </a:r>
          </a:p>
        </p:txBody>
      </p:sp>
      <p:sp>
        <p:nvSpPr>
          <p:cNvPr id="42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924" y="2780432"/>
            <a:ext cx="2374900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Относительная</a:t>
            </a:r>
            <a:r>
              <a:rPr lang="ru-RU" altLang="ru-RU" sz="2200" dirty="0"/>
              <a:t> </a:t>
            </a:r>
          </a:p>
        </p:txBody>
      </p:sp>
      <p:sp>
        <p:nvSpPr>
          <p:cNvPr id="43" name="AutoShape 19"/>
          <p:cNvSpPr>
            <a:spLocks noChangeArrowheads="1"/>
          </p:cNvSpPr>
          <p:nvPr/>
        </p:nvSpPr>
        <p:spPr bwMode="auto">
          <a:xfrm>
            <a:off x="323924" y="3717057"/>
            <a:ext cx="2519363" cy="1584325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sz="1800" dirty="0"/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>
            <a:off x="6011937" y="3788494"/>
            <a:ext cx="2592387" cy="1655763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sz="1800" dirty="0"/>
          </a:p>
        </p:txBody>
      </p:sp>
      <p:sp>
        <p:nvSpPr>
          <p:cNvPr id="45" name="AutoShape 22"/>
          <p:cNvSpPr>
            <a:spLocks noChangeArrowheads="1"/>
          </p:cNvSpPr>
          <p:nvPr/>
        </p:nvSpPr>
        <p:spPr bwMode="auto">
          <a:xfrm>
            <a:off x="323528" y="5733256"/>
            <a:ext cx="2376488" cy="792162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</a:rPr>
              <a:t>Пример</a:t>
            </a:r>
            <a:endParaRPr lang="ru-RU" alt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6" name="AutoShape 23"/>
          <p:cNvSpPr>
            <a:spLocks noChangeArrowheads="1"/>
          </p:cNvSpPr>
          <p:nvPr/>
        </p:nvSpPr>
        <p:spPr bwMode="auto">
          <a:xfrm>
            <a:off x="3348112" y="5804619"/>
            <a:ext cx="2376487" cy="792163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</a:rPr>
              <a:t>Пример</a:t>
            </a:r>
            <a:endParaRPr lang="ru-RU" alt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7" name="AutoShape 24"/>
          <p:cNvSpPr>
            <a:spLocks noChangeArrowheads="1"/>
          </p:cNvSpPr>
          <p:nvPr/>
        </p:nvSpPr>
        <p:spPr bwMode="auto">
          <a:xfrm>
            <a:off x="6156399" y="5876057"/>
            <a:ext cx="2376488" cy="792162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dirty="0" smtClean="0">
                <a:solidFill>
                  <a:schemeClr val="accent2">
                    <a:lumMod val="50000"/>
                  </a:schemeClr>
                </a:solidFill>
              </a:rPr>
              <a:t>Пример</a:t>
            </a:r>
            <a:endParaRPr lang="ru-RU" alt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8" name="Line 25"/>
          <p:cNvSpPr>
            <a:spLocks noChangeShapeType="1"/>
          </p:cNvSpPr>
          <p:nvPr/>
        </p:nvSpPr>
        <p:spPr bwMode="auto">
          <a:xfrm>
            <a:off x="4572074" y="2420069"/>
            <a:ext cx="0" cy="360363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6"/>
          <p:cNvSpPr>
            <a:spLocks noChangeShapeType="1"/>
          </p:cNvSpPr>
          <p:nvPr/>
        </p:nvSpPr>
        <p:spPr bwMode="auto">
          <a:xfrm flipH="1">
            <a:off x="1619324" y="2132732"/>
            <a:ext cx="2160588" cy="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7"/>
          <p:cNvSpPr>
            <a:spLocks noChangeShapeType="1"/>
          </p:cNvSpPr>
          <p:nvPr/>
        </p:nvSpPr>
        <p:spPr bwMode="auto">
          <a:xfrm>
            <a:off x="1619324" y="2132732"/>
            <a:ext cx="0" cy="64770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8"/>
          <p:cNvSpPr>
            <a:spLocks noChangeShapeType="1"/>
          </p:cNvSpPr>
          <p:nvPr/>
        </p:nvSpPr>
        <p:spPr bwMode="auto">
          <a:xfrm>
            <a:off x="5508699" y="2132732"/>
            <a:ext cx="1727200" cy="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9"/>
          <p:cNvSpPr>
            <a:spLocks noChangeShapeType="1"/>
          </p:cNvSpPr>
          <p:nvPr/>
        </p:nvSpPr>
        <p:spPr bwMode="auto">
          <a:xfrm>
            <a:off x="7235899" y="2132732"/>
            <a:ext cx="0" cy="64770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30"/>
          <p:cNvSpPr>
            <a:spLocks noChangeShapeType="1"/>
          </p:cNvSpPr>
          <p:nvPr/>
        </p:nvSpPr>
        <p:spPr bwMode="auto">
          <a:xfrm>
            <a:off x="1547887" y="3283669"/>
            <a:ext cx="0" cy="433388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31"/>
          <p:cNvSpPr>
            <a:spLocks noChangeShapeType="1"/>
          </p:cNvSpPr>
          <p:nvPr/>
        </p:nvSpPr>
        <p:spPr bwMode="auto">
          <a:xfrm>
            <a:off x="1547887" y="5299794"/>
            <a:ext cx="0" cy="433388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>
            <a:off x="4572074" y="3283669"/>
            <a:ext cx="0" cy="504825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33"/>
          <p:cNvSpPr>
            <a:spLocks noChangeShapeType="1"/>
          </p:cNvSpPr>
          <p:nvPr/>
        </p:nvSpPr>
        <p:spPr bwMode="auto">
          <a:xfrm>
            <a:off x="4572074" y="5228357"/>
            <a:ext cx="0" cy="576262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34"/>
          <p:cNvSpPr>
            <a:spLocks noChangeShapeType="1"/>
          </p:cNvSpPr>
          <p:nvPr/>
        </p:nvSpPr>
        <p:spPr bwMode="auto">
          <a:xfrm>
            <a:off x="7308924" y="3283669"/>
            <a:ext cx="0" cy="504825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35"/>
          <p:cNvSpPr>
            <a:spLocks noChangeShapeType="1"/>
          </p:cNvSpPr>
          <p:nvPr/>
        </p:nvSpPr>
        <p:spPr bwMode="auto">
          <a:xfrm>
            <a:off x="7308924" y="5444257"/>
            <a:ext cx="0" cy="43180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9" name="AutoShape 20"/>
          <p:cNvSpPr>
            <a:spLocks noChangeArrowheads="1"/>
          </p:cNvSpPr>
          <p:nvPr/>
        </p:nvSpPr>
        <p:spPr bwMode="auto">
          <a:xfrm>
            <a:off x="3419549" y="3788494"/>
            <a:ext cx="2232025" cy="1511300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altLang="ru-RU" sz="1800" dirty="0"/>
          </a:p>
        </p:txBody>
      </p:sp>
      <p:pic>
        <p:nvPicPr>
          <p:cNvPr id="25" name="Picture 5" descr="&amp;Vcy;&amp;ocy;&amp;pcy;&amp;rcy;&amp;ocy;&amp;s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933056"/>
            <a:ext cx="114904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5" descr="&amp;Vcy;&amp;ocy;&amp;pcy;&amp;rcy;&amp;ocy;&amp;s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3861048"/>
            <a:ext cx="1224136" cy="130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 descr="&amp;Vcy;&amp;ocy;&amp;pcy;&amp;rcy;&amp;ocy;&amp;scy;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005064"/>
            <a:ext cx="114904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4" name="Заголовок 2"/>
          <p:cNvSpPr>
            <a:spLocks/>
          </p:cNvSpPr>
          <p:nvPr/>
        </p:nvSpPr>
        <p:spPr bwMode="auto">
          <a:xfrm>
            <a:off x="971600" y="0"/>
            <a:ext cx="76438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ru-RU" alt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Опорный конспект</a:t>
            </a:r>
          </a:p>
        </p:txBody>
      </p:sp>
      <p:sp>
        <p:nvSpPr>
          <p:cNvPr id="25615" name="Text Box 26"/>
          <p:cNvSpPr txBox="1">
            <a:spLocks noChangeArrowheads="1"/>
          </p:cNvSpPr>
          <p:nvPr/>
        </p:nvSpPr>
        <p:spPr bwMode="auto">
          <a:xfrm>
            <a:off x="251520" y="692696"/>
            <a:ext cx="7056784" cy="1200329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61950" algn="just"/>
            <a:r>
              <a:rPr lang="ru-RU" altLang="ru-RU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Для организации вычислений в электронных таблицах используются формулы, которые могут включать в себя ссылки.</a:t>
            </a:r>
          </a:p>
        </p:txBody>
      </p:sp>
      <p:sp>
        <p:nvSpPr>
          <p:cNvPr id="39" name="AutoShape 5"/>
          <p:cNvSpPr>
            <a:spLocks noChangeArrowheads="1"/>
          </p:cNvSpPr>
          <p:nvPr/>
        </p:nvSpPr>
        <p:spPr bwMode="auto">
          <a:xfrm>
            <a:off x="3779912" y="1916832"/>
            <a:ext cx="1727200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Ссылка </a:t>
            </a:r>
          </a:p>
        </p:txBody>
      </p:sp>
      <p:sp>
        <p:nvSpPr>
          <p:cNvPr id="40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635449" y="2780432"/>
            <a:ext cx="1943100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Абсолютная</a:t>
            </a:r>
          </a:p>
        </p:txBody>
      </p:sp>
      <p:sp>
        <p:nvSpPr>
          <p:cNvPr id="41" name="AutoShape 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227837" y="2780432"/>
            <a:ext cx="2017712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Смешанная </a:t>
            </a:r>
          </a:p>
        </p:txBody>
      </p:sp>
      <p:sp>
        <p:nvSpPr>
          <p:cNvPr id="42" name="AutoShape 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3924" y="2780432"/>
            <a:ext cx="2374900" cy="503237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200" dirty="0">
                <a:solidFill>
                  <a:schemeClr val="accent2">
                    <a:lumMod val="50000"/>
                  </a:schemeClr>
                </a:solidFill>
              </a:rPr>
              <a:t>Относительная </a:t>
            </a:r>
          </a:p>
        </p:txBody>
      </p:sp>
      <p:sp>
        <p:nvSpPr>
          <p:cNvPr id="43" name="AutoShape 19"/>
          <p:cNvSpPr>
            <a:spLocks noChangeArrowheads="1"/>
          </p:cNvSpPr>
          <p:nvPr/>
        </p:nvSpPr>
        <p:spPr bwMode="auto">
          <a:xfrm>
            <a:off x="323924" y="3717057"/>
            <a:ext cx="2519363" cy="1584325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При изменении 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позиции ячейки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с формулой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изменяется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и ссылка</a:t>
            </a:r>
          </a:p>
        </p:txBody>
      </p:sp>
      <p:sp>
        <p:nvSpPr>
          <p:cNvPr id="44" name="AutoShape 21"/>
          <p:cNvSpPr>
            <a:spLocks noChangeArrowheads="1"/>
          </p:cNvSpPr>
          <p:nvPr/>
        </p:nvSpPr>
        <p:spPr bwMode="auto">
          <a:xfrm>
            <a:off x="6011937" y="3788494"/>
            <a:ext cx="2592387" cy="1655763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При изменении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позиции ячейки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с формулой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изменяется 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относительная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часть адреса</a:t>
            </a:r>
          </a:p>
        </p:txBody>
      </p:sp>
      <p:sp>
        <p:nvSpPr>
          <p:cNvPr id="45" name="AutoShape 22"/>
          <p:cNvSpPr>
            <a:spLocks noChangeArrowheads="1"/>
          </p:cNvSpPr>
          <p:nvPr/>
        </p:nvSpPr>
        <p:spPr bwMode="auto">
          <a:xfrm>
            <a:off x="323924" y="5733182"/>
            <a:ext cx="2376488" cy="792162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А1; В4; С2; Р12</a:t>
            </a:r>
          </a:p>
        </p:txBody>
      </p:sp>
      <p:sp>
        <p:nvSpPr>
          <p:cNvPr id="46" name="AutoShape 23"/>
          <p:cNvSpPr>
            <a:spLocks noChangeArrowheads="1"/>
          </p:cNvSpPr>
          <p:nvPr/>
        </p:nvSpPr>
        <p:spPr bwMode="auto">
          <a:xfrm>
            <a:off x="3348112" y="5804619"/>
            <a:ext cx="2376487" cy="792163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А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1; 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4;</a:t>
            </a:r>
            <a:endParaRPr lang="en-US" alt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С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2; 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12</a:t>
            </a:r>
          </a:p>
        </p:txBody>
      </p:sp>
      <p:sp>
        <p:nvSpPr>
          <p:cNvPr id="47" name="AutoShape 24"/>
          <p:cNvSpPr>
            <a:spLocks noChangeArrowheads="1"/>
          </p:cNvSpPr>
          <p:nvPr/>
        </p:nvSpPr>
        <p:spPr bwMode="auto">
          <a:xfrm>
            <a:off x="6156399" y="5876057"/>
            <a:ext cx="2376488" cy="792162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А1; В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4;</a:t>
            </a:r>
            <a:endParaRPr lang="en-US" altLang="ru-RU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 С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2; </a:t>
            </a:r>
            <a:r>
              <a:rPr lang="en-US" altLang="ru-RU" dirty="0">
                <a:solidFill>
                  <a:schemeClr val="accent2">
                    <a:lumMod val="50000"/>
                  </a:schemeClr>
                </a:solidFill>
              </a:rPr>
              <a:t>$</a:t>
            </a:r>
            <a:r>
              <a:rPr lang="ru-RU" altLang="ru-RU" dirty="0">
                <a:solidFill>
                  <a:schemeClr val="accent2">
                    <a:lumMod val="50000"/>
                  </a:schemeClr>
                </a:solidFill>
              </a:rPr>
              <a:t>Р12</a:t>
            </a:r>
          </a:p>
        </p:txBody>
      </p:sp>
      <p:sp>
        <p:nvSpPr>
          <p:cNvPr id="48" name="Line 25"/>
          <p:cNvSpPr>
            <a:spLocks noChangeShapeType="1"/>
          </p:cNvSpPr>
          <p:nvPr/>
        </p:nvSpPr>
        <p:spPr bwMode="auto">
          <a:xfrm>
            <a:off x="4572074" y="2420069"/>
            <a:ext cx="0" cy="360363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26"/>
          <p:cNvSpPr>
            <a:spLocks noChangeShapeType="1"/>
          </p:cNvSpPr>
          <p:nvPr/>
        </p:nvSpPr>
        <p:spPr bwMode="auto">
          <a:xfrm flipH="1">
            <a:off x="1619324" y="2132732"/>
            <a:ext cx="2160588" cy="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27"/>
          <p:cNvSpPr>
            <a:spLocks noChangeShapeType="1"/>
          </p:cNvSpPr>
          <p:nvPr/>
        </p:nvSpPr>
        <p:spPr bwMode="auto">
          <a:xfrm>
            <a:off x="1619324" y="2132732"/>
            <a:ext cx="0" cy="64770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28"/>
          <p:cNvSpPr>
            <a:spLocks noChangeShapeType="1"/>
          </p:cNvSpPr>
          <p:nvPr/>
        </p:nvSpPr>
        <p:spPr bwMode="auto">
          <a:xfrm>
            <a:off x="5508699" y="2132732"/>
            <a:ext cx="1727200" cy="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" name="Line 29"/>
          <p:cNvSpPr>
            <a:spLocks noChangeShapeType="1"/>
          </p:cNvSpPr>
          <p:nvPr/>
        </p:nvSpPr>
        <p:spPr bwMode="auto">
          <a:xfrm>
            <a:off x="7235899" y="2132732"/>
            <a:ext cx="0" cy="64770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3" name="Line 30"/>
          <p:cNvSpPr>
            <a:spLocks noChangeShapeType="1"/>
          </p:cNvSpPr>
          <p:nvPr/>
        </p:nvSpPr>
        <p:spPr bwMode="auto">
          <a:xfrm>
            <a:off x="1547887" y="3283669"/>
            <a:ext cx="0" cy="433388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4" name="Line 31"/>
          <p:cNvSpPr>
            <a:spLocks noChangeShapeType="1"/>
          </p:cNvSpPr>
          <p:nvPr/>
        </p:nvSpPr>
        <p:spPr bwMode="auto">
          <a:xfrm>
            <a:off x="1547887" y="5299794"/>
            <a:ext cx="0" cy="433388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5" name="Line 32"/>
          <p:cNvSpPr>
            <a:spLocks noChangeShapeType="1"/>
          </p:cNvSpPr>
          <p:nvPr/>
        </p:nvSpPr>
        <p:spPr bwMode="auto">
          <a:xfrm>
            <a:off x="4572074" y="3283669"/>
            <a:ext cx="0" cy="504825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6" name="Line 33"/>
          <p:cNvSpPr>
            <a:spLocks noChangeShapeType="1"/>
          </p:cNvSpPr>
          <p:nvPr/>
        </p:nvSpPr>
        <p:spPr bwMode="auto">
          <a:xfrm>
            <a:off x="4572074" y="5228357"/>
            <a:ext cx="0" cy="576262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7" name="Line 34"/>
          <p:cNvSpPr>
            <a:spLocks noChangeShapeType="1"/>
          </p:cNvSpPr>
          <p:nvPr/>
        </p:nvSpPr>
        <p:spPr bwMode="auto">
          <a:xfrm>
            <a:off x="7308924" y="3283669"/>
            <a:ext cx="0" cy="504825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8" name="Line 35"/>
          <p:cNvSpPr>
            <a:spLocks noChangeShapeType="1"/>
          </p:cNvSpPr>
          <p:nvPr/>
        </p:nvSpPr>
        <p:spPr bwMode="auto">
          <a:xfrm>
            <a:off x="7308924" y="5444257"/>
            <a:ext cx="0" cy="431800"/>
          </a:xfrm>
          <a:prstGeom prst="line">
            <a:avLst/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9" name="AutoShape 20"/>
          <p:cNvSpPr>
            <a:spLocks noChangeArrowheads="1"/>
          </p:cNvSpPr>
          <p:nvPr/>
        </p:nvSpPr>
        <p:spPr bwMode="auto">
          <a:xfrm>
            <a:off x="3419549" y="3788494"/>
            <a:ext cx="2232025" cy="1511300"/>
          </a:xfrm>
          <a:prstGeom prst="roundRect">
            <a:avLst>
              <a:gd name="adj" fmla="val 16667"/>
            </a:avLst>
          </a:prstGeom>
          <a:solidFill>
            <a:srgbClr val="E8FAFC"/>
          </a:solidFill>
          <a:ln w="38100" cmpd="dbl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При изменении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позиции ячейки 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с формулой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ссылка не</a:t>
            </a:r>
          </a:p>
          <a:p>
            <a:r>
              <a:rPr lang="ru-RU" altLang="ru-RU" sz="1800" dirty="0">
                <a:solidFill>
                  <a:schemeClr val="accent2">
                    <a:lumMod val="50000"/>
                  </a:schemeClr>
                </a:solidFill>
              </a:rPr>
              <a:t>изменяется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79712" y="2492896"/>
            <a:ext cx="6408712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50" dirty="0" err="1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80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9864" y="5633864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332656"/>
            <a:ext cx="1296144" cy="92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899592" y="260648"/>
            <a:ext cx="4896544" cy="1080120"/>
          </a:xfrm>
          <a:prstGeom prst="rect">
            <a:avLst/>
          </a:prstGeom>
          <a:noFill/>
        </p:spPr>
        <p:txBody>
          <a:bodyPr wrap="square" rtlCol="0">
            <a:prstTxWarp prst="textWave2">
              <a:avLst/>
            </a:prstTxWarp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Повторяем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вместе с смайликами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20" name="Picture 4" descr="http://content.foto.mail.ru/mail/natali17a1106/_animated/i-315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412776"/>
            <a:ext cx="4248472" cy="3872603"/>
          </a:xfrm>
          <a:prstGeom prst="rect">
            <a:avLst/>
          </a:prstGeom>
          <a:noFill/>
        </p:spPr>
      </p:pic>
      <p:pic>
        <p:nvPicPr>
          <p:cNvPr id="9222" name="Picture 6" descr="http://animaciatop.ru/pictures/smailiki/thumb/smailiki-3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56992"/>
            <a:ext cx="1714500" cy="1714500"/>
          </a:xfrm>
          <a:prstGeom prst="rect">
            <a:avLst/>
          </a:prstGeom>
          <a:noFill/>
        </p:spPr>
      </p:pic>
      <p:pic>
        <p:nvPicPr>
          <p:cNvPr id="9224" name="Picture 8" descr="http://images.zaazu.com/img/thinking-idea-animated-animation-smiley-emoticon-000339-larg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3717032"/>
            <a:ext cx="1800200" cy="2269819"/>
          </a:xfrm>
          <a:prstGeom prst="rect">
            <a:avLst/>
          </a:prstGeom>
          <a:noFill/>
        </p:spPr>
      </p:pic>
      <p:pic>
        <p:nvPicPr>
          <p:cNvPr id="9226" name="Picture 10" descr="http://www.newhits.ru/images/m80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712" y="4653136"/>
            <a:ext cx="1656184" cy="1656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Фон - Ольга Васильевна Смирн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90483" y="1772816"/>
            <a:ext cx="491673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Практическая</a:t>
            </a:r>
            <a:endParaRPr lang="ru-RU" sz="54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Шаблон (фон) презентации &quot;Школьны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576" y="271582"/>
            <a:ext cx="7128792" cy="65864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2: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лист «электроэнергия»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файл «приложение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.</a:t>
            </a:r>
            <a:r>
              <a:rPr lang="en-US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xls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3: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Создать новый лист «таблица умножения», заполнить данными, используя формулу смешанной ссылки.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Дополнительное задание: лист «зарплата»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 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(самопроверка)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61566" y="404664"/>
            <a:ext cx="5597302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 вычислений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sz="40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t="21656" r="58333" b="34048"/>
          <a:stretch>
            <a:fillRect/>
          </a:stretch>
        </p:blipFill>
        <p:spPr bwMode="auto">
          <a:xfrm>
            <a:off x="2267744" y="2060848"/>
            <a:ext cx="650564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260648"/>
            <a:ext cx="6480720" cy="212365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вычислений в электронных таблицах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47664" y="2965594"/>
            <a:ext cx="583264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Относительные, абсолютные и смешанные ссылки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8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23528" y="2420888"/>
            <a:ext cx="66247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483768" y="404664"/>
            <a:ext cx="573195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 вычислений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формулах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2 </a:t>
            </a:r>
            <a:endParaRPr lang="ru-RU" sz="40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 t="21282" r="56006" b="29065"/>
          <a:stretch>
            <a:fillRect/>
          </a:stretch>
        </p:blipFill>
        <p:spPr bwMode="auto">
          <a:xfrm>
            <a:off x="2267744" y="2420888"/>
            <a:ext cx="646835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475470" y="476672"/>
            <a:ext cx="5731954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 вычислений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формулах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3 </a:t>
            </a:r>
            <a:endParaRPr lang="ru-RU" sz="40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 t="22266" r="45491" b="43281"/>
          <a:stretch>
            <a:fillRect/>
          </a:stretch>
        </p:blipFill>
        <p:spPr bwMode="auto">
          <a:xfrm>
            <a:off x="0" y="2924944"/>
            <a:ext cx="871337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menu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195736" y="1628800"/>
            <a:ext cx="6348413" cy="388143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Мы узнали новое… 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Использовали типы ссылок … 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$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используется для ссылки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… </a:t>
            </a: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 копировании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изменяется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… </a:t>
            </a:r>
          </a:p>
          <a:p>
            <a:pPr marL="342900" lvl="0" indent="-3429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копировании не изменяется …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lvl="0" indent="-342900" defTabSz="4572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18" charset="2"/>
              <a:buChar char=""/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копировании изменяется частично…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476672"/>
            <a:ext cx="337483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 урока</a:t>
            </a:r>
            <a:endParaRPr lang="ru-RU" sz="48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3529" y="2420888"/>
          <a:ext cx="7632847" cy="2121768"/>
        </p:xfrm>
        <a:graphic>
          <a:graphicData uri="http://schemas.openxmlformats.org/drawingml/2006/table">
            <a:tbl>
              <a:tblPr/>
              <a:tblGrid>
                <a:gridCol w="2025687"/>
                <a:gridCol w="1790338"/>
                <a:gridCol w="1908411"/>
                <a:gridCol w="1908411"/>
              </a:tblGrid>
              <a:tr h="12730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Набранное количество баллов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r>
                        <a:rPr lang="ru-RU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- 15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баллов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 </a:t>
                      </a: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баллов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баллов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Отметка за урок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55576" y="476672"/>
            <a:ext cx="5832648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Критерии оценки работы на уроке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Фон - Ольга Васильевна Смирн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928926" y="214290"/>
            <a:ext cx="4896544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Домашняя </a:t>
            </a:r>
            <a:r>
              <a:rPr lang="ru-RU" sz="40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  <a:endParaRPr lang="ru-RU" sz="40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9" y="1428736"/>
            <a:ext cx="4536504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п. 3.2 (3.2.1)</a:t>
            </a:r>
          </a:p>
          <a:p>
            <a:pPr>
              <a:defRPr/>
            </a:pP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Задания 4-12 стр. 118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28632" y="4941168"/>
            <a:ext cx="4314579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Желаю успехов!!!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Ссылки на использованные материалы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http://rebus1.com/index.php?item=rebus_generator&amp;skip=6&amp;mode=1&amp;slovo=%DD%CB%C5%CA%D2%D0%CE%CD%CD%C0%DF%D2%C0%C1%CB%C8%D6%C0</a:t>
            </a:r>
            <a:r>
              <a:rPr lang="ru-RU" dirty="0" smtClean="0"/>
              <a:t>  - электронная таблица;</a:t>
            </a:r>
          </a:p>
          <a:p>
            <a:r>
              <a:rPr lang="ru-RU" u="sng" dirty="0" smtClean="0">
                <a:hlinkClick r:id="rId3"/>
              </a:rPr>
              <a:t>http://rebus1.com/index.php?item=rebus_generator&amp;skip=2&amp;mode=1&amp;slovo=%C1%D3%D5%C3%C0%CB%D2%C5%D0</a:t>
            </a:r>
            <a:r>
              <a:rPr lang="ru-RU" dirty="0" smtClean="0"/>
              <a:t> – бухгалтер;</a:t>
            </a:r>
          </a:p>
          <a:p>
            <a:r>
              <a:rPr lang="ru-RU" u="sng" dirty="0" smtClean="0">
                <a:hlinkClick r:id="rId4"/>
              </a:rPr>
              <a:t>http://rebus1.com/index.php?item=rebus_generator&amp;enter=1</a:t>
            </a:r>
            <a:r>
              <a:rPr lang="ru-RU" dirty="0" smtClean="0"/>
              <a:t> – экономист;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http://files.school-collection.edu.ru/dlrstore/58273d06-4084-4ff6-90f0-8f0ee7d27eaa/9_131.swf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ЦОР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51520" y="599202"/>
            <a:ext cx="684076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сделать расчёт</a:t>
            </a:r>
            <a:b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Предстоит немалый,</a:t>
            </a:r>
            <a:b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программы лучше нет,</a:t>
            </a:r>
            <a:b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20114" t="40156" r="19008" b="25391"/>
          <a:stretch>
            <a:fillRect/>
          </a:stretch>
        </p:blipFill>
        <p:spPr bwMode="auto">
          <a:xfrm>
            <a:off x="1475656" y="2852936"/>
            <a:ext cx="611039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 l="39013" t="17344" r="20033" b="43281"/>
          <a:stretch>
            <a:fillRect/>
          </a:stretch>
        </p:blipFill>
        <p:spPr bwMode="auto">
          <a:xfrm>
            <a:off x="2195736" y="4581128"/>
            <a:ext cx="3312368" cy="179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1115616" y="4581128"/>
            <a:ext cx="6192688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 l="22328" t="40156" r="21775" b="21454"/>
          <a:stretch>
            <a:fillRect/>
          </a:stretch>
        </p:blipFill>
        <p:spPr bwMode="auto">
          <a:xfrm>
            <a:off x="179512" y="980729"/>
            <a:ext cx="410261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 cstate="print"/>
          <a:srcRect l="53321" t="40156" r="4618" b="23422"/>
          <a:stretch>
            <a:fillRect/>
          </a:stretch>
        </p:blipFill>
        <p:spPr bwMode="auto">
          <a:xfrm>
            <a:off x="4283968" y="908720"/>
            <a:ext cx="3420888" cy="1665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5" cstate="print"/>
          <a:srcRect l="31737" t="30313" r="16794" b="27360"/>
          <a:stretch>
            <a:fillRect/>
          </a:stretch>
        </p:blipFill>
        <p:spPr bwMode="auto">
          <a:xfrm>
            <a:off x="2843808" y="3356992"/>
            <a:ext cx="482788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5536" y="188640"/>
            <a:ext cx="68407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Таблицы используют 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23528" y="2492896"/>
            <a:ext cx="68407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расчета нам зарплаты,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умелые 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95536" y="5517232"/>
            <a:ext cx="68407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Подсчитают все затраты.</a:t>
            </a:r>
            <a:r>
              <a:rPr lang="ru-RU" sz="4000" b="1" dirty="0" smtClean="0"/>
              <a:t>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548680"/>
            <a:ext cx="759633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Интерактивный задачник,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«Электронные таблицы. Запись формул»  5 заданий</a:t>
            </a:r>
            <a:endParaRPr lang="en-US" sz="4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708920"/>
            <a:ext cx="74888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по ссылке: 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files.school-collection.edu.ru/dlrstore/58273d06-4084-4ff6-90f0-8f0ee7d27eaa/9_131.swf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51520" y="2636912"/>
            <a:ext cx="6768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34" name="Rectangle 110"/>
          <p:cNvSpPr>
            <a:spLocks noGrp="1" noChangeArrowheads="1"/>
          </p:cNvSpPr>
          <p:nvPr>
            <p:ph type="body" sz="half" idx="2"/>
          </p:nvPr>
        </p:nvSpPr>
        <p:spPr>
          <a:xfrm>
            <a:off x="251520" y="332656"/>
            <a:ext cx="6768752" cy="107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Закончите предложение: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23528" y="1340768"/>
            <a:ext cx="66247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10"/>
          <p:cNvSpPr txBox="1">
            <a:spLocks noChangeArrowheads="1"/>
          </p:cNvSpPr>
          <p:nvPr/>
        </p:nvSpPr>
        <p:spPr bwMode="auto">
          <a:xfrm>
            <a:off x="179512" y="1484784"/>
            <a:ext cx="5400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Относительная ссылка – это…</a:t>
            </a:r>
          </a:p>
        </p:txBody>
      </p:sp>
      <p:sp>
        <p:nvSpPr>
          <p:cNvPr id="16" name="Rectangle 110"/>
          <p:cNvSpPr txBox="1">
            <a:spLocks noChangeArrowheads="1"/>
          </p:cNvSpPr>
          <p:nvPr/>
        </p:nvSpPr>
        <p:spPr bwMode="auto">
          <a:xfrm>
            <a:off x="251520" y="2636912"/>
            <a:ext cx="5400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Абсолютная ссылка – это…</a:t>
            </a:r>
          </a:p>
        </p:txBody>
      </p:sp>
      <p:sp>
        <p:nvSpPr>
          <p:cNvPr id="17" name="Rectangle 110"/>
          <p:cNvSpPr txBox="1">
            <a:spLocks noChangeArrowheads="1"/>
          </p:cNvSpPr>
          <p:nvPr/>
        </p:nvSpPr>
        <p:spPr bwMode="auto">
          <a:xfrm>
            <a:off x="251520" y="3717032"/>
            <a:ext cx="5400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Смешанная ссылка – это…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17718" r="56088" b="8455"/>
          <a:stretch>
            <a:fillRect/>
          </a:stretch>
        </p:blipFill>
        <p:spPr bwMode="auto">
          <a:xfrm>
            <a:off x="5335009" y="1988840"/>
            <a:ext cx="380899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23528" y="5445224"/>
            <a:ext cx="72151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Попробуйте 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сформулировать</a:t>
            </a:r>
          </a:p>
          <a:p>
            <a:pPr algn="ctr"/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тему </a:t>
            </a:r>
            <a:r>
              <a:rPr lang="ru-RU" sz="4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цель урока</a:t>
            </a:r>
            <a:endParaRPr lang="ru-RU" sz="4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Фон - Ольга Васильевна Смирн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43808" y="1196752"/>
            <a:ext cx="5012911" cy="304698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Относительные,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абсолютные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смешанные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ссылки</a:t>
            </a:r>
            <a:endParaRPr lang="ru-RU" sz="48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2" descr="Фон - Ольга Васильевна Смирн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45416" y="1412776"/>
            <a:ext cx="5762410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«Лучше один раз увидеть,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сто раз услышать»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Фон - Ольга Васильевна Смирн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97499" y="1772816"/>
            <a:ext cx="4702698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Лабораторная</a:t>
            </a:r>
            <a:endParaRPr lang="ru-RU" sz="5400" b="1" spc="50" dirty="0">
              <a:ln w="11430"/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2364</TotalTime>
  <Words>494</Words>
  <Application>Microsoft Office PowerPoint</Application>
  <PresentationFormat>Экран (4:3)</PresentationFormat>
  <Paragraphs>135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Ссылки на использованные 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132</cp:revision>
  <dcterms:created xsi:type="dcterms:W3CDTF">2014-12-09T12:42:57Z</dcterms:created>
  <dcterms:modified xsi:type="dcterms:W3CDTF">2016-08-15T08:04:18Z</dcterms:modified>
</cp:coreProperties>
</file>