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4" r:id="rId5"/>
    <p:sldId id="265" r:id="rId6"/>
    <p:sldId id="262" r:id="rId7"/>
    <p:sldId id="266" r:id="rId8"/>
    <p:sldId id="267" r:id="rId9"/>
    <p:sldId id="268" r:id="rId10"/>
    <p:sldId id="269" r:id="rId11"/>
    <p:sldId id="272" r:id="rId12"/>
    <p:sldId id="270" r:id="rId13"/>
    <p:sldId id="271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17" y="-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gif"/><Relationship Id="rId9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1.gif"/><Relationship Id="rId7" Type="http://schemas.openxmlformats.org/officeDocument/2006/relationships/image" Target="../media/image35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9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Relationship Id="rId9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d.sch975.edusite.ru/images/p18_044.jpg" TargetMode="External"/><Relationship Id="rId13" Type="http://schemas.openxmlformats.org/officeDocument/2006/relationships/hyperlink" Target="http://portstroy.ru/img/gosts/gost/23457-86/x118.jpg" TargetMode="External"/><Relationship Id="rId18" Type="http://schemas.openxmlformats.org/officeDocument/2006/relationships/hyperlink" Target="http://i001.radikal.ru/1109/c5/4188bc0754b6.gif" TargetMode="External"/><Relationship Id="rId26" Type="http://schemas.openxmlformats.org/officeDocument/2006/relationships/hyperlink" Target="http://avtomasteru.ru/wp-content/uploads/2012/05/krugovoy-perekrestok.jpg" TargetMode="External"/><Relationship Id="rId39" Type="http://schemas.openxmlformats.org/officeDocument/2006/relationships/hyperlink" Target="http://auto.rin.ru/img/2091.jpg" TargetMode="External"/><Relationship Id="rId3" Type="http://schemas.openxmlformats.org/officeDocument/2006/relationships/hyperlink" Target="http://www.dd.sch975.edusite.ru/images/p18_046.jpg" TargetMode="External"/><Relationship Id="rId21" Type="http://schemas.openxmlformats.org/officeDocument/2006/relationships/hyperlink" Target="http://www.derev-grad.ru/stroitelstvo/tehnicheskoe-regulirovanie-stroitelstva/kapitalnoe-stroitelstvo-v-otdelnyh-otraslyah-hozyaistvennoi-deyatelnosti/transportnoe-stroitelstvo/avtomobilnye-dorogi/img2158.png" TargetMode="External"/><Relationship Id="rId34" Type="http://schemas.openxmlformats.org/officeDocument/2006/relationships/hyperlink" Target="http://www.pochemu4ka.ru/_ld/17/02415982.jpg" TargetMode="External"/><Relationship Id="rId7" Type="http://schemas.openxmlformats.org/officeDocument/2006/relationships/hyperlink" Target="http://www.dd.sch975.edusite.ru/images/p18_006.jpg" TargetMode="External"/><Relationship Id="rId12" Type="http://schemas.openxmlformats.org/officeDocument/2006/relationships/hyperlink" Target="http://smolmotor.ru/upload/medialibrary/861/8612a7ced9f4fe3f6b406a18bcb870ad.jpg" TargetMode="External"/><Relationship Id="rId17" Type="http://schemas.openxmlformats.org/officeDocument/2006/relationships/hyperlink" Target="http://www.ukrcommerce.com/images_board/541926.gif" TargetMode="External"/><Relationship Id="rId25" Type="http://schemas.openxmlformats.org/officeDocument/2006/relationships/hyperlink" Target="http://i061.radikal.ru/1010/68/905f2ed98444.gif" TargetMode="External"/><Relationship Id="rId33" Type="http://schemas.openxmlformats.org/officeDocument/2006/relationships/hyperlink" Target="http://www.miakom.ru/images/znak_parkovka.jpg" TargetMode="External"/><Relationship Id="rId38" Type="http://schemas.openxmlformats.org/officeDocument/2006/relationships/hyperlink" Target="http://www.ritc-samarskiy.ru/content/Image/znaki/servisa/6.9.jpg" TargetMode="External"/><Relationship Id="rId2" Type="http://schemas.openxmlformats.org/officeDocument/2006/relationships/hyperlink" Target="http://stat15.privet.ru/lr/090572b36aa3feb7c6fda2210daa05fb" TargetMode="External"/><Relationship Id="rId16" Type="http://schemas.openxmlformats.org/officeDocument/2006/relationships/hyperlink" Target="http://images.prom.ua/151574_w640_h640_19.gif" TargetMode="External"/><Relationship Id="rId20" Type="http://schemas.openxmlformats.org/officeDocument/2006/relationships/hyperlink" Target="http://iqbreak.ru/uploads/game_images/3aa7c725942f95c618f16225d34044f3be5fe6d0.jpg" TargetMode="External"/><Relationship Id="rId29" Type="http://schemas.openxmlformats.org/officeDocument/2006/relationships/hyperlink" Target="http://ptu76.at.ua/_pu/1/s8801321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d.sch975.edusite.ru/images/p18_009.jpg" TargetMode="External"/><Relationship Id="rId11" Type="http://schemas.openxmlformats.org/officeDocument/2006/relationships/hyperlink" Target="http://images.prom.ua/151794_w640_h640_127.gif" TargetMode="External"/><Relationship Id="rId24" Type="http://schemas.openxmlformats.org/officeDocument/2006/relationships/hyperlink" Target="http://www.irocity.ru/dor/ZNAK/4_2_2.gif" TargetMode="External"/><Relationship Id="rId32" Type="http://schemas.openxmlformats.org/officeDocument/2006/relationships/hyperlink" Target="http://www.ustltd.com/img/katalog/82/3_4.gif" TargetMode="External"/><Relationship Id="rId37" Type="http://schemas.openxmlformats.org/officeDocument/2006/relationships/hyperlink" Target="http://www.ritc-samarskiy.ru/content/Image/znaki/servisa/6.6.jpg" TargetMode="External"/><Relationship Id="rId40" Type="http://schemas.openxmlformats.org/officeDocument/2006/relationships/hyperlink" Target="http://kontroldor.crimea.com/img/znaki/7_007.jpg" TargetMode="External"/><Relationship Id="rId5" Type="http://schemas.openxmlformats.org/officeDocument/2006/relationships/hyperlink" Target="http://www.dd.sch975.edusite.ru/images/p18_001.jpg" TargetMode="External"/><Relationship Id="rId15" Type="http://schemas.openxmlformats.org/officeDocument/2006/relationships/hyperlink" Target="http://saratov.rfn.ru/p/m_28223.jpg" TargetMode="External"/><Relationship Id="rId23" Type="http://schemas.openxmlformats.org/officeDocument/2006/relationships/hyperlink" Target="http://www.nn.ru/data/forum/images/2010-09/26144198-znak_pesehodnaj_doroska.gif" TargetMode="External"/><Relationship Id="rId28" Type="http://schemas.openxmlformats.org/officeDocument/2006/relationships/hyperlink" Target="http://bscltd.com.ua/upload/iblock/904/4_16.gif" TargetMode="External"/><Relationship Id="rId36" Type="http://schemas.openxmlformats.org/officeDocument/2006/relationships/hyperlink" Target="http://riverest.com.ua/images/turistu/6.2.jpg" TargetMode="External"/><Relationship Id="rId10" Type="http://schemas.openxmlformats.org/officeDocument/2006/relationships/hyperlink" Target="http://www.dd.sch975.edusite.ru/images/p18_049.jpg" TargetMode="External"/><Relationship Id="rId19" Type="http://schemas.openxmlformats.org/officeDocument/2006/relationships/hyperlink" Target="http://i.online.ua/pdd/img/znaks/33_3_8_b.gif" TargetMode="External"/><Relationship Id="rId31" Type="http://schemas.openxmlformats.org/officeDocument/2006/relationships/hyperlink" Target="http://www.edu54.ru/sites/default/files/resize/userfiles/image/62_4-250x249.gif" TargetMode="External"/><Relationship Id="rId4" Type="http://schemas.openxmlformats.org/officeDocument/2006/relationships/hyperlink" Target="http://www.dd.sch975.edusite.ru/images/p18_004.jpg" TargetMode="External"/><Relationship Id="rId9" Type="http://schemas.openxmlformats.org/officeDocument/2006/relationships/hyperlink" Target="http://www.dd.sch975.edusite.ru/images/p18_040.jpg" TargetMode="External"/><Relationship Id="rId14" Type="http://schemas.openxmlformats.org/officeDocument/2006/relationships/hyperlink" Target="http://www.snapsnap.ru/i/504udu3.gif" TargetMode="External"/><Relationship Id="rId22" Type="http://schemas.openxmlformats.org/officeDocument/2006/relationships/hyperlink" Target="http://www.almatymotors.kz/SITEIMAGES/129.jpg" TargetMode="External"/><Relationship Id="rId27" Type="http://schemas.openxmlformats.org/officeDocument/2006/relationships/hyperlink" Target="http://bscltd.com.ua/upload/iblock/0c1/4_1.gif" TargetMode="External"/><Relationship Id="rId30" Type="http://schemas.openxmlformats.org/officeDocument/2006/relationships/hyperlink" Target="http://bscltd.com.ua/upload/iblock/ca0/5_42.gif" TargetMode="External"/><Relationship Id="rId35" Type="http://schemas.openxmlformats.org/officeDocument/2006/relationships/hyperlink" Target="http://www.ritc-samarskiy.ru/content/Image/znaki/servisa/6.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5.png"/><Relationship Id="rId7" Type="http://schemas.openxmlformats.org/officeDocument/2006/relationships/slide" Target="slide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82" y="2761166"/>
            <a:ext cx="3181296" cy="4026802"/>
          </a:xfrm>
          <a:prstGeom prst="rect">
            <a:avLst/>
          </a:prstGeom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286" y="1126225"/>
            <a:ext cx="6729428" cy="3364714"/>
          </a:xfrm>
          <a:prstGeom prst="rect">
            <a:avLst/>
          </a:prstGeom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8200590" y="6200334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мка 2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42660" y="6261576"/>
            <a:ext cx="60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dirty="0" smtClean="0">
                <a:latin typeface="Arial" pitchFamily="34" charset="0"/>
                <a:cs typeface="Arial" pitchFamily="34" charset="0"/>
              </a:rPr>
              <a:t>Автор: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Карышева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Е.Н., учитель начальных классов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9226" y="26417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dirty="0" smtClean="0">
                <a:latin typeface="Arial" pitchFamily="34" charset="0"/>
                <a:cs typeface="Arial" pitchFamily="34" charset="0"/>
              </a:rPr>
              <a:t>МБОУ 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Сычёвская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средняя общеобразовательная школа имени К.Ф.Лебединской»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0684" y="4695992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Интерактивный плакат, </a:t>
            </a:r>
          </a:p>
          <a:p>
            <a:pPr marL="514350" indent="-514350"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1 – 4 класс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 descr="Рисунок2.png"/>
          <p:cNvPicPr>
            <a:picLocks noChangeAspect="1"/>
          </p:cNvPicPr>
          <p:nvPr/>
        </p:nvPicPr>
        <p:blipFill>
          <a:blip r:embed="rId2"/>
          <a:srcRect l="6196" t="17744" r="5302" b="6992"/>
          <a:stretch>
            <a:fillRect/>
          </a:stretch>
        </p:blipFill>
        <p:spPr>
          <a:xfrm>
            <a:off x="987654" y="251628"/>
            <a:ext cx="7072362" cy="1000132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l="11207" t="14439" r="11207" b="7974"/>
          <a:stretch>
            <a:fillRect/>
          </a:stretch>
        </p:blipFill>
        <p:spPr bwMode="auto">
          <a:xfrm>
            <a:off x="3546516" y="1357298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4106" y="1428736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9176" y="4071942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695902" y="5724401"/>
            <a:ext cx="15888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Круговое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движение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23104" y="5682673"/>
            <a:ext cx="35031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Ограничение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минимальной скорости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9500" y="5732764"/>
            <a:ext cx="1617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Движение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прямо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02604" y="3136104"/>
            <a:ext cx="3083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Движение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направо или налево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674" y="3136104"/>
            <a:ext cx="3208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Объезд препятствия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слева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6120" y="3106608"/>
            <a:ext cx="19919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Пешеходная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дорожка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033" y="1428736"/>
            <a:ext cx="1784331" cy="178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414" y="4071942"/>
            <a:ext cx="1717341" cy="17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46912" y="407194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Стрелка вправо 23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Рисунок6.png"/>
          <p:cNvPicPr>
            <a:picLocks noChangeAspect="1"/>
          </p:cNvPicPr>
          <p:nvPr/>
        </p:nvPicPr>
        <p:blipFill>
          <a:blip r:embed="rId2"/>
          <a:srcRect l="15648" t="28496" r="15647"/>
          <a:stretch>
            <a:fillRect/>
          </a:stretch>
        </p:blipFill>
        <p:spPr>
          <a:xfrm>
            <a:off x="1483116" y="285728"/>
            <a:ext cx="6143668" cy="95016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7" y="1427117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0392" y="4084388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9" name="Группа 18"/>
          <p:cNvGrpSpPr/>
          <p:nvPr/>
        </p:nvGrpSpPr>
        <p:grpSpPr>
          <a:xfrm>
            <a:off x="3148965" y="4000504"/>
            <a:ext cx="3084242" cy="2554894"/>
            <a:chOff x="156226" y="4000504"/>
            <a:chExt cx="3084242" cy="2554894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12046" y="4000504"/>
              <a:ext cx="1822344" cy="1785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Box 11"/>
            <p:cNvSpPr txBox="1"/>
            <p:nvPr/>
          </p:nvSpPr>
          <p:spPr>
            <a:xfrm>
              <a:off x="156226" y="5724401"/>
              <a:ext cx="30842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Звуковые</a:t>
              </a:r>
            </a:p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сигналы запрещены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9100" y="4030000"/>
            <a:ext cx="2654060" cy="2545662"/>
            <a:chOff x="3360032" y="4030000"/>
            <a:chExt cx="2654060" cy="2545662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48844" y="4030000"/>
              <a:ext cx="1762124" cy="1762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3360032" y="5744665"/>
              <a:ext cx="265406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Поворот направо</a:t>
              </a:r>
            </a:p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запрещён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793484" y="5748262"/>
            <a:ext cx="16017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Обгон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запрещён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901732" y="1357298"/>
            <a:ext cx="3538597" cy="2625301"/>
            <a:chOff x="5820116" y="1357298"/>
            <a:chExt cx="3538597" cy="2625301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572264" y="1357298"/>
              <a:ext cx="1857388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5820116" y="3151602"/>
              <a:ext cx="35385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Движение на</a:t>
              </a:r>
            </a:p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велосипеде запрещено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584710" y="1357298"/>
            <a:ext cx="1857388" cy="2609803"/>
            <a:chOff x="3643306" y="1357298"/>
            <a:chExt cx="1857388" cy="2609803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43306" y="1357298"/>
              <a:ext cx="1857388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3784310" y="3136104"/>
              <a:ext cx="16017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Въезд</a:t>
              </a:r>
            </a:p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запрещён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32332" y="3137604"/>
            <a:ext cx="17697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Движение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запрещено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трелка вправо 21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Рисунок5.png"/>
          <p:cNvPicPr>
            <a:picLocks noChangeAspect="1"/>
          </p:cNvPicPr>
          <p:nvPr/>
        </p:nvPicPr>
        <p:blipFill>
          <a:blip r:embed="rId2"/>
          <a:srcRect l="7658" t="9203" r="7659" b="9203"/>
          <a:stretch>
            <a:fillRect/>
          </a:stretch>
        </p:blipFill>
        <p:spPr>
          <a:xfrm>
            <a:off x="676498" y="214290"/>
            <a:ext cx="7572428" cy="157163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4632" y="1857364"/>
            <a:ext cx="1356461" cy="1351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36070" y="4000504"/>
            <a:ext cx="1214446" cy="18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6466" y="1857364"/>
            <a:ext cx="1357322" cy="135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9128" y="3998682"/>
            <a:ext cx="1214446" cy="18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2294" y="1857364"/>
            <a:ext cx="136414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93156" y="4000504"/>
            <a:ext cx="121788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72196" y="5708903"/>
            <a:ext cx="20756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Дорога для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автомобилей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30326" y="5729167"/>
            <a:ext cx="2909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Место для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остановки трамвая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7598" y="5717266"/>
            <a:ext cx="29981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Место для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остановки автобуса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11258" y="3150102"/>
            <a:ext cx="18335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Подземный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переход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6870" y="3150102"/>
            <a:ext cx="16898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Место для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стоянки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0360" y="3150102"/>
            <a:ext cx="2131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Пешеходный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переход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трелка вправо 20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/>
          <a:srcRect l="21508" t="23120" r="21508"/>
          <a:stretch>
            <a:fillRect/>
          </a:stretch>
        </p:blipFill>
        <p:spPr>
          <a:xfrm>
            <a:off x="2397062" y="241484"/>
            <a:ext cx="4286280" cy="102159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166" y="1500174"/>
            <a:ext cx="1163659" cy="173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8554" y="1500174"/>
            <a:ext cx="1166257" cy="174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2834" y="1500174"/>
            <a:ext cx="114639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6720" y="4042446"/>
            <a:ext cx="1166257" cy="174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4071942"/>
            <a:ext cx="118162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/>
          <a:srcRect b="2500"/>
          <a:stretch>
            <a:fillRect/>
          </a:stretch>
        </p:blipFill>
        <p:spPr bwMode="auto">
          <a:xfrm>
            <a:off x="6929454" y="4000504"/>
            <a:ext cx="13573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57658" y="5724401"/>
            <a:ext cx="1658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Гостиница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3136" y="5744665"/>
            <a:ext cx="41232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Техническое обслуживание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автомобилей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55712" y="5762260"/>
            <a:ext cx="1340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Пункт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питания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11468" y="3165600"/>
            <a:ext cx="1462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Телефон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916" y="3165600"/>
            <a:ext cx="26679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Автозаправочная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станция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4310" y="3195096"/>
            <a:ext cx="1580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Больница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вправо 16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8563" y="379466"/>
            <a:ext cx="7754007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hlinkClick r:id="rId2"/>
              </a:rPr>
              <a:t>http://stat15.privet.ru/lr/090572b36aa3feb7c6fda2210daa05fb</a:t>
            </a:r>
            <a:r>
              <a:rPr lang="ru-RU" sz="900" dirty="0" smtClean="0"/>
              <a:t> </a:t>
            </a:r>
            <a:r>
              <a:rPr lang="ru-RU" sz="900" dirty="0" err="1" smtClean="0"/>
              <a:t>миллиционер</a:t>
            </a:r>
            <a:endParaRPr lang="ru-RU" sz="900" dirty="0" smtClean="0"/>
          </a:p>
          <a:p>
            <a:r>
              <a:rPr lang="en-US" sz="900" dirty="0" smtClean="0">
                <a:hlinkClick r:id="rId3"/>
              </a:rPr>
              <a:t>http://www.dd.sch975.edusite.ru/images/p18_046.jpg</a:t>
            </a:r>
            <a:r>
              <a:rPr lang="ru-RU" sz="900" dirty="0" smtClean="0"/>
              <a:t> в машине</a:t>
            </a:r>
          </a:p>
          <a:p>
            <a:r>
              <a:rPr lang="en-US" sz="900" dirty="0" smtClean="0">
                <a:hlinkClick r:id="rId4"/>
              </a:rPr>
              <a:t>http://www.dd.sch975.edusite.ru/images/p18_004.jpg</a:t>
            </a:r>
            <a:r>
              <a:rPr lang="ru-RU" sz="900" dirty="0" smtClean="0"/>
              <a:t> пешеходный переход</a:t>
            </a:r>
          </a:p>
          <a:p>
            <a:r>
              <a:rPr lang="en-US" sz="900" dirty="0" smtClean="0">
                <a:hlinkClick r:id="rId5"/>
              </a:rPr>
              <a:t>http://www.dd.sch975.edusite.ru/images/p18_001.jpg</a:t>
            </a:r>
            <a:r>
              <a:rPr lang="ru-RU" sz="900" dirty="0" smtClean="0"/>
              <a:t> тротуар</a:t>
            </a:r>
          </a:p>
          <a:p>
            <a:r>
              <a:rPr lang="en-US" sz="900" dirty="0" smtClean="0">
                <a:hlinkClick r:id="rId6"/>
              </a:rPr>
              <a:t>http://www.dd.sch975.edusite.ru/images/p18_009.jpg</a:t>
            </a:r>
            <a:r>
              <a:rPr lang="ru-RU" sz="900" dirty="0" smtClean="0"/>
              <a:t> светофор</a:t>
            </a:r>
          </a:p>
          <a:p>
            <a:r>
              <a:rPr lang="en-US" sz="900" dirty="0" smtClean="0">
                <a:hlinkClick r:id="rId7"/>
              </a:rPr>
              <a:t>http://www.dd.sch975.edusite.ru/images/p18_006.jpg</a:t>
            </a:r>
            <a:r>
              <a:rPr lang="ru-RU" sz="900" dirty="0" smtClean="0"/>
              <a:t> подземный переход</a:t>
            </a:r>
          </a:p>
          <a:p>
            <a:r>
              <a:rPr lang="en-US" sz="900" dirty="0" smtClean="0">
                <a:hlinkClick r:id="rId8"/>
              </a:rPr>
              <a:t>http://www.dd.sch975.edusite.ru/images/p18_044.jpg</a:t>
            </a:r>
            <a:r>
              <a:rPr lang="ru-RU" sz="900" dirty="0" smtClean="0"/>
              <a:t> задний ход машины</a:t>
            </a:r>
          </a:p>
          <a:p>
            <a:r>
              <a:rPr lang="en-US" sz="900" dirty="0" smtClean="0">
                <a:hlinkClick r:id="rId9"/>
              </a:rPr>
              <a:t>http://www.dd.sch975.edusite.ru/images/p18_040.jpg</a:t>
            </a:r>
            <a:r>
              <a:rPr lang="ru-RU" sz="900" dirty="0" smtClean="0"/>
              <a:t> обход транспорта</a:t>
            </a:r>
          </a:p>
          <a:p>
            <a:r>
              <a:rPr lang="en-US" sz="900" dirty="0" smtClean="0">
                <a:hlinkClick r:id="rId10"/>
              </a:rPr>
              <a:t>http://www.dd.sch975.edusite.ru/images/p18_049.jpg</a:t>
            </a:r>
            <a:r>
              <a:rPr lang="ru-RU" sz="900" dirty="0" smtClean="0"/>
              <a:t> велосипедисты</a:t>
            </a:r>
          </a:p>
          <a:p>
            <a:r>
              <a:rPr lang="ru-RU" sz="900" dirty="0" smtClean="0"/>
              <a:t>Предупреждающие знаки</a:t>
            </a:r>
          </a:p>
          <a:p>
            <a:r>
              <a:rPr lang="en-US" sz="900" dirty="0" smtClean="0">
                <a:hlinkClick r:id="rId11"/>
              </a:rPr>
              <a:t>http://images.prom.ua/151794_w640_h640_127.gif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12"/>
              </a:rPr>
              <a:t>http://smolmotor.ru/upload/medialibrary/861/8612a7ced9f4fe3f6b406a18bcb870ad.jpg</a:t>
            </a:r>
            <a:endParaRPr lang="ru-RU" sz="900" dirty="0" smtClean="0"/>
          </a:p>
          <a:p>
            <a:r>
              <a:rPr lang="en-US" sz="900" dirty="0" smtClean="0">
                <a:hlinkClick r:id="rId13"/>
              </a:rPr>
              <a:t>http://portstroy.ru/img/gosts/gost/23457-86/x118.jpg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14"/>
              </a:rPr>
              <a:t>http://www.snapsnap.ru/i/504udu3.gif</a:t>
            </a:r>
            <a:r>
              <a:rPr lang="ru-RU" sz="900" dirty="0" smtClean="0"/>
              <a:t>  </a:t>
            </a:r>
          </a:p>
          <a:p>
            <a:r>
              <a:rPr lang="en-US" sz="900" dirty="0" smtClean="0">
                <a:hlinkClick r:id="rId15"/>
              </a:rPr>
              <a:t>http://saratov.rfn.ru/p/m_28223.jpg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16"/>
              </a:rPr>
              <a:t>http://images.prom.ua/151574_w640_h640_19.gif</a:t>
            </a:r>
            <a:r>
              <a:rPr lang="ru-RU" sz="900" dirty="0" smtClean="0"/>
              <a:t> </a:t>
            </a:r>
          </a:p>
          <a:p>
            <a:r>
              <a:rPr lang="ru-RU" sz="900" dirty="0" smtClean="0"/>
              <a:t>Запрещающие знаки</a:t>
            </a:r>
          </a:p>
          <a:p>
            <a:r>
              <a:rPr lang="en-US" sz="900" dirty="0" smtClean="0">
                <a:hlinkClick r:id="rId17"/>
              </a:rPr>
              <a:t>http://www.ukrcommerce.com/images_board/541926.gif</a:t>
            </a:r>
            <a:endParaRPr lang="ru-RU" sz="900" dirty="0" smtClean="0"/>
          </a:p>
          <a:p>
            <a:r>
              <a:rPr lang="en-US" sz="900" dirty="0" smtClean="0">
                <a:hlinkClick r:id="rId18"/>
              </a:rPr>
              <a:t>http://i001.radikal.ru/1109/c5/4188bc0754b6.gif</a:t>
            </a:r>
            <a:endParaRPr lang="ru-RU" sz="900" dirty="0" smtClean="0"/>
          </a:p>
          <a:p>
            <a:r>
              <a:rPr lang="en-US" sz="900" dirty="0" smtClean="0">
                <a:hlinkClick r:id="rId19"/>
              </a:rPr>
              <a:t>http://i.online.ua/pdd/img/znaks/33_3_8_b.gif</a:t>
            </a:r>
            <a:r>
              <a:rPr lang="ru-RU" sz="900" dirty="0" smtClean="0"/>
              <a:t>  </a:t>
            </a:r>
          </a:p>
          <a:p>
            <a:r>
              <a:rPr lang="en-US" sz="900" dirty="0" smtClean="0">
                <a:hlinkClick r:id="rId20"/>
              </a:rPr>
              <a:t>http://iqbreak.ru/uploads/game_images/3aa7c725942f95c618f16225d34044f3be5fe6d0.jpg</a:t>
            </a:r>
            <a:endParaRPr lang="ru-RU" sz="900" dirty="0" smtClean="0"/>
          </a:p>
          <a:p>
            <a:r>
              <a:rPr lang="en-US" sz="900" dirty="0" smtClean="0">
                <a:hlinkClick r:id="rId21"/>
              </a:rPr>
              <a:t>http://www.derev-grad.ru/stroitelstvo/tehnicheskoe-regulirovanie-stroitelstva/kapitalnoe-stroitelstvo-v-otdelnyh-otraslyah-hozyaistvennoi-deyatelnosti/transportnoe-stroitelstvo/avtomobilnye-dorogi/img2158.png</a:t>
            </a:r>
            <a:r>
              <a:rPr lang="ru-RU" sz="900" dirty="0" smtClean="0"/>
              <a:t>  </a:t>
            </a:r>
          </a:p>
          <a:p>
            <a:r>
              <a:rPr lang="en-US" sz="900" dirty="0" smtClean="0">
                <a:hlinkClick r:id="rId22"/>
              </a:rPr>
              <a:t>http://www.almatymotors.kz/SITEIMAGES/129.jpg</a:t>
            </a:r>
            <a:r>
              <a:rPr lang="ru-RU" sz="900" dirty="0" smtClean="0"/>
              <a:t> </a:t>
            </a:r>
          </a:p>
          <a:p>
            <a:r>
              <a:rPr lang="ru-RU" sz="900" dirty="0" smtClean="0"/>
              <a:t>Предписывающие знаки</a:t>
            </a:r>
          </a:p>
          <a:p>
            <a:r>
              <a:rPr lang="en-US" sz="900" dirty="0" smtClean="0">
                <a:hlinkClick r:id="rId23"/>
              </a:rPr>
              <a:t>http://www.nn.ru/data/forum/images/2010-09/26144198-znak_pesehodnaj_doroska.gif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24"/>
              </a:rPr>
              <a:t>http://www.irocity.ru/dor/ZNAK/4_2_2.gif</a:t>
            </a:r>
            <a:endParaRPr lang="ru-RU" sz="900" dirty="0" smtClean="0"/>
          </a:p>
          <a:p>
            <a:r>
              <a:rPr lang="en-US" sz="900" dirty="0" smtClean="0">
                <a:hlinkClick r:id="rId25"/>
              </a:rPr>
              <a:t>http://i061.radikal.ru/1010/68/905f2ed98444.gif</a:t>
            </a:r>
            <a:r>
              <a:rPr lang="ru-RU" sz="900" dirty="0" smtClean="0"/>
              <a:t>  </a:t>
            </a:r>
          </a:p>
          <a:p>
            <a:r>
              <a:rPr lang="en-US" sz="900" dirty="0" smtClean="0">
                <a:hlinkClick r:id="rId26"/>
              </a:rPr>
              <a:t>http://avtomasteru.ru/wp-content/uploads/2012/05/krugovoy-perekrestok.jpg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27"/>
              </a:rPr>
              <a:t>http://bscltd.com.ua/upload/iblock/0c1/4_1.gif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28"/>
              </a:rPr>
              <a:t>http://bscltd.com.ua/upload/iblock/904/4_16.gif</a:t>
            </a:r>
            <a:r>
              <a:rPr lang="ru-RU" sz="900" dirty="0" smtClean="0"/>
              <a:t> </a:t>
            </a:r>
          </a:p>
          <a:p>
            <a:r>
              <a:rPr lang="ru-RU" sz="900" dirty="0" smtClean="0"/>
              <a:t>Информационно-указательные знаки</a:t>
            </a:r>
          </a:p>
          <a:p>
            <a:r>
              <a:rPr lang="en-US" sz="900" dirty="0" smtClean="0">
                <a:hlinkClick r:id="rId29"/>
              </a:rPr>
              <a:t>http://ptu76.at.ua/_pu/1/s88013219.jpg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0"/>
              </a:rPr>
              <a:t>http://bscltd.com.ua/upload/iblock/ca0/5_42.gif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1"/>
              </a:rPr>
              <a:t>http://www.edu54.ru/sites/default/files/resize/userfiles/image/62_4-250x249.gif</a:t>
            </a:r>
            <a:endParaRPr lang="ru-RU" sz="900" dirty="0" smtClean="0"/>
          </a:p>
          <a:p>
            <a:r>
              <a:rPr lang="en-US" sz="900" dirty="0" smtClean="0">
                <a:hlinkClick r:id="rId32"/>
              </a:rPr>
              <a:t>http://www.ustltd.com/img/katalog/82/3_4.gif</a:t>
            </a:r>
            <a:endParaRPr lang="ru-RU" sz="900" dirty="0" smtClean="0"/>
          </a:p>
          <a:p>
            <a:r>
              <a:rPr lang="en-US" sz="900" dirty="0" smtClean="0">
                <a:hlinkClick r:id="rId33"/>
              </a:rPr>
              <a:t>http://www.miakom.ru/images/znak_parkovka.jpg</a:t>
            </a:r>
            <a:endParaRPr lang="ru-RU" sz="900" dirty="0" smtClean="0"/>
          </a:p>
          <a:p>
            <a:r>
              <a:rPr lang="en-US" sz="900" dirty="0" smtClean="0">
                <a:hlinkClick r:id="rId34"/>
              </a:rPr>
              <a:t>http://www.pochemu4ka.ru/_ld/17/02415982.jpg</a:t>
            </a:r>
            <a:r>
              <a:rPr lang="ru-RU" sz="900" dirty="0" smtClean="0"/>
              <a:t>    </a:t>
            </a:r>
          </a:p>
          <a:p>
            <a:r>
              <a:rPr lang="ru-RU" sz="900" dirty="0" smtClean="0"/>
              <a:t>Знаки сервиса</a:t>
            </a:r>
          </a:p>
          <a:p>
            <a:r>
              <a:rPr lang="en-US" sz="900" dirty="0" smtClean="0">
                <a:hlinkClick r:id="rId35"/>
              </a:rPr>
              <a:t>http://www.ritc-samarskiy.ru/content/Image/znaki/servisa/6.3.jpg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6"/>
              </a:rPr>
              <a:t>http://riverest.com.ua/images/turistu/6.2.jpg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7"/>
              </a:rPr>
              <a:t>http://www.ritc-samarskiy.ru/content/Image/znaki/servisa/6.6.jpg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8"/>
              </a:rPr>
              <a:t>http://www.ritc-samarskiy.ru/content/Image/znaki/servisa/6.9.jpg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39"/>
              </a:rPr>
              <a:t>http://auto.rin.ru/img/2091.jpg</a:t>
            </a:r>
            <a:r>
              <a:rPr lang="ru-RU" sz="900" dirty="0" smtClean="0"/>
              <a:t> </a:t>
            </a:r>
          </a:p>
          <a:p>
            <a:r>
              <a:rPr lang="en-US" sz="900" dirty="0" smtClean="0">
                <a:hlinkClick r:id="rId40"/>
              </a:rPr>
              <a:t>http://kontroldor.crimea.com/img/znaki/7_007.jpg</a:t>
            </a:r>
            <a:r>
              <a:rPr lang="ru-RU" sz="900" dirty="0" smtClean="0"/>
              <a:t> </a:t>
            </a:r>
          </a:p>
          <a:p>
            <a:r>
              <a:rPr lang="ru-RU" sz="900" dirty="0" smtClean="0"/>
              <a:t> </a:t>
            </a:r>
          </a:p>
          <a:p>
            <a:endParaRPr lang="ru-RU" sz="900" dirty="0"/>
          </a:p>
        </p:txBody>
      </p:sp>
      <p:sp>
        <p:nvSpPr>
          <p:cNvPr id="3" name="TextBox 2"/>
          <p:cNvSpPr txBox="1"/>
          <p:nvPr/>
        </p:nvSpPr>
        <p:spPr>
          <a:xfrm>
            <a:off x="4081142" y="139482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Ссылки</a:t>
            </a:r>
            <a:endParaRPr lang="ru-RU" b="1" dirty="0"/>
          </a:p>
        </p:txBody>
      </p:sp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82" y="2761166"/>
            <a:ext cx="3181296" cy="4026802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25" y="246088"/>
            <a:ext cx="8460549" cy="5540806"/>
          </a:xfrm>
          <a:prstGeom prst="rect">
            <a:avLst/>
          </a:prstGeom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357158" y="357166"/>
            <a:ext cx="4071966" cy="14287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4714876" y="428604"/>
            <a:ext cx="4071966" cy="14287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2500298" y="2071678"/>
            <a:ext cx="4071966" cy="14287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4069632" y="4345248"/>
            <a:ext cx="4071966" cy="14287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286776" y="6000768"/>
            <a:ext cx="642942" cy="642942"/>
          </a:xfrm>
          <a:prstGeom prst="mathMultiply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2"/>
          <a:srcRect l="7402" t="12368" r="7402" b="6991"/>
          <a:stretch>
            <a:fillRect/>
          </a:stretch>
        </p:blipFill>
        <p:spPr>
          <a:xfrm>
            <a:off x="1859658" y="156872"/>
            <a:ext cx="5357850" cy="10303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231" y="1669308"/>
            <a:ext cx="5572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Ходи только по тротуару, придерживаясь правой стороны и никогда не ходи по  проезжей части.     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496936"/>
            <a:ext cx="2835737" cy="21478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9668" y="4202802"/>
            <a:ext cx="5572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2. Переходи улицу только по пешеходным переходам и никогда не переходи в неположенном месте.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107408"/>
            <a:ext cx="2857520" cy="203549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200590" y="6200334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2"/>
          <a:srcRect l="7402" t="12368" r="7402" b="6991"/>
          <a:stretch>
            <a:fillRect/>
          </a:stretch>
        </p:blipFill>
        <p:spPr>
          <a:xfrm>
            <a:off x="1859658" y="156872"/>
            <a:ext cx="5357850" cy="10303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231" y="1905276"/>
            <a:ext cx="5643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3. Переходи улицу только на зелёный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сигнал светофора и никогда не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переходи на красный.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9668" y="4453518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4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Пользуйся подземным переходом</a:t>
            </a:r>
          </a:p>
          <a:p>
            <a:pPr marL="514350" indent="-514350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широких улицах  интенсивным</a:t>
            </a:r>
          </a:p>
          <a:p>
            <a:pPr marL="514350" indent="-514350"/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движением.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4070" y="1500174"/>
            <a:ext cx="2836136" cy="214314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069640"/>
            <a:ext cx="2857520" cy="20740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200590" y="6200334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2"/>
          <a:srcRect l="7402" t="12368" r="7402" b="6991"/>
          <a:stretch>
            <a:fillRect/>
          </a:stretch>
        </p:blipFill>
        <p:spPr>
          <a:xfrm>
            <a:off x="1859658" y="156872"/>
            <a:ext cx="5357850" cy="10303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733" y="1462836"/>
            <a:ext cx="55721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 startAt="5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Машина может ехать не только вперёд, но и назад, поэтому будь внимательным при обходе машины с включенным двигателем – она может поехать в любой момент.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170" y="4129062"/>
            <a:ext cx="56436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400" dirty="0" smtClean="0">
                <a:latin typeface="Arial" pitchFamily="34" charset="0"/>
                <a:cs typeface="Arial" pitchFamily="34" charset="0"/>
              </a:rPr>
              <a:t>6.   Когда ждёшь транспорт на оста-</a:t>
            </a:r>
          </a:p>
          <a:p>
            <a:pPr marL="514350" indent="-514350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новке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нужно стоять на тротуаре или обочине. Трамвай обходи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спе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реди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машины, автобусы обходи сзади. 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4620" r="4014"/>
          <a:stretch>
            <a:fillRect/>
          </a:stretch>
        </p:blipFill>
        <p:spPr bwMode="auto">
          <a:xfrm>
            <a:off x="5909970" y="1500174"/>
            <a:ext cx="2876872" cy="218290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4574" y="4143380"/>
            <a:ext cx="2867848" cy="221457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6.png"/>
          <p:cNvPicPr>
            <a:picLocks noChangeAspect="1"/>
          </p:cNvPicPr>
          <p:nvPr/>
        </p:nvPicPr>
        <p:blipFill>
          <a:blip r:embed="rId2"/>
          <a:srcRect b="7632"/>
          <a:stretch>
            <a:fillRect/>
          </a:stretch>
        </p:blipFill>
        <p:spPr>
          <a:xfrm>
            <a:off x="1105729" y="-62750"/>
            <a:ext cx="6868101" cy="120573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 l="5515" r="1836"/>
          <a:stretch>
            <a:fillRect/>
          </a:stretch>
        </p:blipFill>
        <p:spPr bwMode="auto">
          <a:xfrm>
            <a:off x="5916876" y="1342550"/>
            <a:ext cx="2857520" cy="221457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70223" y="1624566"/>
            <a:ext cx="55721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Находясь в автомобиле, при-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стегнись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ремнями безопасности в автомобильном кресле. 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2.  Не отвлекай водителя от управ-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ления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автомобилем.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6368" y="3567272"/>
            <a:ext cx="8663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 startAt="3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Никогда не выходи из машины, пока не убедишься, что 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рядом не едет другая машина, мотоцикл или автобус.</a:t>
            </a:r>
          </a:p>
          <a:p>
            <a:pPr marL="514350" indent="-514350" algn="just">
              <a:buAutoNum type="arabicPeriod" startAt="4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Входи в общественный транспорт через заднюю или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среднюю дверь, выходи через переднюю.</a:t>
            </a:r>
          </a:p>
          <a:p>
            <a:pPr marL="514350" indent="-514350" algn="just">
              <a:buAutoNum type="arabicPeriod" startAt="5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Уступай место в транспорте больным и пожилым людям, это правило не только вежливости, но и безопасности.</a:t>
            </a:r>
          </a:p>
          <a:p>
            <a:pPr marL="514350" indent="-514350" algn="just">
              <a:buAutoNum type="arabicPeriod" startAt="5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</a:p>
        </p:txBody>
      </p:sp>
      <p:sp>
        <p:nvSpPr>
          <p:cNvPr id="15" name="Стрелка вправо 14">
            <a:hlinkClick r:id="rId4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729" y="1336104"/>
            <a:ext cx="55721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Велосипедисту можно ехать по дороге вместе с машинами,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при-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держиваясь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правой стороны, 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только с 14 лет.</a:t>
            </a:r>
          </a:p>
          <a:p>
            <a:pPr marL="514350" indent="-514350" algn="just">
              <a:buAutoNum type="arabicPeriod" startAt="2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имеется велосипедная до-</a:t>
            </a: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рожка, то велосипедист обязан передвигаться по ней.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8488" y="3944862"/>
            <a:ext cx="86633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 startAt="3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Детям перевозить другого ребёнка на багажнике запрещается.</a:t>
            </a:r>
          </a:p>
          <a:p>
            <a:pPr marL="514350" indent="-514350" algn="just">
              <a:buAutoNum type="arabicPeriod" startAt="4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Необходимо пользоваться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сигналами, подаваемыми рукой, при перестроениях на дороге или при совершении манёвров.  </a:t>
            </a:r>
          </a:p>
          <a:p>
            <a:pPr marL="514350" indent="-51435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</a:t>
            </a:r>
          </a:p>
        </p:txBody>
      </p:sp>
      <p:pic>
        <p:nvPicPr>
          <p:cNvPr id="7" name="Рисунок 6" descr="7.png"/>
          <p:cNvPicPr>
            <a:picLocks noChangeAspect="1"/>
          </p:cNvPicPr>
          <p:nvPr/>
        </p:nvPicPr>
        <p:blipFill>
          <a:blip r:embed="rId2"/>
          <a:srcRect l="5828" r="5506" b="8436"/>
          <a:stretch>
            <a:fillRect/>
          </a:stretch>
        </p:blipFill>
        <p:spPr>
          <a:xfrm>
            <a:off x="928662" y="-73740"/>
            <a:ext cx="7215238" cy="1216724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89696"/>
            <a:ext cx="2882883" cy="215361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82" y="2761166"/>
            <a:ext cx="3181296" cy="4026802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/>
          <a:srcRect l="16759" t="23120" r="16759" b="6991"/>
          <a:stretch>
            <a:fillRect/>
          </a:stretch>
        </p:blipFill>
        <p:spPr>
          <a:xfrm>
            <a:off x="2046778" y="214290"/>
            <a:ext cx="5000660" cy="928694"/>
          </a:xfrm>
          <a:prstGeom prst="rect">
            <a:avLst/>
          </a:prstGeom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19386" y="1214422"/>
            <a:ext cx="3429024" cy="1071570"/>
          </a:xfrm>
          <a:prstGeom prst="rect">
            <a:avLst/>
          </a:prstGeom>
          <a:solidFill>
            <a:srgbClr val="FF0000">
              <a:alpha val="12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Предупреждающие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знаки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5214942" y="1214422"/>
            <a:ext cx="3429024" cy="1071570"/>
          </a:xfrm>
          <a:prstGeom prst="rect">
            <a:avLst/>
          </a:prstGeom>
          <a:solidFill>
            <a:srgbClr val="FF0000">
              <a:alpha val="12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Запрещающие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знаки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5214942" y="2571744"/>
            <a:ext cx="3429024" cy="1071570"/>
          </a:xfrm>
          <a:prstGeom prst="rect">
            <a:avLst/>
          </a:prstGeom>
          <a:solidFill>
            <a:srgbClr val="FF0000">
              <a:alpha val="12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Предписывающие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знаки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3571868" y="3929066"/>
            <a:ext cx="5072098" cy="1071570"/>
          </a:xfrm>
          <a:prstGeom prst="rect">
            <a:avLst/>
          </a:prstGeom>
          <a:solidFill>
            <a:srgbClr val="FF0000">
              <a:alpha val="12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Информационно-указательные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знаки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5214942" y="5286388"/>
            <a:ext cx="3429024" cy="1071570"/>
          </a:xfrm>
          <a:prstGeom prst="rect">
            <a:avLst/>
          </a:prstGeom>
          <a:solidFill>
            <a:srgbClr val="FF0000">
              <a:alpha val="1200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Знаки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сервиса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1" name="Стрелка вправо 10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69104" y="69112"/>
            <a:ext cx="9001156" cy="6715148"/>
          </a:xfrm>
          <a:prstGeom prst="frame">
            <a:avLst>
              <a:gd name="adj1" fmla="val 1940"/>
            </a:avLst>
          </a:prstGeom>
          <a:solidFill>
            <a:srgbClr val="FF000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5178" y="1359600"/>
            <a:ext cx="2080441" cy="185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4045684"/>
            <a:ext cx="1928826" cy="19288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732" y="142873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546720"/>
            <a:ext cx="1812971" cy="159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929066"/>
            <a:ext cx="2024058" cy="202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403000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Рисунок1.png"/>
          <p:cNvPicPr>
            <a:picLocks noChangeAspect="1"/>
          </p:cNvPicPr>
          <p:nvPr/>
        </p:nvPicPr>
        <p:blipFill>
          <a:blip r:embed="rId8"/>
          <a:srcRect l="6109" r="5753"/>
          <a:stretch>
            <a:fillRect/>
          </a:stretch>
        </p:blipFill>
        <p:spPr>
          <a:xfrm>
            <a:off x="921756" y="-14748"/>
            <a:ext cx="7215238" cy="13288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2910" y="5677907"/>
            <a:ext cx="1755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Скользкая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дорога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6504" y="5682673"/>
            <a:ext cx="2131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Пешеходный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переход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11468" y="5701768"/>
            <a:ext cx="1360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Тоннель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81972" y="3074112"/>
            <a:ext cx="1589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Дикие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животные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0104" y="3091110"/>
            <a:ext cx="16754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Дорожные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работы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0942" y="3074112"/>
            <a:ext cx="36359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Железнодорожный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переезд со шлагбаумом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вправо 16">
            <a:hlinkClick r:id="rId9" action="ppaction://hlinksldjump"/>
          </p:cNvPr>
          <p:cNvSpPr/>
          <p:nvPr/>
        </p:nvSpPr>
        <p:spPr>
          <a:xfrm rot="16200000">
            <a:off x="8358214" y="455798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515</Words>
  <PresentationFormat>Экран (4:3)</PresentationFormat>
  <Paragraphs>146</Paragraphs>
  <Slides>14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на дороге</dc:title>
  <dc:subject>Наша безопасность</dc:subject>
  <dc:creator>Карышева Елена Николаевна</dc:creator>
  <cp:lastModifiedBy>Елена</cp:lastModifiedBy>
  <cp:revision>128</cp:revision>
  <dcterms:modified xsi:type="dcterms:W3CDTF">2016-04-23T06:48:53Z</dcterms:modified>
</cp:coreProperties>
</file>