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61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3DBB6"/>
    <a:srgbClr val="CC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40429-8E97-4A39-9F50-EFB51F006A07}" type="datetimeFigureOut">
              <a:rPr lang="ru-RU" smtClean="0"/>
              <a:pPr/>
              <a:t>13.03.2016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0A39B-415D-488B-997A-8E2E11CC6F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40429-8E97-4A39-9F50-EFB51F006A07}" type="datetimeFigureOut">
              <a:rPr lang="ru-RU" smtClean="0"/>
              <a:pPr/>
              <a:t>13.03.2016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0A39B-415D-488B-997A-8E2E11CC6F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40429-8E97-4A39-9F50-EFB51F006A07}" type="datetimeFigureOut">
              <a:rPr lang="ru-RU" smtClean="0"/>
              <a:pPr/>
              <a:t>13.03.2016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0A39B-415D-488B-997A-8E2E11CC6F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40429-8E97-4A39-9F50-EFB51F006A07}" type="datetimeFigureOut">
              <a:rPr lang="ru-RU" smtClean="0"/>
              <a:pPr/>
              <a:t>13.03.2016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0A39B-415D-488B-997A-8E2E11CC6F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40429-8E97-4A39-9F50-EFB51F006A07}" type="datetimeFigureOut">
              <a:rPr lang="ru-RU" smtClean="0"/>
              <a:pPr/>
              <a:t>13.03.2016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0A39B-415D-488B-997A-8E2E11CC6F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40429-8E97-4A39-9F50-EFB51F006A07}" type="datetimeFigureOut">
              <a:rPr lang="ru-RU" smtClean="0"/>
              <a:pPr/>
              <a:t>13.03.2016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0A39B-415D-488B-997A-8E2E11CC6F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40429-8E97-4A39-9F50-EFB51F006A07}" type="datetimeFigureOut">
              <a:rPr lang="ru-RU" smtClean="0"/>
              <a:pPr/>
              <a:t>13.03.2016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0A39B-415D-488B-997A-8E2E11CC6F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40429-8E97-4A39-9F50-EFB51F006A07}" type="datetimeFigureOut">
              <a:rPr lang="ru-RU" smtClean="0"/>
              <a:pPr/>
              <a:t>13.03.2016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0A39B-415D-488B-997A-8E2E11CC6F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40429-8E97-4A39-9F50-EFB51F006A07}" type="datetimeFigureOut">
              <a:rPr lang="ru-RU" smtClean="0"/>
              <a:pPr/>
              <a:t>13.03.2016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0A39B-415D-488B-997A-8E2E11CC6F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40429-8E97-4A39-9F50-EFB51F006A07}" type="datetimeFigureOut">
              <a:rPr lang="ru-RU" smtClean="0"/>
              <a:pPr/>
              <a:t>13.03.2016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0A39B-415D-488B-997A-8E2E11CC6F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40429-8E97-4A39-9F50-EFB51F006A07}" type="datetimeFigureOut">
              <a:rPr lang="ru-RU" smtClean="0"/>
              <a:pPr/>
              <a:t>13.03.2016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0A39B-415D-488B-997A-8E2E11CC6F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A3DBB6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240429-8E97-4A39-9F50-EFB51F006A07}" type="datetimeFigureOut">
              <a:rPr lang="ru-RU" smtClean="0"/>
              <a:pPr/>
              <a:t>13.03.2016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20A39B-415D-488B-997A-8E2E11CC6F1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metodsovet.su/news/festival_interaktivnyj_kalejdoskop/2016-02-20-285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3.jpeg"/><Relationship Id="rId2" Type="http://schemas.openxmlformats.org/officeDocument/2006/relationships/hyperlink" Target="http://gkusokkcson.ucoz.ru/_bl/0/63379701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image.photophoto.cn/m-5/Cartoon/Professional%20men/0180090082.jpg" TargetMode="External"/><Relationship Id="rId5" Type="http://schemas.openxmlformats.org/officeDocument/2006/relationships/image" Target="../media/image5.jpeg"/><Relationship Id="rId4" Type="http://schemas.openxmlformats.org/officeDocument/2006/relationships/hyperlink" Target="http://ural-psyholog.ru/favicon.ico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3284984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Интерактивный тренажёр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5300" b="1" dirty="0" smtClean="0">
                <a:ln w="1905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«Местоимение»</a:t>
            </a:r>
            <a:br>
              <a:rPr lang="ru-RU" sz="5300" b="1" dirty="0" smtClean="0">
                <a:ln w="1905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5300" b="1" dirty="0" smtClean="0">
                <a:ln w="19050">
                  <a:solidFill>
                    <a:schemeClr val="tx1"/>
                  </a:solidFill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 класс</a:t>
            </a:r>
            <a:endParaRPr lang="ru-RU" sz="5300" b="1" dirty="0">
              <a:ln w="19050">
                <a:solidFill>
                  <a:schemeClr val="tx1"/>
                </a:solidFill>
              </a:ln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55776" y="5301208"/>
            <a:ext cx="6400800" cy="1224136"/>
          </a:xfrm>
        </p:spPr>
        <p:txBody>
          <a:bodyPr>
            <a:normAutofit/>
          </a:bodyPr>
          <a:lstStyle/>
          <a:p>
            <a:pPr algn="r"/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Автор – </a:t>
            </a:r>
            <a:r>
              <a:rPr lang="ru-RU" sz="2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Бределева</a:t>
            </a:r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Елена Михайловна,         учитель русского языка МБОУ «</a:t>
            </a:r>
            <a:r>
              <a:rPr lang="ru-RU" sz="2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Верховажская</a:t>
            </a:r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средняя школа имени </a:t>
            </a:r>
            <a:r>
              <a:rPr lang="ru-RU" sz="2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Я.Я.Кремлёва</a:t>
            </a:r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»</a:t>
            </a:r>
            <a:endParaRPr lang="ru-RU" sz="2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251520" y="5877272"/>
            <a:ext cx="648072" cy="576064"/>
          </a:xfrm>
          <a:prstGeom prst="actionButtonForwardNex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сведения 6">
            <a:hlinkClick r:id="" action="ppaction://hlinkshowjump?jump=lastslide" highlightClick="1"/>
          </p:cNvPr>
          <p:cNvSpPr/>
          <p:nvPr/>
        </p:nvSpPr>
        <p:spPr>
          <a:xfrm>
            <a:off x="1187624" y="5877272"/>
            <a:ext cx="648072" cy="576064"/>
          </a:xfrm>
          <a:prstGeom prst="actionButtonInformation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 descr="2d988c213f8e86a034088f98befeb464.jpg">
            <a:hlinkClick r:id="rId2"/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91880" y="908720"/>
            <a:ext cx="2057422" cy="1916831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827584" y="188640"/>
            <a:ext cx="78409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Фестиваль «Интерактивный калейдоскоп»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827584" y="332656"/>
            <a:ext cx="7488832" cy="1368152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Укажите разряд местоимения         </a:t>
            </a:r>
            <a:r>
              <a:rPr lang="ru-RU" sz="4400" b="1" i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что-нибудь</a:t>
            </a:r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: </a:t>
            </a:r>
            <a:endParaRPr lang="ru-RU" sz="2800" b="1" i="1" dirty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467544" y="1988840"/>
            <a:ext cx="3240360" cy="936104"/>
          </a:xfrm>
          <a:prstGeom prst="round2Diag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указательное</a:t>
            </a:r>
          </a:p>
          <a:p>
            <a:pPr algn="ctr"/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с двумя скругленными противолежащими углами 8"/>
          <p:cNvSpPr/>
          <p:nvPr/>
        </p:nvSpPr>
        <p:spPr>
          <a:xfrm>
            <a:off x="467544" y="3140968"/>
            <a:ext cx="3240360" cy="936104"/>
          </a:xfrm>
          <a:prstGeom prst="round2Diag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определительное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с двумя скругленными противолежащими углами 9"/>
          <p:cNvSpPr/>
          <p:nvPr/>
        </p:nvSpPr>
        <p:spPr>
          <a:xfrm>
            <a:off x="467544" y="4365104"/>
            <a:ext cx="3240360" cy="936104"/>
          </a:xfrm>
          <a:prstGeom prst="round2Diag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неопределённое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467544" y="5589240"/>
            <a:ext cx="3240360" cy="936104"/>
          </a:xfrm>
          <a:prstGeom prst="round2Diag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относительное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Рисунок 11" descr="63379701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75040" y="3789040"/>
            <a:ext cx="3068960" cy="3068960"/>
          </a:xfrm>
          <a:prstGeom prst="rect">
            <a:avLst/>
          </a:prstGeom>
        </p:spPr>
      </p:pic>
      <p:sp>
        <p:nvSpPr>
          <p:cNvPr id="14" name="Выноска-облако 13"/>
          <p:cNvSpPr/>
          <p:nvPr/>
        </p:nvSpPr>
        <p:spPr>
          <a:xfrm>
            <a:off x="3995936" y="2060848"/>
            <a:ext cx="2592288" cy="2232248"/>
          </a:xfrm>
          <a:prstGeom prst="cloudCallout">
            <a:avLst>
              <a:gd name="adj1" fmla="val 53515"/>
              <a:gd name="adj2" fmla="val 75157"/>
            </a:avLst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Молодец!</a:t>
            </a:r>
            <a:endParaRPr lang="ru-RU" sz="24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Выноска-облако 14"/>
          <p:cNvSpPr/>
          <p:nvPr/>
        </p:nvSpPr>
        <p:spPr>
          <a:xfrm>
            <a:off x="3995936" y="2060848"/>
            <a:ext cx="2592288" cy="2232248"/>
          </a:xfrm>
          <a:prstGeom prst="cloudCallout">
            <a:avLst>
              <a:gd name="adj1" fmla="val 53515"/>
              <a:gd name="adj2" fmla="val 75157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Подумай!</a:t>
            </a:r>
            <a:endParaRPr lang="ru-RU" sz="2400" b="1" i="1" dirty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6" name="Рисунок 15" descr="стрелка.jp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32040" y="5733256"/>
            <a:ext cx="864096" cy="864096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323528" y="1844824"/>
            <a:ext cx="3600400" cy="482453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395536" y="4293096"/>
            <a:ext cx="3384376" cy="108012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5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827584" y="332656"/>
            <a:ext cx="7488832" cy="1368152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Укажите личное местоимение: </a:t>
            </a:r>
            <a:endParaRPr lang="ru-RU" sz="2800" b="1" i="1" dirty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467544" y="1988840"/>
            <a:ext cx="3240360" cy="936104"/>
          </a:xfrm>
          <a:prstGeom prst="round2Diag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некто</a:t>
            </a:r>
          </a:p>
          <a:p>
            <a:pPr algn="ctr"/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с двумя скругленными противолежащими углами 8"/>
          <p:cNvSpPr/>
          <p:nvPr/>
        </p:nvSpPr>
        <p:spPr>
          <a:xfrm>
            <a:off x="467544" y="3140968"/>
            <a:ext cx="3240360" cy="936104"/>
          </a:xfrm>
          <a:prstGeom prst="round2Diag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вас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с двумя скругленными противолежащими углами 9"/>
          <p:cNvSpPr/>
          <p:nvPr/>
        </p:nvSpPr>
        <p:spPr>
          <a:xfrm>
            <a:off x="467544" y="4365104"/>
            <a:ext cx="3240360" cy="936104"/>
          </a:xfrm>
          <a:prstGeom prst="round2Diag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ни с кем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467544" y="5589240"/>
            <a:ext cx="3240360" cy="936104"/>
          </a:xfrm>
          <a:prstGeom prst="round2Diag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собой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Рисунок 11" descr="63379701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75040" y="3789040"/>
            <a:ext cx="3068960" cy="3068960"/>
          </a:xfrm>
          <a:prstGeom prst="rect">
            <a:avLst/>
          </a:prstGeom>
        </p:spPr>
      </p:pic>
      <p:sp>
        <p:nvSpPr>
          <p:cNvPr id="14" name="Выноска-облако 13"/>
          <p:cNvSpPr/>
          <p:nvPr/>
        </p:nvSpPr>
        <p:spPr>
          <a:xfrm>
            <a:off x="3995936" y="2060848"/>
            <a:ext cx="2592288" cy="2232248"/>
          </a:xfrm>
          <a:prstGeom prst="cloudCallout">
            <a:avLst>
              <a:gd name="adj1" fmla="val 53515"/>
              <a:gd name="adj2" fmla="val 75157"/>
            </a:avLst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Молодец!</a:t>
            </a:r>
            <a:endParaRPr lang="ru-RU" sz="24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Выноска-облако 14"/>
          <p:cNvSpPr/>
          <p:nvPr/>
        </p:nvSpPr>
        <p:spPr>
          <a:xfrm>
            <a:off x="3995936" y="2060848"/>
            <a:ext cx="2592288" cy="2232248"/>
          </a:xfrm>
          <a:prstGeom prst="cloudCallout">
            <a:avLst>
              <a:gd name="adj1" fmla="val 53515"/>
              <a:gd name="adj2" fmla="val 75157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Подумай!</a:t>
            </a:r>
            <a:endParaRPr lang="ru-RU" sz="2400" b="1" i="1" dirty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6" name="Рисунок 15" descr="стрелка.jp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32040" y="5733256"/>
            <a:ext cx="864096" cy="864096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251520" y="1772816"/>
            <a:ext cx="3600400" cy="482453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395536" y="3068960"/>
            <a:ext cx="3384376" cy="108012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5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827584" y="332656"/>
            <a:ext cx="7488832" cy="1368152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Укажите возвратное местоимение: </a:t>
            </a:r>
            <a:endParaRPr lang="ru-RU" sz="2800" b="1" i="1" dirty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467544" y="1988840"/>
            <a:ext cx="3240360" cy="936104"/>
          </a:xfrm>
          <a:prstGeom prst="round2Diag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свой</a:t>
            </a:r>
          </a:p>
          <a:p>
            <a:pPr algn="ctr"/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с двумя скругленными противолежащими углами 8"/>
          <p:cNvSpPr/>
          <p:nvPr/>
        </p:nvSpPr>
        <p:spPr>
          <a:xfrm>
            <a:off x="467544" y="3140968"/>
            <a:ext cx="3240360" cy="936104"/>
          </a:xfrm>
          <a:prstGeom prst="round2Diag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чей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с двумя скругленными противолежащими углами 9"/>
          <p:cNvSpPr/>
          <p:nvPr/>
        </p:nvSpPr>
        <p:spPr>
          <a:xfrm>
            <a:off x="467544" y="4365104"/>
            <a:ext cx="3240360" cy="936104"/>
          </a:xfrm>
          <a:prstGeom prst="round2Diag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сам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467544" y="5589240"/>
            <a:ext cx="3240360" cy="936104"/>
          </a:xfrm>
          <a:prstGeom prst="round2Diag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себя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Рисунок 11" descr="63379701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75040" y="3789040"/>
            <a:ext cx="3068960" cy="3068960"/>
          </a:xfrm>
          <a:prstGeom prst="rect">
            <a:avLst/>
          </a:prstGeom>
        </p:spPr>
      </p:pic>
      <p:sp>
        <p:nvSpPr>
          <p:cNvPr id="14" name="Выноска-облако 13"/>
          <p:cNvSpPr/>
          <p:nvPr/>
        </p:nvSpPr>
        <p:spPr>
          <a:xfrm>
            <a:off x="3995936" y="2060848"/>
            <a:ext cx="2592288" cy="2232248"/>
          </a:xfrm>
          <a:prstGeom prst="cloudCallout">
            <a:avLst>
              <a:gd name="adj1" fmla="val 53515"/>
              <a:gd name="adj2" fmla="val 75157"/>
            </a:avLst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Молодец!</a:t>
            </a:r>
            <a:endParaRPr lang="ru-RU" sz="24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Выноска-облако 14"/>
          <p:cNvSpPr/>
          <p:nvPr/>
        </p:nvSpPr>
        <p:spPr>
          <a:xfrm>
            <a:off x="3995936" y="2060848"/>
            <a:ext cx="2592288" cy="2232248"/>
          </a:xfrm>
          <a:prstGeom prst="cloudCallout">
            <a:avLst>
              <a:gd name="adj1" fmla="val 53515"/>
              <a:gd name="adj2" fmla="val 75157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Подумай!</a:t>
            </a:r>
            <a:endParaRPr lang="ru-RU" sz="2400" b="1" i="1" dirty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6" name="Рисунок 15" descr="стрелка.jp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32040" y="5733256"/>
            <a:ext cx="864096" cy="864096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323528" y="1844824"/>
            <a:ext cx="3600400" cy="482453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395536" y="5517232"/>
            <a:ext cx="3384376" cy="108012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5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827584" y="332656"/>
            <a:ext cx="7488832" cy="1368152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Укажите указательное местоимение: </a:t>
            </a:r>
            <a:endParaRPr lang="ru-RU" sz="2800" b="1" i="1" dirty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467544" y="1988840"/>
            <a:ext cx="3240360" cy="936104"/>
          </a:xfrm>
          <a:prstGeom prst="round2Diag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твой</a:t>
            </a:r>
          </a:p>
          <a:p>
            <a:pPr algn="ctr"/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с двумя скругленными противолежащими углами 8"/>
          <p:cNvSpPr/>
          <p:nvPr/>
        </p:nvSpPr>
        <p:spPr>
          <a:xfrm>
            <a:off x="467544" y="3140968"/>
            <a:ext cx="3240360" cy="936104"/>
          </a:xfrm>
          <a:prstGeom prst="round2Diag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какой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с двумя скругленными противолежащими углами 9"/>
          <p:cNvSpPr/>
          <p:nvPr/>
        </p:nvSpPr>
        <p:spPr>
          <a:xfrm>
            <a:off x="467544" y="4365104"/>
            <a:ext cx="3240360" cy="936104"/>
          </a:xfrm>
          <a:prstGeom prst="round2Diag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тот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467544" y="5589240"/>
            <a:ext cx="3240360" cy="936104"/>
          </a:xfrm>
          <a:prstGeom prst="round2Diag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их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Рисунок 11" descr="63379701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75040" y="3789040"/>
            <a:ext cx="3068960" cy="3068960"/>
          </a:xfrm>
          <a:prstGeom prst="rect">
            <a:avLst/>
          </a:prstGeom>
        </p:spPr>
      </p:pic>
      <p:sp>
        <p:nvSpPr>
          <p:cNvPr id="14" name="Выноска-облако 13"/>
          <p:cNvSpPr/>
          <p:nvPr/>
        </p:nvSpPr>
        <p:spPr>
          <a:xfrm>
            <a:off x="3995936" y="2060848"/>
            <a:ext cx="2592288" cy="2232248"/>
          </a:xfrm>
          <a:prstGeom prst="cloudCallout">
            <a:avLst>
              <a:gd name="adj1" fmla="val 53515"/>
              <a:gd name="adj2" fmla="val 75157"/>
            </a:avLst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Молодец!</a:t>
            </a:r>
            <a:endParaRPr lang="ru-RU" sz="24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Выноска-облако 14"/>
          <p:cNvSpPr/>
          <p:nvPr/>
        </p:nvSpPr>
        <p:spPr>
          <a:xfrm>
            <a:off x="3995936" y="2060848"/>
            <a:ext cx="2592288" cy="2232248"/>
          </a:xfrm>
          <a:prstGeom prst="cloudCallout">
            <a:avLst>
              <a:gd name="adj1" fmla="val 53515"/>
              <a:gd name="adj2" fmla="val 75157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Подумай!</a:t>
            </a:r>
            <a:endParaRPr lang="ru-RU" sz="2400" b="1" i="1" dirty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6" name="Рисунок 15" descr="стрелка.jp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32040" y="5733256"/>
            <a:ext cx="864096" cy="864096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251520" y="1772816"/>
            <a:ext cx="3600400" cy="482453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395536" y="4293096"/>
            <a:ext cx="3384376" cy="108012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5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827584" y="332656"/>
            <a:ext cx="7488832" cy="1368152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Укажите неопределённое местоимение:</a:t>
            </a:r>
            <a:endParaRPr lang="ru-RU" sz="2800" b="1" i="1" dirty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467544" y="1988840"/>
            <a:ext cx="3240360" cy="936104"/>
          </a:xfrm>
          <a:prstGeom prst="round2Diag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весь</a:t>
            </a:r>
          </a:p>
          <a:p>
            <a:pPr algn="ctr"/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с двумя скругленными противолежащими углами 8"/>
          <p:cNvSpPr/>
          <p:nvPr/>
        </p:nvSpPr>
        <p:spPr>
          <a:xfrm>
            <a:off x="467544" y="3140968"/>
            <a:ext cx="3240360" cy="936104"/>
          </a:xfrm>
          <a:prstGeom prst="round2Diag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какой-нибудь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с двумя скругленными противолежащими углами 9"/>
          <p:cNvSpPr/>
          <p:nvPr/>
        </p:nvSpPr>
        <p:spPr>
          <a:xfrm>
            <a:off x="467544" y="4365104"/>
            <a:ext cx="3240360" cy="936104"/>
          </a:xfrm>
          <a:prstGeom prst="round2Diag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любой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467544" y="5589240"/>
            <a:ext cx="3240360" cy="936104"/>
          </a:xfrm>
          <a:prstGeom prst="round2Diag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этот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Рисунок 11" descr="63379701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75040" y="3789040"/>
            <a:ext cx="3068960" cy="3068960"/>
          </a:xfrm>
          <a:prstGeom prst="rect">
            <a:avLst/>
          </a:prstGeom>
        </p:spPr>
      </p:pic>
      <p:sp>
        <p:nvSpPr>
          <p:cNvPr id="14" name="Выноска-облако 13"/>
          <p:cNvSpPr/>
          <p:nvPr/>
        </p:nvSpPr>
        <p:spPr>
          <a:xfrm>
            <a:off x="3995936" y="2060848"/>
            <a:ext cx="2592288" cy="2232248"/>
          </a:xfrm>
          <a:prstGeom prst="cloudCallout">
            <a:avLst>
              <a:gd name="adj1" fmla="val 53515"/>
              <a:gd name="adj2" fmla="val 75157"/>
            </a:avLst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Молодец!</a:t>
            </a:r>
            <a:endParaRPr lang="ru-RU" sz="24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Выноска-облако 14"/>
          <p:cNvSpPr/>
          <p:nvPr/>
        </p:nvSpPr>
        <p:spPr>
          <a:xfrm>
            <a:off x="3995936" y="2060848"/>
            <a:ext cx="2592288" cy="2232248"/>
          </a:xfrm>
          <a:prstGeom prst="cloudCallout">
            <a:avLst>
              <a:gd name="adj1" fmla="val 53515"/>
              <a:gd name="adj2" fmla="val 75157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Подумай!</a:t>
            </a:r>
            <a:endParaRPr lang="ru-RU" sz="2400" b="1" i="1" dirty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6" name="Рисунок 15" descr="стрелка.jp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32040" y="5733256"/>
            <a:ext cx="864096" cy="864096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323528" y="1844824"/>
            <a:ext cx="3600400" cy="482453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395536" y="3068960"/>
            <a:ext cx="3384376" cy="108012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5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827584" y="332656"/>
            <a:ext cx="7488832" cy="1368152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 каком варианте ответа выделенное слово является притяжательным местоимением?</a:t>
            </a:r>
            <a:endParaRPr lang="ru-RU" sz="2800" b="1" i="1" dirty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467544" y="1988840"/>
            <a:ext cx="3240360" cy="936104"/>
          </a:xfrm>
          <a:prstGeom prst="round2Diag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увидел ИХ</a:t>
            </a:r>
          </a:p>
          <a:p>
            <a:pPr algn="ctr"/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с двумя скругленными противолежащими углами 8"/>
          <p:cNvSpPr/>
          <p:nvPr/>
        </p:nvSpPr>
        <p:spPr>
          <a:xfrm>
            <a:off x="467544" y="3140968"/>
            <a:ext cx="3240360" cy="936104"/>
          </a:xfrm>
          <a:prstGeom prst="round2Diag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ЕЁ нет дома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с двумя скругленными противолежащими углами 9"/>
          <p:cNvSpPr/>
          <p:nvPr/>
        </p:nvSpPr>
        <p:spPr>
          <a:xfrm>
            <a:off x="467544" y="4365104"/>
            <a:ext cx="3240360" cy="936104"/>
          </a:xfrm>
          <a:prstGeom prst="round2Diag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ЕЁ тетрадь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467544" y="5589240"/>
            <a:ext cx="3240360" cy="936104"/>
          </a:xfrm>
          <a:prstGeom prst="round2Diag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ИХ не спросили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Рисунок 11" descr="63379701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75040" y="3789040"/>
            <a:ext cx="3068960" cy="3068960"/>
          </a:xfrm>
          <a:prstGeom prst="rect">
            <a:avLst/>
          </a:prstGeom>
        </p:spPr>
      </p:pic>
      <p:sp>
        <p:nvSpPr>
          <p:cNvPr id="14" name="Выноска-облако 13"/>
          <p:cNvSpPr/>
          <p:nvPr/>
        </p:nvSpPr>
        <p:spPr>
          <a:xfrm>
            <a:off x="3995936" y="2060848"/>
            <a:ext cx="2592288" cy="2232248"/>
          </a:xfrm>
          <a:prstGeom prst="cloudCallout">
            <a:avLst>
              <a:gd name="adj1" fmla="val 53515"/>
              <a:gd name="adj2" fmla="val 75157"/>
            </a:avLst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Молодец!</a:t>
            </a:r>
            <a:endParaRPr lang="ru-RU" sz="24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Выноска-облако 14"/>
          <p:cNvSpPr/>
          <p:nvPr/>
        </p:nvSpPr>
        <p:spPr>
          <a:xfrm>
            <a:off x="3995936" y="2060848"/>
            <a:ext cx="2592288" cy="2232248"/>
          </a:xfrm>
          <a:prstGeom prst="cloudCallout">
            <a:avLst>
              <a:gd name="adj1" fmla="val 53515"/>
              <a:gd name="adj2" fmla="val 75157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Подумай!</a:t>
            </a:r>
            <a:endParaRPr lang="ru-RU" sz="2400" b="1" i="1" dirty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6" name="Рисунок 15" descr="стрелка.jp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32040" y="5733256"/>
            <a:ext cx="864096" cy="864096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251520" y="1844824"/>
            <a:ext cx="3600400" cy="482453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395536" y="4293096"/>
            <a:ext cx="3384376" cy="108012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5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520" y="4653136"/>
            <a:ext cx="1584176" cy="2047875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>
            <a:off x="827584" y="332656"/>
            <a:ext cx="7488832" cy="1368152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 каком слове на месте пропуска следует писать букву И? </a:t>
            </a:r>
            <a:endParaRPr lang="ru-RU" sz="2800" b="1" i="1" dirty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1979712" y="1988840"/>
            <a:ext cx="6840760" cy="576064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н... в чем не нуждаюсь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1979712" y="2996952"/>
            <a:ext cx="6840760" cy="576064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н... о чем думать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979712" y="4005064"/>
            <a:ext cx="6840760" cy="576064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н...кем</a:t>
            </a:r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заменить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1979712" y="5085184"/>
            <a:ext cx="6840760" cy="576064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н...сколько</a:t>
            </a:r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лет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 descr="стрелка.jp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32040" y="5733256"/>
            <a:ext cx="864096" cy="864096"/>
          </a:xfrm>
          <a:prstGeom prst="rect">
            <a:avLst/>
          </a:prstGeom>
        </p:spPr>
      </p:pic>
      <p:sp>
        <p:nvSpPr>
          <p:cNvPr id="10" name="Скругленная прямоугольная выноска 9"/>
          <p:cNvSpPr/>
          <p:nvPr/>
        </p:nvSpPr>
        <p:spPr>
          <a:xfrm>
            <a:off x="179512" y="2996952"/>
            <a:ext cx="1656184" cy="1080120"/>
          </a:xfrm>
          <a:prstGeom prst="wedgeRoundRectCallout">
            <a:avLst>
              <a:gd name="adj1" fmla="val 22103"/>
              <a:gd name="adj2" fmla="val 123088"/>
              <a:gd name="adj3" fmla="val 16667"/>
            </a:avLst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Правильно!</a:t>
            </a:r>
            <a:endParaRPr lang="ru-RU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Скругленная прямоугольная выноска 10"/>
          <p:cNvSpPr/>
          <p:nvPr/>
        </p:nvSpPr>
        <p:spPr>
          <a:xfrm>
            <a:off x="179512" y="2996952"/>
            <a:ext cx="1656184" cy="1080120"/>
          </a:xfrm>
          <a:prstGeom prst="wedgeRoundRectCallout">
            <a:avLst>
              <a:gd name="adj1" fmla="val 22103"/>
              <a:gd name="adj2" fmla="val 123088"/>
              <a:gd name="adj3" fmla="val 16667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Подумай!</a:t>
            </a:r>
            <a:endParaRPr lang="ru-RU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835696" y="1916832"/>
            <a:ext cx="7056784" cy="374441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907704" y="1844824"/>
            <a:ext cx="6984776" cy="86409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1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520" y="4653136"/>
            <a:ext cx="1584176" cy="2047875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>
            <a:off x="827584" y="332656"/>
            <a:ext cx="7488832" cy="1368152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 каком слове на месте пропуска следует писать букву Е?</a:t>
            </a:r>
            <a:endParaRPr lang="ru-RU" sz="2800" b="1" i="1" dirty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1979712" y="1988840"/>
            <a:ext cx="6840760" cy="576064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н... у кого просить не буду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1979712" y="2996952"/>
            <a:ext cx="6840760" cy="576064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н... во что не верю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979712" y="4005064"/>
            <a:ext cx="6840760" cy="576064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н... во что теперь верить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1979712" y="5085184"/>
            <a:ext cx="6840760" cy="576064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н... у кого не спросишь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 descr="стрелка.jp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32040" y="5733256"/>
            <a:ext cx="864096" cy="864096"/>
          </a:xfrm>
          <a:prstGeom prst="rect">
            <a:avLst/>
          </a:prstGeom>
        </p:spPr>
      </p:pic>
      <p:sp>
        <p:nvSpPr>
          <p:cNvPr id="10" name="Скругленная прямоугольная выноска 9"/>
          <p:cNvSpPr/>
          <p:nvPr/>
        </p:nvSpPr>
        <p:spPr>
          <a:xfrm>
            <a:off x="179512" y="2996952"/>
            <a:ext cx="1656184" cy="1080120"/>
          </a:xfrm>
          <a:prstGeom prst="wedgeRoundRectCallout">
            <a:avLst>
              <a:gd name="adj1" fmla="val 22103"/>
              <a:gd name="adj2" fmla="val 123088"/>
              <a:gd name="adj3" fmla="val 16667"/>
            </a:avLst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Правильно!</a:t>
            </a:r>
            <a:endParaRPr lang="ru-RU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Скругленная прямоугольная выноска 10"/>
          <p:cNvSpPr/>
          <p:nvPr/>
        </p:nvSpPr>
        <p:spPr>
          <a:xfrm>
            <a:off x="179512" y="2996952"/>
            <a:ext cx="1656184" cy="1080120"/>
          </a:xfrm>
          <a:prstGeom prst="wedgeRoundRectCallout">
            <a:avLst>
              <a:gd name="adj1" fmla="val 22103"/>
              <a:gd name="adj2" fmla="val 123088"/>
              <a:gd name="adj3" fmla="val 16667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Подумай!</a:t>
            </a:r>
            <a:endParaRPr lang="ru-RU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835696" y="1916832"/>
            <a:ext cx="7056784" cy="374441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907704" y="3861048"/>
            <a:ext cx="6984776" cy="86409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1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520" y="4653136"/>
            <a:ext cx="1584176" cy="2047875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>
            <a:off x="827584" y="332656"/>
            <a:ext cx="7488832" cy="1368152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 каком слове на месте пропуска следует писать букву Е?</a:t>
            </a:r>
            <a:endParaRPr lang="ru-RU" sz="2800" b="1" i="1" dirty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1979712" y="1988840"/>
            <a:ext cx="6840760" cy="576064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н...кто</a:t>
            </a:r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не забыт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1979712" y="2996952"/>
            <a:ext cx="6840760" cy="576064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н... с кем поговорить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979712" y="4005064"/>
            <a:ext cx="6840760" cy="576064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н... с кем не хочется разговаривать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1979712" y="5085184"/>
            <a:ext cx="6840760" cy="576064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н...кому</a:t>
            </a:r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нет дела до меня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 descr="стрелка.jp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32040" y="5733256"/>
            <a:ext cx="864096" cy="864096"/>
          </a:xfrm>
          <a:prstGeom prst="rect">
            <a:avLst/>
          </a:prstGeom>
        </p:spPr>
      </p:pic>
      <p:sp>
        <p:nvSpPr>
          <p:cNvPr id="10" name="Скругленная прямоугольная выноска 9"/>
          <p:cNvSpPr/>
          <p:nvPr/>
        </p:nvSpPr>
        <p:spPr>
          <a:xfrm>
            <a:off x="179512" y="2996952"/>
            <a:ext cx="1656184" cy="1080120"/>
          </a:xfrm>
          <a:prstGeom prst="wedgeRoundRectCallout">
            <a:avLst>
              <a:gd name="adj1" fmla="val 22103"/>
              <a:gd name="adj2" fmla="val 123088"/>
              <a:gd name="adj3" fmla="val 16667"/>
            </a:avLst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Правильно!</a:t>
            </a:r>
            <a:endParaRPr lang="ru-RU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Скругленная прямоугольная выноска 10"/>
          <p:cNvSpPr/>
          <p:nvPr/>
        </p:nvSpPr>
        <p:spPr>
          <a:xfrm>
            <a:off x="179512" y="2996952"/>
            <a:ext cx="1656184" cy="1080120"/>
          </a:xfrm>
          <a:prstGeom prst="wedgeRoundRectCallout">
            <a:avLst>
              <a:gd name="adj1" fmla="val 22103"/>
              <a:gd name="adj2" fmla="val 123088"/>
              <a:gd name="adj3" fmla="val 16667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Подумай!</a:t>
            </a:r>
            <a:endParaRPr lang="ru-RU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835696" y="1916832"/>
            <a:ext cx="7056784" cy="374441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907704" y="2780928"/>
            <a:ext cx="6984776" cy="86409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1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520" y="4653136"/>
            <a:ext cx="1584176" cy="2047875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>
            <a:off x="827584" y="332656"/>
            <a:ext cx="7488832" cy="1368152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 каком слове на месте пропуска следует писать букву И? </a:t>
            </a:r>
            <a:endParaRPr lang="ru-RU" sz="2800" b="1" i="1" dirty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1979712" y="1988840"/>
            <a:ext cx="6840760" cy="576064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н...чему</a:t>
            </a:r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радоваться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1979712" y="2996952"/>
            <a:ext cx="6840760" cy="576064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н...кого</a:t>
            </a:r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любить 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979712" y="4005064"/>
            <a:ext cx="6840760" cy="576064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н...чего</a:t>
            </a:r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не случится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1979712" y="5085184"/>
            <a:ext cx="6840760" cy="576064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н...чего</a:t>
            </a:r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делать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 descr="стрелка.jp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32040" y="5733256"/>
            <a:ext cx="864096" cy="864096"/>
          </a:xfrm>
          <a:prstGeom prst="rect">
            <a:avLst/>
          </a:prstGeom>
        </p:spPr>
      </p:pic>
      <p:sp>
        <p:nvSpPr>
          <p:cNvPr id="10" name="Скругленная прямоугольная выноска 9"/>
          <p:cNvSpPr/>
          <p:nvPr/>
        </p:nvSpPr>
        <p:spPr>
          <a:xfrm>
            <a:off x="179512" y="2996952"/>
            <a:ext cx="1656184" cy="1080120"/>
          </a:xfrm>
          <a:prstGeom prst="wedgeRoundRectCallout">
            <a:avLst>
              <a:gd name="adj1" fmla="val 22103"/>
              <a:gd name="adj2" fmla="val 123088"/>
              <a:gd name="adj3" fmla="val 16667"/>
            </a:avLst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Правильно!</a:t>
            </a:r>
            <a:endParaRPr lang="ru-RU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Скругленная прямоугольная выноска 10"/>
          <p:cNvSpPr/>
          <p:nvPr/>
        </p:nvSpPr>
        <p:spPr>
          <a:xfrm>
            <a:off x="179512" y="2996952"/>
            <a:ext cx="1656184" cy="1080120"/>
          </a:xfrm>
          <a:prstGeom prst="wedgeRoundRectCallout">
            <a:avLst>
              <a:gd name="adj1" fmla="val 22103"/>
              <a:gd name="adj2" fmla="val 123088"/>
              <a:gd name="adj3" fmla="val 16667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Подумай!</a:t>
            </a:r>
            <a:endParaRPr lang="ru-RU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835696" y="1916832"/>
            <a:ext cx="7056784" cy="374441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907704" y="3861048"/>
            <a:ext cx="6984776" cy="86409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1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>
            <a:hlinkClick r:id="rId2" action="ppaction://hlinksldjump"/>
          </p:cNvPr>
          <p:cNvSpPr/>
          <p:nvPr/>
        </p:nvSpPr>
        <p:spPr>
          <a:xfrm>
            <a:off x="2411760" y="5157192"/>
            <a:ext cx="6408712" cy="1224136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НЕ и НИ в отрицательных и неопределённых местоимениях</a:t>
            </a:r>
          </a:p>
        </p:txBody>
      </p:sp>
      <p:sp>
        <p:nvSpPr>
          <p:cNvPr id="4" name="Скругленный прямоугольник 3">
            <a:hlinkClick r:id="rId3" action="ppaction://hlinksldjump"/>
          </p:cNvPr>
          <p:cNvSpPr/>
          <p:nvPr/>
        </p:nvSpPr>
        <p:spPr>
          <a:xfrm>
            <a:off x="395536" y="2852936"/>
            <a:ext cx="6408712" cy="1224136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Местоимение. Разряды местоимений</a:t>
            </a:r>
          </a:p>
        </p:txBody>
      </p:sp>
      <p:sp>
        <p:nvSpPr>
          <p:cNvPr id="7" name="Горизонтальный свиток 6"/>
          <p:cNvSpPr/>
          <p:nvPr/>
        </p:nvSpPr>
        <p:spPr>
          <a:xfrm>
            <a:off x="755576" y="0"/>
            <a:ext cx="7704856" cy="2520280"/>
          </a:xfrm>
          <a:prstGeom prst="horizontalScroll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Дорогой друг!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Предлагаю тебе  проверить свои знания по теме «Местоимение»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Рисунок 7" descr="63379701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32240" y="2564904"/>
            <a:ext cx="2016224" cy="2016224"/>
          </a:xfrm>
          <a:prstGeom prst="rect">
            <a:avLst/>
          </a:prstGeom>
        </p:spPr>
      </p:pic>
      <p:pic>
        <p:nvPicPr>
          <p:cNvPr id="9" name="Рисунок 8" descr="п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552" y="4797152"/>
            <a:ext cx="1656184" cy="1835462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520" y="4653136"/>
            <a:ext cx="1584176" cy="2047875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>
            <a:off x="827584" y="332656"/>
            <a:ext cx="7488832" cy="1368152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 каком слове на месте пропуска следует писать букву Е? </a:t>
            </a:r>
            <a:endParaRPr lang="ru-RU" sz="2800" b="1" i="1" dirty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1979712" y="1988840"/>
            <a:ext cx="6840760" cy="576064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н... от кого не слышал 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1979712" y="2996952"/>
            <a:ext cx="6840760" cy="576064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н...чего</a:t>
            </a:r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не знает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979712" y="4005064"/>
            <a:ext cx="6840760" cy="576064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н...чего</a:t>
            </a:r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не делаешь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1979712" y="5085184"/>
            <a:ext cx="6840760" cy="576064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н...чего</a:t>
            </a:r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сказать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 descr="стрелка.jp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32040" y="5733256"/>
            <a:ext cx="864096" cy="864096"/>
          </a:xfrm>
          <a:prstGeom prst="rect">
            <a:avLst/>
          </a:prstGeom>
        </p:spPr>
      </p:pic>
      <p:sp>
        <p:nvSpPr>
          <p:cNvPr id="10" name="Скругленная прямоугольная выноска 9"/>
          <p:cNvSpPr/>
          <p:nvPr/>
        </p:nvSpPr>
        <p:spPr>
          <a:xfrm>
            <a:off x="179512" y="2996952"/>
            <a:ext cx="1656184" cy="1080120"/>
          </a:xfrm>
          <a:prstGeom prst="wedgeRoundRectCallout">
            <a:avLst>
              <a:gd name="adj1" fmla="val 22103"/>
              <a:gd name="adj2" fmla="val 123088"/>
              <a:gd name="adj3" fmla="val 16667"/>
            </a:avLst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Правильно!</a:t>
            </a:r>
            <a:endParaRPr lang="ru-RU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Скругленная прямоугольная выноска 10"/>
          <p:cNvSpPr/>
          <p:nvPr/>
        </p:nvSpPr>
        <p:spPr>
          <a:xfrm>
            <a:off x="179512" y="2996952"/>
            <a:ext cx="1656184" cy="1080120"/>
          </a:xfrm>
          <a:prstGeom prst="wedgeRoundRectCallout">
            <a:avLst>
              <a:gd name="adj1" fmla="val 22103"/>
              <a:gd name="adj2" fmla="val 123088"/>
              <a:gd name="adj3" fmla="val 16667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Подумай!</a:t>
            </a:r>
            <a:endParaRPr lang="ru-RU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835696" y="1916832"/>
            <a:ext cx="7056784" cy="388843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907704" y="4941168"/>
            <a:ext cx="6984776" cy="72008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1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520" y="4653136"/>
            <a:ext cx="1584176" cy="2047875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>
            <a:off x="827584" y="332656"/>
            <a:ext cx="7488832" cy="1368152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 каком слове на месте пропуска следует писать букву И? </a:t>
            </a:r>
            <a:endParaRPr lang="ru-RU" sz="2800" b="1" i="1" dirty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1979712" y="1988840"/>
            <a:ext cx="6840760" cy="576064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н... о ком не говорят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1979712" y="2996952"/>
            <a:ext cx="6840760" cy="576064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н... о ком говорить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979712" y="4005064"/>
            <a:ext cx="6840760" cy="576064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н...чего</a:t>
            </a:r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говорить 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1979712" y="5085184"/>
            <a:ext cx="6840760" cy="576064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н...кого</a:t>
            </a:r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удивить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 descr="стрелка.jp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32040" y="5733256"/>
            <a:ext cx="864096" cy="864096"/>
          </a:xfrm>
          <a:prstGeom prst="rect">
            <a:avLst/>
          </a:prstGeom>
        </p:spPr>
      </p:pic>
      <p:sp>
        <p:nvSpPr>
          <p:cNvPr id="10" name="Скругленная прямоугольная выноска 9"/>
          <p:cNvSpPr/>
          <p:nvPr/>
        </p:nvSpPr>
        <p:spPr>
          <a:xfrm>
            <a:off x="179512" y="2996952"/>
            <a:ext cx="1656184" cy="1080120"/>
          </a:xfrm>
          <a:prstGeom prst="wedgeRoundRectCallout">
            <a:avLst>
              <a:gd name="adj1" fmla="val 22103"/>
              <a:gd name="adj2" fmla="val 123088"/>
              <a:gd name="adj3" fmla="val 16667"/>
            </a:avLst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Правильно!</a:t>
            </a:r>
            <a:endParaRPr lang="ru-RU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Скругленная прямоугольная выноска 10"/>
          <p:cNvSpPr/>
          <p:nvPr/>
        </p:nvSpPr>
        <p:spPr>
          <a:xfrm>
            <a:off x="179512" y="2996952"/>
            <a:ext cx="1656184" cy="1080120"/>
          </a:xfrm>
          <a:prstGeom prst="wedgeRoundRectCallout">
            <a:avLst>
              <a:gd name="adj1" fmla="val 22103"/>
              <a:gd name="adj2" fmla="val 123088"/>
              <a:gd name="adj3" fmla="val 16667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Подумай!</a:t>
            </a:r>
            <a:endParaRPr lang="ru-RU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907704" y="1916832"/>
            <a:ext cx="7056784" cy="374441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907704" y="1844824"/>
            <a:ext cx="6984776" cy="86409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1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520" y="4653136"/>
            <a:ext cx="1584176" cy="2047875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>
            <a:off x="827584" y="332656"/>
            <a:ext cx="7488832" cy="1368152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 каком слове на месте пропуска следует писать букву Е? </a:t>
            </a:r>
            <a:endParaRPr lang="ru-RU" sz="2800" b="1" i="1" dirty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1979712" y="1988840"/>
            <a:ext cx="6840760" cy="576064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н...чем</a:t>
            </a:r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не хвались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1979712" y="2996952"/>
            <a:ext cx="6840760" cy="576064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н...чем</a:t>
            </a:r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хвалиться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979712" y="4005064"/>
            <a:ext cx="6840760" cy="576064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н...чьему</a:t>
            </a:r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добру не завидуй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1979712" y="5085184"/>
            <a:ext cx="6840760" cy="576064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н...кто</a:t>
            </a:r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не был рад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 descr="стрелка.jp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32040" y="5733256"/>
            <a:ext cx="864096" cy="864096"/>
          </a:xfrm>
          <a:prstGeom prst="rect">
            <a:avLst/>
          </a:prstGeom>
        </p:spPr>
      </p:pic>
      <p:sp>
        <p:nvSpPr>
          <p:cNvPr id="10" name="Скругленная прямоугольная выноска 9"/>
          <p:cNvSpPr/>
          <p:nvPr/>
        </p:nvSpPr>
        <p:spPr>
          <a:xfrm>
            <a:off x="179512" y="2996952"/>
            <a:ext cx="1656184" cy="1080120"/>
          </a:xfrm>
          <a:prstGeom prst="wedgeRoundRectCallout">
            <a:avLst>
              <a:gd name="adj1" fmla="val 22103"/>
              <a:gd name="adj2" fmla="val 123088"/>
              <a:gd name="adj3" fmla="val 16667"/>
            </a:avLst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Правильно!</a:t>
            </a:r>
            <a:endParaRPr lang="ru-RU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Скругленная прямоугольная выноска 10"/>
          <p:cNvSpPr/>
          <p:nvPr/>
        </p:nvSpPr>
        <p:spPr>
          <a:xfrm>
            <a:off x="179512" y="2996952"/>
            <a:ext cx="1656184" cy="1080120"/>
          </a:xfrm>
          <a:prstGeom prst="wedgeRoundRectCallout">
            <a:avLst>
              <a:gd name="adj1" fmla="val 22103"/>
              <a:gd name="adj2" fmla="val 123088"/>
              <a:gd name="adj3" fmla="val 16667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Подумай!</a:t>
            </a:r>
            <a:endParaRPr lang="ru-RU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835696" y="1916832"/>
            <a:ext cx="7056784" cy="374441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907704" y="2852936"/>
            <a:ext cx="6984776" cy="86409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1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520" y="4653136"/>
            <a:ext cx="1584176" cy="2047875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>
            <a:off x="827584" y="332656"/>
            <a:ext cx="7488832" cy="1368152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 каком слове на месте пропуска следует писать букву И? </a:t>
            </a:r>
            <a:endParaRPr lang="ru-RU" sz="2800" b="1" i="1" dirty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1979712" y="1988840"/>
            <a:ext cx="6840760" cy="576064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н...сколько</a:t>
            </a:r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не стоит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1979712" y="2996952"/>
            <a:ext cx="6840760" cy="576064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дай мне </a:t>
            </a:r>
            <a:r>
              <a:rPr lang="ru-RU" sz="2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н...сколько</a:t>
            </a:r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монет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979712" y="4005064"/>
            <a:ext cx="6840760" cy="576064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н...кому</a:t>
            </a:r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прийти на помощь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1979712" y="5085184"/>
            <a:ext cx="6840760" cy="576064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н... с кем встретиться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 descr="стрелка.jp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32040" y="5733256"/>
            <a:ext cx="864096" cy="864096"/>
          </a:xfrm>
          <a:prstGeom prst="rect">
            <a:avLst/>
          </a:prstGeom>
        </p:spPr>
      </p:pic>
      <p:sp>
        <p:nvSpPr>
          <p:cNvPr id="10" name="Скругленная прямоугольная выноска 9"/>
          <p:cNvSpPr/>
          <p:nvPr/>
        </p:nvSpPr>
        <p:spPr>
          <a:xfrm>
            <a:off x="179512" y="2996952"/>
            <a:ext cx="1656184" cy="1080120"/>
          </a:xfrm>
          <a:prstGeom prst="wedgeRoundRectCallout">
            <a:avLst>
              <a:gd name="adj1" fmla="val 22103"/>
              <a:gd name="adj2" fmla="val 123088"/>
              <a:gd name="adj3" fmla="val 16667"/>
            </a:avLst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Правильно!</a:t>
            </a:r>
            <a:endParaRPr lang="ru-RU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Скругленная прямоугольная выноска 10"/>
          <p:cNvSpPr/>
          <p:nvPr/>
        </p:nvSpPr>
        <p:spPr>
          <a:xfrm>
            <a:off x="179512" y="2996952"/>
            <a:ext cx="1656184" cy="1080120"/>
          </a:xfrm>
          <a:prstGeom prst="wedgeRoundRectCallout">
            <a:avLst>
              <a:gd name="adj1" fmla="val 22103"/>
              <a:gd name="adj2" fmla="val 123088"/>
              <a:gd name="adj3" fmla="val 16667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Подумай!</a:t>
            </a:r>
            <a:endParaRPr lang="ru-RU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835696" y="1916832"/>
            <a:ext cx="7056784" cy="374441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907704" y="1844824"/>
            <a:ext cx="6984776" cy="86409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1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520" y="4653136"/>
            <a:ext cx="1584176" cy="2047875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>
            <a:off x="827584" y="332656"/>
            <a:ext cx="7488832" cy="1368152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 каком слове на месте пропуска следует писать букву Е? </a:t>
            </a:r>
            <a:endParaRPr lang="ru-RU" sz="2800" b="1" i="1" dirty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1979712" y="1988840"/>
            <a:ext cx="6840760" cy="576064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н... от какой работы не отказываюсь 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1979712" y="2996952"/>
            <a:ext cx="6840760" cy="576064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н...кто</a:t>
            </a:r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не мог заснуть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979712" y="4005064"/>
            <a:ext cx="6840760" cy="576064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не потерплю н... в ком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1979712" y="5085184"/>
            <a:ext cx="6840760" cy="576064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поделиться н... с кем 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 descr="стрелка.jp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32040" y="5733256"/>
            <a:ext cx="864096" cy="864096"/>
          </a:xfrm>
          <a:prstGeom prst="rect">
            <a:avLst/>
          </a:prstGeom>
        </p:spPr>
      </p:pic>
      <p:sp>
        <p:nvSpPr>
          <p:cNvPr id="10" name="Скругленная прямоугольная выноска 9"/>
          <p:cNvSpPr/>
          <p:nvPr/>
        </p:nvSpPr>
        <p:spPr>
          <a:xfrm>
            <a:off x="179512" y="2996952"/>
            <a:ext cx="1656184" cy="1080120"/>
          </a:xfrm>
          <a:prstGeom prst="wedgeRoundRectCallout">
            <a:avLst>
              <a:gd name="adj1" fmla="val 22103"/>
              <a:gd name="adj2" fmla="val 123088"/>
              <a:gd name="adj3" fmla="val 16667"/>
            </a:avLst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Правильно!</a:t>
            </a:r>
            <a:endParaRPr lang="ru-RU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Скругленная прямоугольная выноска 10"/>
          <p:cNvSpPr/>
          <p:nvPr/>
        </p:nvSpPr>
        <p:spPr>
          <a:xfrm>
            <a:off x="179512" y="2996952"/>
            <a:ext cx="1656184" cy="1080120"/>
          </a:xfrm>
          <a:prstGeom prst="wedgeRoundRectCallout">
            <a:avLst>
              <a:gd name="adj1" fmla="val 22103"/>
              <a:gd name="adj2" fmla="val 123088"/>
              <a:gd name="adj3" fmla="val 16667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Подумай!</a:t>
            </a:r>
            <a:endParaRPr lang="ru-RU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907704" y="1916832"/>
            <a:ext cx="7056784" cy="374441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907704" y="4797152"/>
            <a:ext cx="6984776" cy="86409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1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520" y="4653136"/>
            <a:ext cx="1584176" cy="2047875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>
            <a:off x="827584" y="332656"/>
            <a:ext cx="7488832" cy="1368152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 каком слове на месте пропуска следует писать букву И? </a:t>
            </a:r>
            <a:endParaRPr lang="ru-RU" sz="2800" b="1" i="1" dirty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1979712" y="1988840"/>
            <a:ext cx="6840760" cy="576064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н... о чем беспокоиться 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1979712" y="2996952"/>
            <a:ext cx="6840760" cy="576064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н... о чем не беспокоюсь 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979712" y="4005064"/>
            <a:ext cx="6840760" cy="576064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н... с чем бороться 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1979712" y="5085184"/>
            <a:ext cx="6840760" cy="576064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н...кому</a:t>
            </a:r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подарить 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 descr="стрелка.jp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32040" y="5733256"/>
            <a:ext cx="864096" cy="864096"/>
          </a:xfrm>
          <a:prstGeom prst="rect">
            <a:avLst/>
          </a:prstGeom>
        </p:spPr>
      </p:pic>
      <p:sp>
        <p:nvSpPr>
          <p:cNvPr id="10" name="Скругленная прямоугольная выноска 9"/>
          <p:cNvSpPr/>
          <p:nvPr/>
        </p:nvSpPr>
        <p:spPr>
          <a:xfrm>
            <a:off x="179512" y="2996952"/>
            <a:ext cx="1656184" cy="1080120"/>
          </a:xfrm>
          <a:prstGeom prst="wedgeRoundRectCallout">
            <a:avLst>
              <a:gd name="adj1" fmla="val 22103"/>
              <a:gd name="adj2" fmla="val 123088"/>
              <a:gd name="adj3" fmla="val 16667"/>
            </a:avLst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Правильно!</a:t>
            </a:r>
            <a:endParaRPr lang="ru-RU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Скругленная прямоугольная выноска 10"/>
          <p:cNvSpPr/>
          <p:nvPr/>
        </p:nvSpPr>
        <p:spPr>
          <a:xfrm>
            <a:off x="179512" y="2996952"/>
            <a:ext cx="1656184" cy="1080120"/>
          </a:xfrm>
          <a:prstGeom prst="wedgeRoundRectCallout">
            <a:avLst>
              <a:gd name="adj1" fmla="val 22103"/>
              <a:gd name="adj2" fmla="val 123088"/>
              <a:gd name="adj3" fmla="val 16667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Подумай!</a:t>
            </a:r>
            <a:endParaRPr lang="ru-RU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835696" y="1844824"/>
            <a:ext cx="7056784" cy="374441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907704" y="2852936"/>
            <a:ext cx="6984776" cy="86409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1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63688" y="836712"/>
            <a:ext cx="56886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Молодец!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стрелка.jp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32040" y="5733256"/>
            <a:ext cx="864096" cy="864096"/>
          </a:xfrm>
          <a:prstGeom prst="rect">
            <a:avLst/>
          </a:prstGeom>
        </p:spPr>
      </p:pic>
      <p:pic>
        <p:nvPicPr>
          <p:cNvPr id="4" name="Рисунок 3" descr="63379701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52120" y="2276872"/>
            <a:ext cx="2448272" cy="2448272"/>
          </a:xfrm>
          <a:prstGeom prst="rect">
            <a:avLst/>
          </a:prstGeom>
        </p:spPr>
      </p:pic>
      <p:pic>
        <p:nvPicPr>
          <p:cNvPr id="5" name="Рисунок 4" descr="п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75656" y="2132856"/>
            <a:ext cx="2339088" cy="2592288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63379701.jpg">
            <a:hlinkClick r:id="rId2"/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23728" y="1628800"/>
            <a:ext cx="1728192" cy="1728192"/>
          </a:xfrm>
          <a:prstGeom prst="rect">
            <a:avLst/>
          </a:prstGeom>
        </p:spPr>
      </p:pic>
      <p:pic>
        <p:nvPicPr>
          <p:cNvPr id="4" name="Рисунок 3" descr="стрелка.jpg">
            <a:hlinkClick r:id="rId4"/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79912" y="3861048"/>
            <a:ext cx="1255787" cy="1255787"/>
          </a:xfrm>
          <a:prstGeom prst="rect">
            <a:avLst/>
          </a:prstGeom>
        </p:spPr>
      </p:pic>
      <p:sp>
        <p:nvSpPr>
          <p:cNvPr id="7" name="Управляющая кнопка: домой 6">
            <a:hlinkClick r:id="" action="ppaction://hlinkshowjump?jump=firstslide" highlightClick="1"/>
          </p:cNvPr>
          <p:cNvSpPr/>
          <p:nvPr/>
        </p:nvSpPr>
        <p:spPr>
          <a:xfrm>
            <a:off x="323528" y="5949280"/>
            <a:ext cx="720080" cy="648072"/>
          </a:xfrm>
          <a:prstGeom prst="actionButtonHome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123728" y="404664"/>
            <a:ext cx="53285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Используемые источники:</a:t>
            </a:r>
            <a:endParaRPr lang="ru-RU" sz="2800" b="1" dirty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Рисунок 7" descr="п.jpg">
            <a:hlinkClick r:id="rId6"/>
          </p:cNvPr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80112" y="1628800"/>
            <a:ext cx="1559392" cy="1728192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827584" y="332656"/>
            <a:ext cx="7488832" cy="1368152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Часть речи, которая указывает на предметы, признаки </a:t>
            </a:r>
            <a:r>
              <a:rPr lang="ru-RU" sz="2800" b="1" i="1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и </a:t>
            </a:r>
            <a:r>
              <a:rPr lang="ru-RU" sz="2800" b="1" i="1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количество, </a:t>
            </a:r>
            <a:r>
              <a:rPr lang="ru-RU" sz="2800" b="1" i="1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но не называет их</a:t>
            </a: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467544" y="1988840"/>
            <a:ext cx="3240360" cy="936104"/>
          </a:xfrm>
          <a:prstGeom prst="round2Diag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существительное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с двумя скругленными противолежащими углами 8"/>
          <p:cNvSpPr/>
          <p:nvPr/>
        </p:nvSpPr>
        <p:spPr>
          <a:xfrm>
            <a:off x="467544" y="3140968"/>
            <a:ext cx="3240360" cy="936104"/>
          </a:xfrm>
          <a:prstGeom prst="round2Diag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местоимение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с двумя скругленными противолежащими углами 9"/>
          <p:cNvSpPr/>
          <p:nvPr/>
        </p:nvSpPr>
        <p:spPr>
          <a:xfrm>
            <a:off x="467544" y="4365104"/>
            <a:ext cx="3240360" cy="936104"/>
          </a:xfrm>
          <a:prstGeom prst="round2Diag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прилагательное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467544" y="5589240"/>
            <a:ext cx="3240360" cy="936104"/>
          </a:xfrm>
          <a:prstGeom prst="round2Diag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числительное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Рисунок 11" descr="63379701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75040" y="3789040"/>
            <a:ext cx="3068960" cy="3068960"/>
          </a:xfrm>
          <a:prstGeom prst="rect">
            <a:avLst/>
          </a:prstGeom>
        </p:spPr>
      </p:pic>
      <p:sp>
        <p:nvSpPr>
          <p:cNvPr id="14" name="Выноска-облако 13"/>
          <p:cNvSpPr/>
          <p:nvPr/>
        </p:nvSpPr>
        <p:spPr>
          <a:xfrm>
            <a:off x="3995936" y="2060848"/>
            <a:ext cx="2592288" cy="2232248"/>
          </a:xfrm>
          <a:prstGeom prst="cloudCallout">
            <a:avLst>
              <a:gd name="adj1" fmla="val 53515"/>
              <a:gd name="adj2" fmla="val 75157"/>
            </a:avLst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Молодец!</a:t>
            </a:r>
            <a:endParaRPr lang="ru-RU" sz="24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Выноска-облако 14"/>
          <p:cNvSpPr/>
          <p:nvPr/>
        </p:nvSpPr>
        <p:spPr>
          <a:xfrm>
            <a:off x="3995936" y="2060848"/>
            <a:ext cx="2592288" cy="2232248"/>
          </a:xfrm>
          <a:prstGeom prst="cloudCallout">
            <a:avLst>
              <a:gd name="adj1" fmla="val 53515"/>
              <a:gd name="adj2" fmla="val 75157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Подумай!</a:t>
            </a:r>
            <a:endParaRPr lang="ru-RU" sz="2400" b="1" i="1" dirty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6" name="Рисунок 15" descr="стрелка.jp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32040" y="5733256"/>
            <a:ext cx="864096" cy="864096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251520" y="1844824"/>
            <a:ext cx="3600400" cy="482453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395536" y="3068960"/>
            <a:ext cx="3384376" cy="108012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827584" y="332656"/>
            <a:ext cx="7488832" cy="1368152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Укажите количество разрядов местоимений:</a:t>
            </a: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467544" y="1988840"/>
            <a:ext cx="3240360" cy="936104"/>
          </a:xfrm>
          <a:prstGeom prst="round2Diag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6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с двумя скругленными противолежащими углами 8"/>
          <p:cNvSpPr/>
          <p:nvPr/>
        </p:nvSpPr>
        <p:spPr>
          <a:xfrm>
            <a:off x="467544" y="3140968"/>
            <a:ext cx="3240360" cy="936104"/>
          </a:xfrm>
          <a:prstGeom prst="round2Diag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7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с двумя скругленными противолежащими углами 9"/>
          <p:cNvSpPr/>
          <p:nvPr/>
        </p:nvSpPr>
        <p:spPr>
          <a:xfrm>
            <a:off x="467544" y="4365104"/>
            <a:ext cx="3240360" cy="936104"/>
          </a:xfrm>
          <a:prstGeom prst="round2Diag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8</a:t>
            </a: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467544" y="5589240"/>
            <a:ext cx="3240360" cy="936104"/>
          </a:xfrm>
          <a:prstGeom prst="round2Diag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9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Рисунок 11" descr="63379701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75040" y="3789040"/>
            <a:ext cx="3068960" cy="3068960"/>
          </a:xfrm>
          <a:prstGeom prst="rect">
            <a:avLst/>
          </a:prstGeom>
        </p:spPr>
      </p:pic>
      <p:sp>
        <p:nvSpPr>
          <p:cNvPr id="14" name="Выноска-облако 13"/>
          <p:cNvSpPr/>
          <p:nvPr/>
        </p:nvSpPr>
        <p:spPr>
          <a:xfrm>
            <a:off x="3995936" y="2060848"/>
            <a:ext cx="2592288" cy="2232248"/>
          </a:xfrm>
          <a:prstGeom prst="cloudCallout">
            <a:avLst>
              <a:gd name="adj1" fmla="val 53515"/>
              <a:gd name="adj2" fmla="val 75157"/>
            </a:avLst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Молодец!</a:t>
            </a:r>
            <a:endParaRPr lang="ru-RU" sz="24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Выноска-облако 14"/>
          <p:cNvSpPr/>
          <p:nvPr/>
        </p:nvSpPr>
        <p:spPr>
          <a:xfrm>
            <a:off x="3995936" y="2060848"/>
            <a:ext cx="2592288" cy="2232248"/>
          </a:xfrm>
          <a:prstGeom prst="cloudCallout">
            <a:avLst>
              <a:gd name="adj1" fmla="val 53515"/>
              <a:gd name="adj2" fmla="val 75157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Подумай!</a:t>
            </a:r>
            <a:endParaRPr lang="ru-RU" sz="2400" b="1" i="1" dirty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6" name="Рисунок 15" descr="стрелка.jp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32040" y="5733256"/>
            <a:ext cx="864096" cy="864096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323528" y="1844824"/>
            <a:ext cx="3600400" cy="482453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395536" y="5517232"/>
            <a:ext cx="3384376" cy="108012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827584" y="332656"/>
            <a:ext cx="7488832" cy="1368152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Укажите лишнее местоимение:</a:t>
            </a:r>
            <a:endParaRPr lang="ru-RU" sz="2800" b="1" i="1" dirty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467544" y="1988840"/>
            <a:ext cx="3240360" cy="936104"/>
          </a:xfrm>
          <a:prstGeom prst="round2Diag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весь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с двумя скругленными противолежащими углами 8"/>
          <p:cNvSpPr/>
          <p:nvPr/>
        </p:nvSpPr>
        <p:spPr>
          <a:xfrm>
            <a:off x="467544" y="3140968"/>
            <a:ext cx="3240360" cy="936104"/>
          </a:xfrm>
          <a:prstGeom prst="round2Diag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самый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с двумя скругленными противолежащими углами 9"/>
          <p:cNvSpPr/>
          <p:nvPr/>
        </p:nvSpPr>
        <p:spPr>
          <a:xfrm>
            <a:off x="467544" y="4365104"/>
            <a:ext cx="3240360" cy="936104"/>
          </a:xfrm>
          <a:prstGeom prst="round2Diag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другой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467544" y="5589240"/>
            <a:ext cx="3240360" cy="936104"/>
          </a:xfrm>
          <a:prstGeom prst="round2Diag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себя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Рисунок 11" descr="63379701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75040" y="3789040"/>
            <a:ext cx="3068960" cy="3068960"/>
          </a:xfrm>
          <a:prstGeom prst="rect">
            <a:avLst/>
          </a:prstGeom>
        </p:spPr>
      </p:pic>
      <p:sp>
        <p:nvSpPr>
          <p:cNvPr id="14" name="Выноска-облако 13"/>
          <p:cNvSpPr/>
          <p:nvPr/>
        </p:nvSpPr>
        <p:spPr>
          <a:xfrm>
            <a:off x="3995936" y="2060848"/>
            <a:ext cx="2592288" cy="2232248"/>
          </a:xfrm>
          <a:prstGeom prst="cloudCallout">
            <a:avLst>
              <a:gd name="adj1" fmla="val 53515"/>
              <a:gd name="adj2" fmla="val 75157"/>
            </a:avLst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Молодец!</a:t>
            </a:r>
            <a:endParaRPr lang="ru-RU" sz="24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Выноска-облако 14"/>
          <p:cNvSpPr/>
          <p:nvPr/>
        </p:nvSpPr>
        <p:spPr>
          <a:xfrm>
            <a:off x="3995936" y="2060848"/>
            <a:ext cx="2592288" cy="2232248"/>
          </a:xfrm>
          <a:prstGeom prst="cloudCallout">
            <a:avLst>
              <a:gd name="adj1" fmla="val 53515"/>
              <a:gd name="adj2" fmla="val 75157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Подумай!</a:t>
            </a:r>
            <a:endParaRPr lang="ru-RU" sz="2400" b="1" i="1" dirty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6" name="Рисунок 15" descr="стрелка.jp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32040" y="5733256"/>
            <a:ext cx="864096" cy="864096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251520" y="1844824"/>
            <a:ext cx="3600400" cy="482453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395536" y="5517232"/>
            <a:ext cx="3384376" cy="108012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827584" y="332656"/>
            <a:ext cx="7488832" cy="1368152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Укажите лишнее местоимение:</a:t>
            </a:r>
            <a:endParaRPr lang="ru-RU" sz="2800" b="1" i="1" dirty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467544" y="1988840"/>
            <a:ext cx="3240360" cy="936104"/>
          </a:xfrm>
          <a:prstGeom prst="round2Diag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мой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с двумя скругленными противолежащими углами 8"/>
          <p:cNvSpPr/>
          <p:nvPr/>
        </p:nvSpPr>
        <p:spPr>
          <a:xfrm>
            <a:off x="467544" y="3140968"/>
            <a:ext cx="3240360" cy="936104"/>
          </a:xfrm>
          <a:prstGeom prst="round2Diag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самый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с двумя скругленными противолежащими углами 9"/>
          <p:cNvSpPr/>
          <p:nvPr/>
        </p:nvSpPr>
        <p:spPr>
          <a:xfrm>
            <a:off x="467544" y="4365104"/>
            <a:ext cx="3240360" cy="936104"/>
          </a:xfrm>
          <a:prstGeom prst="round2Diag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твой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467544" y="5589240"/>
            <a:ext cx="3240360" cy="936104"/>
          </a:xfrm>
          <a:prstGeom prst="round2Diag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наш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Рисунок 11" descr="63379701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75040" y="3789040"/>
            <a:ext cx="3068960" cy="3068960"/>
          </a:xfrm>
          <a:prstGeom prst="rect">
            <a:avLst/>
          </a:prstGeom>
        </p:spPr>
      </p:pic>
      <p:sp>
        <p:nvSpPr>
          <p:cNvPr id="14" name="Выноска-облако 13"/>
          <p:cNvSpPr/>
          <p:nvPr/>
        </p:nvSpPr>
        <p:spPr>
          <a:xfrm>
            <a:off x="3995936" y="2060848"/>
            <a:ext cx="2592288" cy="2232248"/>
          </a:xfrm>
          <a:prstGeom prst="cloudCallout">
            <a:avLst>
              <a:gd name="adj1" fmla="val 53515"/>
              <a:gd name="adj2" fmla="val 75157"/>
            </a:avLst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Молодец!</a:t>
            </a:r>
            <a:endParaRPr lang="ru-RU" sz="24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Выноска-облако 14"/>
          <p:cNvSpPr/>
          <p:nvPr/>
        </p:nvSpPr>
        <p:spPr>
          <a:xfrm>
            <a:off x="3995936" y="2060848"/>
            <a:ext cx="2592288" cy="2232248"/>
          </a:xfrm>
          <a:prstGeom prst="cloudCallout">
            <a:avLst>
              <a:gd name="adj1" fmla="val 53515"/>
              <a:gd name="adj2" fmla="val 75157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Подумай!</a:t>
            </a:r>
            <a:endParaRPr lang="ru-RU" sz="2400" b="1" i="1" dirty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6" name="Рисунок 15" descr="стрелка.jp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32040" y="5733256"/>
            <a:ext cx="864096" cy="864096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323528" y="1844824"/>
            <a:ext cx="3600400" cy="482453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395536" y="3068960"/>
            <a:ext cx="3384376" cy="108012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827584" y="332656"/>
            <a:ext cx="7488832" cy="1368152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Для чего служат относительные местоимения? </a:t>
            </a:r>
            <a:endParaRPr lang="ru-RU" sz="2800" b="1" i="1" dirty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467544" y="1988840"/>
            <a:ext cx="3240360" cy="936104"/>
          </a:xfrm>
          <a:prstGeom prst="round2Diag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для связи слов</a:t>
            </a:r>
            <a:endParaRPr lang="ru-RU" sz="2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с двумя скругленными противолежащими углами 8"/>
          <p:cNvSpPr/>
          <p:nvPr/>
        </p:nvSpPr>
        <p:spPr>
          <a:xfrm>
            <a:off x="467544" y="3140968"/>
            <a:ext cx="3240360" cy="936104"/>
          </a:xfrm>
          <a:prstGeom prst="round2Diag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для связи словосочетаний</a:t>
            </a:r>
            <a:endParaRPr lang="ru-RU" sz="2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с двумя скругленными противолежащими углами 9"/>
          <p:cNvSpPr/>
          <p:nvPr/>
        </p:nvSpPr>
        <p:spPr>
          <a:xfrm>
            <a:off x="467544" y="4365104"/>
            <a:ext cx="3240360" cy="936104"/>
          </a:xfrm>
          <a:prstGeom prst="round2Diag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для связи простых предложений в составе сложного</a:t>
            </a:r>
            <a:endParaRPr lang="ru-RU" sz="2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467544" y="5589240"/>
            <a:ext cx="3240360" cy="936104"/>
          </a:xfrm>
          <a:prstGeom prst="round2Diag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для связи сложных предложений</a:t>
            </a:r>
            <a:endParaRPr lang="ru-RU" sz="2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Рисунок 11" descr="63379701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75040" y="3789040"/>
            <a:ext cx="3068960" cy="3068960"/>
          </a:xfrm>
          <a:prstGeom prst="rect">
            <a:avLst/>
          </a:prstGeom>
        </p:spPr>
      </p:pic>
      <p:sp>
        <p:nvSpPr>
          <p:cNvPr id="14" name="Выноска-облако 13"/>
          <p:cNvSpPr/>
          <p:nvPr/>
        </p:nvSpPr>
        <p:spPr>
          <a:xfrm>
            <a:off x="3995936" y="2060848"/>
            <a:ext cx="2592288" cy="2232248"/>
          </a:xfrm>
          <a:prstGeom prst="cloudCallout">
            <a:avLst>
              <a:gd name="adj1" fmla="val 53515"/>
              <a:gd name="adj2" fmla="val 75157"/>
            </a:avLst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Молодец!</a:t>
            </a:r>
            <a:endParaRPr lang="ru-RU" sz="24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Выноска-облако 14"/>
          <p:cNvSpPr/>
          <p:nvPr/>
        </p:nvSpPr>
        <p:spPr>
          <a:xfrm>
            <a:off x="3995936" y="2060848"/>
            <a:ext cx="2592288" cy="2232248"/>
          </a:xfrm>
          <a:prstGeom prst="cloudCallout">
            <a:avLst>
              <a:gd name="adj1" fmla="val 53515"/>
              <a:gd name="adj2" fmla="val 75157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Подумай!</a:t>
            </a:r>
            <a:endParaRPr lang="ru-RU" sz="2400" b="1" i="1" dirty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6" name="Рисунок 15" descr="стрелка.jp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32040" y="5733256"/>
            <a:ext cx="864096" cy="864096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323528" y="1844824"/>
            <a:ext cx="3600400" cy="482453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395536" y="4293096"/>
            <a:ext cx="3384376" cy="108012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5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827584" y="332656"/>
            <a:ext cx="7488832" cy="1368152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Укажите разряд местоимения </a:t>
            </a:r>
            <a:r>
              <a:rPr lang="ru-RU" sz="4400" b="1" i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ваш</a:t>
            </a:r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: </a:t>
            </a:r>
            <a:endParaRPr lang="ru-RU" sz="2800" b="1" i="1" dirty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467544" y="1988840"/>
            <a:ext cx="3240360" cy="936104"/>
          </a:xfrm>
          <a:prstGeom prst="round2Diag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определительное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с двумя скругленными противолежащими углами 8"/>
          <p:cNvSpPr/>
          <p:nvPr/>
        </p:nvSpPr>
        <p:spPr>
          <a:xfrm>
            <a:off x="467544" y="3140968"/>
            <a:ext cx="3240360" cy="936104"/>
          </a:xfrm>
          <a:prstGeom prst="round2Diag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притяжательное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с двумя скругленными противолежащими углами 9"/>
          <p:cNvSpPr/>
          <p:nvPr/>
        </p:nvSpPr>
        <p:spPr>
          <a:xfrm>
            <a:off x="467544" y="4365104"/>
            <a:ext cx="3240360" cy="936104"/>
          </a:xfrm>
          <a:prstGeom prst="round2Diag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вопросительное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467544" y="5589240"/>
            <a:ext cx="3240360" cy="936104"/>
          </a:xfrm>
          <a:prstGeom prst="round2Diag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относительное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Рисунок 11" descr="63379701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75040" y="3789040"/>
            <a:ext cx="3068960" cy="3068960"/>
          </a:xfrm>
          <a:prstGeom prst="rect">
            <a:avLst/>
          </a:prstGeom>
        </p:spPr>
      </p:pic>
      <p:sp>
        <p:nvSpPr>
          <p:cNvPr id="14" name="Выноска-облако 13"/>
          <p:cNvSpPr/>
          <p:nvPr/>
        </p:nvSpPr>
        <p:spPr>
          <a:xfrm>
            <a:off x="3995936" y="2060848"/>
            <a:ext cx="2592288" cy="2232248"/>
          </a:xfrm>
          <a:prstGeom prst="cloudCallout">
            <a:avLst>
              <a:gd name="adj1" fmla="val 53515"/>
              <a:gd name="adj2" fmla="val 75157"/>
            </a:avLst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Молодец!</a:t>
            </a:r>
            <a:endParaRPr lang="ru-RU" sz="24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Выноска-облако 14"/>
          <p:cNvSpPr/>
          <p:nvPr/>
        </p:nvSpPr>
        <p:spPr>
          <a:xfrm>
            <a:off x="3995936" y="2060848"/>
            <a:ext cx="2592288" cy="2232248"/>
          </a:xfrm>
          <a:prstGeom prst="cloudCallout">
            <a:avLst>
              <a:gd name="adj1" fmla="val 53515"/>
              <a:gd name="adj2" fmla="val 75157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Подумай!</a:t>
            </a:r>
            <a:endParaRPr lang="ru-RU" sz="2400" b="1" i="1" dirty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6" name="Рисунок 15" descr="стрелка.jp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32040" y="5733256"/>
            <a:ext cx="864096" cy="864096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323528" y="1844824"/>
            <a:ext cx="3600400" cy="482453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395536" y="3068960"/>
            <a:ext cx="3384376" cy="108012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5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827584" y="332656"/>
            <a:ext cx="7488832" cy="1368152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Укажите разряд местоимения </a:t>
            </a:r>
            <a:r>
              <a:rPr lang="ru-RU" sz="4400" b="1" i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иной</a:t>
            </a:r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: </a:t>
            </a:r>
            <a:endParaRPr lang="ru-RU" sz="2800" b="1" i="1" dirty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467544" y="1988840"/>
            <a:ext cx="3240360" cy="936104"/>
          </a:xfrm>
          <a:prstGeom prst="round2Diag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притяжательное</a:t>
            </a:r>
          </a:p>
          <a:p>
            <a:pPr algn="ctr"/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с двумя скругленными противолежащими углами 8"/>
          <p:cNvSpPr/>
          <p:nvPr/>
        </p:nvSpPr>
        <p:spPr>
          <a:xfrm>
            <a:off x="467544" y="3140968"/>
            <a:ext cx="3240360" cy="936104"/>
          </a:xfrm>
          <a:prstGeom prst="round2Diag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определительное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с двумя скругленными противолежащими углами 9"/>
          <p:cNvSpPr/>
          <p:nvPr/>
        </p:nvSpPr>
        <p:spPr>
          <a:xfrm>
            <a:off x="467544" y="4365104"/>
            <a:ext cx="3240360" cy="936104"/>
          </a:xfrm>
          <a:prstGeom prst="round2Diag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вопросительное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467544" y="5589240"/>
            <a:ext cx="3240360" cy="936104"/>
          </a:xfrm>
          <a:prstGeom prst="round2Diag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относительное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Рисунок 11" descr="63379701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75040" y="3789040"/>
            <a:ext cx="3068960" cy="3068960"/>
          </a:xfrm>
          <a:prstGeom prst="rect">
            <a:avLst/>
          </a:prstGeom>
        </p:spPr>
      </p:pic>
      <p:sp>
        <p:nvSpPr>
          <p:cNvPr id="14" name="Выноска-облако 13"/>
          <p:cNvSpPr/>
          <p:nvPr/>
        </p:nvSpPr>
        <p:spPr>
          <a:xfrm>
            <a:off x="3995936" y="2060848"/>
            <a:ext cx="2592288" cy="2232248"/>
          </a:xfrm>
          <a:prstGeom prst="cloudCallout">
            <a:avLst>
              <a:gd name="adj1" fmla="val 53515"/>
              <a:gd name="adj2" fmla="val 75157"/>
            </a:avLst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Молодец!</a:t>
            </a:r>
            <a:endParaRPr lang="ru-RU" sz="24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Выноска-облако 14"/>
          <p:cNvSpPr/>
          <p:nvPr/>
        </p:nvSpPr>
        <p:spPr>
          <a:xfrm>
            <a:off x="3995936" y="2060848"/>
            <a:ext cx="2592288" cy="2232248"/>
          </a:xfrm>
          <a:prstGeom prst="cloudCallout">
            <a:avLst>
              <a:gd name="adj1" fmla="val 53515"/>
              <a:gd name="adj2" fmla="val 75157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Подумай!</a:t>
            </a:r>
            <a:endParaRPr lang="ru-RU" sz="2400" b="1" i="1" dirty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6" name="Рисунок 15" descr="стрелка.jp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32040" y="5733256"/>
            <a:ext cx="864096" cy="864096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251520" y="1844824"/>
            <a:ext cx="3600400" cy="482453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395536" y="3068960"/>
            <a:ext cx="3384376" cy="108012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5" grpId="1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</TotalTime>
  <Words>616</Words>
  <Application>Microsoft Office PowerPoint</Application>
  <PresentationFormat>Экран (4:3)</PresentationFormat>
  <Paragraphs>177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Интерактивный тренажёр «Местоимение» 6 класс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</vt:vector>
  </TitlesOfParts>
  <Company>DG Win&amp;Soft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Мозаика презентаций</dc:title>
  <dc:creator>user</dc:creator>
  <cp:lastModifiedBy>user</cp:lastModifiedBy>
  <cp:revision>35</cp:revision>
  <dcterms:created xsi:type="dcterms:W3CDTF">2016-03-04T17:04:49Z</dcterms:created>
  <dcterms:modified xsi:type="dcterms:W3CDTF">2016-03-13T18:22:06Z</dcterms:modified>
</cp:coreProperties>
</file>