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58" r:id="rId13"/>
    <p:sldId id="272" r:id="rId14"/>
    <p:sldId id="273" r:id="rId15"/>
    <p:sldId id="277" r:id="rId16"/>
    <p:sldId id="274" r:id="rId17"/>
    <p:sldId id="275" r:id="rId18"/>
    <p:sldId id="276" r:id="rId19"/>
    <p:sldId id="261" r:id="rId20"/>
    <p:sldId id="278" r:id="rId21"/>
    <p:sldId id="279" r:id="rId22"/>
    <p:sldId id="280" r:id="rId23"/>
    <p:sldId id="281" r:id="rId24"/>
    <p:sldId id="283" r:id="rId25"/>
    <p:sldId id="284" r:id="rId26"/>
    <p:sldId id="292" r:id="rId27"/>
    <p:sldId id="286" r:id="rId28"/>
    <p:sldId id="263" r:id="rId29"/>
    <p:sldId id="293" r:id="rId30"/>
    <p:sldId id="287" r:id="rId31"/>
    <p:sldId id="288" r:id="rId32"/>
    <p:sldId id="289" r:id="rId33"/>
    <p:sldId id="290" r:id="rId34"/>
    <p:sldId id="291" r:id="rId35"/>
    <p:sldId id="296" r:id="rId36"/>
    <p:sldId id="294" r:id="rId37"/>
    <p:sldId id="295" r:id="rId38"/>
    <p:sldId id="298" r:id="rId39"/>
    <p:sldId id="299" r:id="rId40"/>
    <p:sldId id="297" r:id="rId41"/>
    <p:sldId id="300" r:id="rId42"/>
    <p:sldId id="301" r:id="rId43"/>
    <p:sldId id="259" r:id="rId44"/>
    <p:sldId id="302" r:id="rId45"/>
    <p:sldId id="282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&amp;Gcy;&amp;vcy;&amp;ocy;&amp;zcy;&amp;dcy;&amp;icy;&amp;kcy;&amp;acy; &amp;icy; &amp;lcy;&amp;iecy;&amp;ncy;&amp;tcy;&amp;ocy;&amp;chcy;&amp;kcy;&amp;acy; - 23 &amp;fcy;&amp;iecy;&amp;vcy;&amp;rcy;&amp;acy;&amp;lcy;&amp;yacy; - &amp;Kcy;&amp;acy;&amp;rcy;&amp;tcy;&amp;icy;&amp;ncy;&amp;kcy;&amp;icy; PNG - &amp;Gcy;&amp;acy;&amp;lcy;&amp;iecy;&amp;rcy;&amp;iecy;&amp;jcy;&amp;kcy;&amp;acy;"/>
          <p:cNvPicPr>
            <a:picLocks noChangeAspect="1" noChangeArrowheads="1"/>
          </p:cNvPicPr>
          <p:nvPr userDrawn="1"/>
        </p:nvPicPr>
        <p:blipFill>
          <a:blip r:embed="rId2"/>
          <a:srcRect b="13157"/>
          <a:stretch>
            <a:fillRect/>
          </a:stretch>
        </p:blipFill>
        <p:spPr bwMode="auto">
          <a:xfrm rot="5400000" flipV="1">
            <a:off x="5356766" y="3070765"/>
            <a:ext cx="5500702" cy="2073767"/>
          </a:xfrm>
          <a:prstGeom prst="rect">
            <a:avLst/>
          </a:prstGeom>
          <a:noFill/>
        </p:spPr>
      </p:pic>
      <p:pic>
        <p:nvPicPr>
          <p:cNvPr id="8" name="Picture 4" descr="&amp;Ncy;&amp;acy;&amp;bcy;&amp;ocy;&amp;rcy; &amp;kcy; 9 &amp;mcy;&amp;acy;&amp;yacy; (2011) :: NoNaM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9055" y="4693958"/>
            <a:ext cx="2274945" cy="216404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8" descr="&amp;Gcy;&amp;iecy;&amp;ocy;&amp;rcy;&amp;gcy;&amp;icy;&amp;iecy;&amp;vcy;&amp;scy;&amp;kcy;&amp;acy;&amp;yacy; &amp;lcy;&amp;iecy;&amp;ncy;&amp;tcy;&amp;acy; &amp;ncy;&amp;acy; &amp;Vcy;&amp;acy;&amp;shcy; &amp;scy;&amp;acy;&amp;jcy;&amp;tcy; - &amp;Fcy;&amp;ocy;&amp;rcy;&amp;ucy;&amp;mcy; &amp;YUcy;&amp;ncy;&amp;ycy;&amp;khcy; &amp;dcy;&amp;rcy;&amp;ucy;&amp;zcy;&amp;iecy;&amp;jcy; &amp;mcy;&amp;icy;&amp;lcy;&amp;icy;&amp;tscy;&amp;icy;&amp;icy;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009796" cy="20097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cs typeface="Times New Roman" pitchFamily="18" charset="0"/>
              </a:defRPr>
            </a:lvl4pPr>
            <a:lvl5pPr>
              <a:defRPr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&amp;Kcy;&amp;acy;&amp;rcy;&amp;tcy;&amp;icy;&amp;ncy;&amp;kcy;&amp;acy; 68549 / &amp;dcy;&amp;iecy;&amp;ncy;&amp;softcy; &amp;pcy;&amp;ocy;&amp;bcy;&amp;iecy;&amp;dcy;&amp;ycy;, &amp;zcy;&amp;vcy;&amp;iecy;&amp;zcy;&amp;dcy;&amp;ycy;, &amp;gcy;&amp;iecy;&amp;ocy;&amp;rcy;&amp;gcy;&amp;softcy;&amp;iecy;&amp;vcy;&amp;scy;&amp;kcy;&amp;acy;&amp;yacy; &amp;lcy;&amp;iecy;&amp;ncy;&amp;tcy;&amp;acy; / wallpapers.skeeks.com"/>
          <p:cNvPicPr/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9C7BA-6008-40E3-8F0D-DB2B76B0686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59D95-3BA2-4466-9C21-616A5222FE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с двумя скругленными противолежащими углами 7"/>
          <p:cNvSpPr/>
          <p:nvPr userDrawn="1"/>
        </p:nvSpPr>
        <p:spPr>
          <a:xfrm>
            <a:off x="214282" y="214290"/>
            <a:ext cx="8715436" cy="642942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2">
              <a:lumMod val="40000"/>
              <a:lumOff val="60000"/>
              <a:alpha val="88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6.gif"/><Relationship Id="rId7" Type="http://schemas.openxmlformats.org/officeDocument/2006/relationships/slide" Target="slide28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slide" Target="slide12.xml"/><Relationship Id="rId4" Type="http://schemas.openxmlformats.org/officeDocument/2006/relationships/slide" Target="slide3.xml"/><Relationship Id="rId9" Type="http://schemas.openxmlformats.org/officeDocument/2006/relationships/slide" Target="slide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png"/><Relationship Id="rId7" Type="http://schemas.openxmlformats.org/officeDocument/2006/relationships/image" Target="../media/image36.jpe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slide" Target="slide2.xml"/><Relationship Id="rId9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47.jpeg"/><Relationship Id="rId11" Type="http://schemas.openxmlformats.org/officeDocument/2006/relationships/image" Target="../media/image11.png"/><Relationship Id="rId5" Type="http://schemas.openxmlformats.org/officeDocument/2006/relationships/image" Target="../media/image46.jpeg"/><Relationship Id="rId10" Type="http://schemas.openxmlformats.org/officeDocument/2006/relationships/image" Target="../media/image9.pn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6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slide" Target="slide41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6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slide" Target="slide3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gi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11/116/337/116337561_mod_article49868310_504622e7eb4ea.gif" TargetMode="External"/><Relationship Id="rId13" Type="http://schemas.openxmlformats.org/officeDocument/2006/relationships/hyperlink" Target="http://www.theblogmocracy.com/wp-content/uploads/OPERATION-BARBAROSSA.jpg" TargetMode="External"/><Relationship Id="rId18" Type="http://schemas.openxmlformats.org/officeDocument/2006/relationships/hyperlink" Target="http://upload.wikimedia.org/wikipedia/commons/2/28/RIAN_archive_604273_Barricades_on_city_streets.jpg" TargetMode="External"/><Relationship Id="rId3" Type="http://schemas.openxmlformats.org/officeDocument/2006/relationships/hyperlink" Target="http://img-fotki.yandex.ru/get/4704/83813999.32e/0_8d3ef_13f4f192_XL" TargetMode="External"/><Relationship Id="rId7" Type="http://schemas.openxmlformats.org/officeDocument/2006/relationships/hyperlink" Target="http://img3.proshkolu.ru/content/media/pic/std/1000000/59000/58635-4089bfeec44bc17f.jpg" TargetMode="External"/><Relationship Id="rId12" Type="http://schemas.openxmlformats.org/officeDocument/2006/relationships/hyperlink" Target="http://moole.ru/uploads/posts/2011-11/1320597275_img79fd783ff3bcd91ad202dc2d74871070.jpg" TargetMode="External"/><Relationship Id="rId17" Type="http://schemas.openxmlformats.org/officeDocument/2006/relationships/hyperlink" Target="http://young.rzd.ru/dbmm/images/41/4080/7566095" TargetMode="External"/><Relationship Id="rId2" Type="http://schemas.openxmlformats.org/officeDocument/2006/relationships/hyperlink" Target="http://www.wallsbox.ru/images/thumb/lentochki-%5b1920x1080%5d-%5b4650609%5d.jpg" TargetMode="External"/><Relationship Id="rId16" Type="http://schemas.openxmlformats.org/officeDocument/2006/relationships/hyperlink" Target="http://img0.liveinternet.ru/images/attach/c/3/75/502/75502772_3296663_2815901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4400/120710424.1b1/0_7441b_33e66607_XL" TargetMode="External"/><Relationship Id="rId11" Type="http://schemas.openxmlformats.org/officeDocument/2006/relationships/hyperlink" Target="http://waralbum.ru/wp-content/uploads/yapb_cache/imstalengrades_188.7qpnulpe288408o4ogo4000ss.ejcuplo1l0oo0sk8c40s8osc4.th.jpeg" TargetMode="External"/><Relationship Id="rId5" Type="http://schemas.openxmlformats.org/officeDocument/2006/relationships/hyperlink" Target="http://im3.asset.yvimg.kz/userimages/aliyabestseller/9DBV6hTjg0YuTF2E7D962vvLzVNdWr.png" TargetMode="External"/><Relationship Id="rId15" Type="http://schemas.openxmlformats.org/officeDocument/2006/relationships/hyperlink" Target="http://img0.liveinternet.ru/images/attach/c/1/56/237/56237249_Molotov.jpg" TargetMode="External"/><Relationship Id="rId10" Type="http://schemas.openxmlformats.org/officeDocument/2006/relationships/hyperlink" Target="http://900igr.net/datai/khimija/Vojna/0023-027-Metally-na-vojne.jpg" TargetMode="External"/><Relationship Id="rId19" Type="http://schemas.openxmlformats.org/officeDocument/2006/relationships/hyperlink" Target="http://zabort.ru/uploads/images/00/60/57/2013/05/09/26e42d75f0.jpg" TargetMode="External"/><Relationship Id="rId4" Type="http://schemas.openxmlformats.org/officeDocument/2006/relationships/hyperlink" Target="http://i078.radikal.ru/1105/d7/2c8751bc41d1.jpg" TargetMode="External"/><Relationship Id="rId9" Type="http://schemas.openxmlformats.org/officeDocument/2006/relationships/hyperlink" Target="http://www.jpegshare.net/images/16/da/16da7dee8af173a318cd63fbbe737574.jpg" TargetMode="External"/><Relationship Id="rId14" Type="http://schemas.openxmlformats.org/officeDocument/2006/relationships/hyperlink" Target="http://cs5841.vk.me/u68512104/154649754/x_45ea5e0b.jpg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2worldwar.at.ua/_ph/1/325013560.jpg" TargetMode="External"/><Relationship Id="rId13" Type="http://schemas.openxmlformats.org/officeDocument/2006/relationships/hyperlink" Target="http://kurioso.files.wordpress.com/2010/09/leningrad_collage.jpg" TargetMode="External"/><Relationship Id="rId18" Type="http://schemas.openxmlformats.org/officeDocument/2006/relationships/hyperlink" Target="http://www.mediaport.ua/sites/default/files/mp/images/A000AFC7.jpg" TargetMode="External"/><Relationship Id="rId26" Type="http://schemas.openxmlformats.org/officeDocument/2006/relationships/hyperlink" Target="http://www.warheroes.ru/content/images/heroes/GSS1941-45/BerezinAnArs.JPG" TargetMode="External"/><Relationship Id="rId3" Type="http://schemas.openxmlformats.org/officeDocument/2006/relationships/hyperlink" Target="http://www.ww2history.ru/uploads/posts/1267217974_25-1..jpg" TargetMode="External"/><Relationship Id="rId21" Type="http://schemas.openxmlformats.org/officeDocument/2006/relationships/hyperlink" Target="http://www.vpered.krbaki.ru/content/arhiv/2010/05/f/13-2.jpg" TargetMode="External"/><Relationship Id="rId7" Type="http://schemas.openxmlformats.org/officeDocument/2006/relationships/hyperlink" Target="http://ic.pics.livejournal.com/oper_1974/25776555/2252412/2252412_original.jpg" TargetMode="External"/><Relationship Id="rId12" Type="http://schemas.openxmlformats.org/officeDocument/2006/relationships/hyperlink" Target="http://echomatkibozejniepokalaniepoczetej.com/embnp/pages/assets/images/2011-08/wojna2.jpg" TargetMode="External"/><Relationship Id="rId17" Type="http://schemas.openxmlformats.org/officeDocument/2006/relationships/hyperlink" Target="http://stat17.privet.ru/lr/09176d6311b3e647ac8bdda22dcf970f" TargetMode="External"/><Relationship Id="rId25" Type="http://schemas.openxmlformats.org/officeDocument/2006/relationships/hyperlink" Target="http://www.warheroes.ru/content/images/heroes/1hero/Sinjavin_FedorFedor.jpg" TargetMode="External"/><Relationship Id="rId2" Type="http://schemas.openxmlformats.org/officeDocument/2006/relationships/hyperlink" Target="http://www.istpravda.ru/upload/medialibrary/5aa/5aa0107eab3c925193d9ee4125d11c22.jpg" TargetMode="External"/><Relationship Id="rId16" Type="http://schemas.openxmlformats.org/officeDocument/2006/relationships/hyperlink" Target="http://imgdisk.ru/images/MeTzr.jpg" TargetMode="External"/><Relationship Id="rId20" Type="http://schemas.openxmlformats.org/officeDocument/2006/relationships/hyperlink" Target="http://www.lipetskmedia.ru/image/2012/06/%D0%92%D0%B0%D1%82%D1%83%D1%82%D0%B8%D0%BD.jpg" TargetMode="External"/><Relationship Id="rId29" Type="http://schemas.openxmlformats.org/officeDocument/2006/relationships/hyperlink" Target="http://img.nnov.org/data/uf/44/39/32/1393204_h2vkwa795uq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opwar.ru/uploads/posts/2013-05/1368069516_vov2-9.jpg" TargetMode="External"/><Relationship Id="rId11" Type="http://schemas.openxmlformats.org/officeDocument/2006/relationships/hyperlink" Target="http://pda.fedpress.ru/sites/fedpress/files/irina_medvedeva/news/1_396.jpg" TargetMode="External"/><Relationship Id="rId24" Type="http://schemas.openxmlformats.org/officeDocument/2006/relationships/hyperlink" Target="http://www.warheroes.ru/content/images/heroes/1hero/HlebovNikPav.jpg" TargetMode="External"/><Relationship Id="rId5" Type="http://schemas.openxmlformats.org/officeDocument/2006/relationships/hyperlink" Target="http://smartnews.ru/storage/c/2013/06/21/1371823215_079181_79.jpeg" TargetMode="External"/><Relationship Id="rId15" Type="http://schemas.openxmlformats.org/officeDocument/2006/relationships/hyperlink" Target="http://forumkiev.com/attachments/27657d1294584157-b9948d8ecd5e4d0d3e397003d8e8bab4.jpg" TargetMode="External"/><Relationship Id="rId23" Type="http://schemas.openxmlformats.org/officeDocument/2006/relationships/hyperlink" Target="http://www.warheroes.ru/content/images/heroes/1hero/PrigunovAleksVas.jpg" TargetMode="External"/><Relationship Id="rId28" Type="http://schemas.openxmlformats.org/officeDocument/2006/relationships/hyperlink" Target="http://www.warheroes.ru/content/images/heroes/GSS1941-45/ChuguninMihailVasilievich.jpg" TargetMode="External"/><Relationship Id="rId10" Type="http://schemas.openxmlformats.org/officeDocument/2006/relationships/hyperlink" Target="http://pazitiff.info/uploads/posts/2012-05/1336675204_velikaya-0015.jpg" TargetMode="External"/><Relationship Id="rId19" Type="http://schemas.openxmlformats.org/officeDocument/2006/relationships/hyperlink" Target="http://wiki.iteach.ru/images/4/41/Shumilov.jpg" TargetMode="External"/><Relationship Id="rId4" Type="http://schemas.openxmlformats.org/officeDocument/2006/relationships/hyperlink" Target="http://os1.i.ua/3/1/10612364_5a4c08f2.jpg" TargetMode="External"/><Relationship Id="rId9" Type="http://schemas.openxmlformats.org/officeDocument/2006/relationships/hyperlink" Target="http://www.tvoyrebenok.ru/images/hero/4.1.jpg?from=http://www.tvoyrebenok.ru/images/hero/4.1.jpg" TargetMode="External"/><Relationship Id="rId14" Type="http://schemas.openxmlformats.org/officeDocument/2006/relationships/hyperlink" Target="http://down-house.ru/uploads/incoming/images/news/umor/9may/8.jpg" TargetMode="External"/><Relationship Id="rId22" Type="http://schemas.openxmlformats.org/officeDocument/2006/relationships/hyperlink" Target="http://www.vpered.krbaki.ru/content/arhiv/2013/05/f/14-1.jpg" TargetMode="External"/><Relationship Id="rId27" Type="http://schemas.openxmlformats.org/officeDocument/2006/relationships/hyperlink" Target="http://www.warheroes.ru/content/images/heroes/1hero/Skvorcov_And_Ark.jpg" TargetMode="External"/><Relationship Id="rId30" Type="http://schemas.openxmlformats.org/officeDocument/2006/relationships/hyperlink" Target="http://altfast.ru/uploads/posts/2012-05/1336514240_55.jpg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vm.ru/photo/vecherka/2013/09/doc6bnb40b1chjg0fcd33b_800_480.jpg" TargetMode="External"/><Relationship Id="rId3" Type="http://schemas.openxmlformats.org/officeDocument/2006/relationships/hyperlink" Target="http://www.pravmir.ru/wp-content/uploads/2013/08/1335322010_rokossowski.jpg" TargetMode="External"/><Relationship Id="rId7" Type="http://schemas.openxmlformats.org/officeDocument/2006/relationships/hyperlink" Target="http://www.transsib.ru/Photo/Old/old-189.jpg" TargetMode="External"/><Relationship Id="rId12" Type="http://schemas.openxmlformats.org/officeDocument/2006/relationships/hyperlink" Target="http://photos1.blogger.com/blogger/2568/3989/1600/pomba06.0.gif" TargetMode="External"/><Relationship Id="rId2" Type="http://schemas.openxmlformats.org/officeDocument/2006/relationships/hyperlink" Target="http://altfast.ru/uploads/posts/2012-05/1336033247_konev1.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2photo.ru/uploads/posts/600px/4268/20080509/evgenijj_ananevich_khaldejj/09_05_2008_0838612001210351320_evgenijj_ananevich_khaldejj.jpg" TargetMode="External"/><Relationship Id="rId11" Type="http://schemas.openxmlformats.org/officeDocument/2006/relationships/hyperlink" Target="http://www.ewashtenaw.org/government/departments/childrens_services/assets/handcircle.gif/image" TargetMode="External"/><Relationship Id="rId5" Type="http://schemas.openxmlformats.org/officeDocument/2006/relationships/hyperlink" Target="http://www.my-school8.info/uploads/gallery/main/123/nyurnbergskiy-process-nad-nacistskimi.jpg" TargetMode="External"/><Relationship Id="rId10" Type="http://schemas.openxmlformats.org/officeDocument/2006/relationships/hyperlink" Target="http://homepage.univie.ac.at/erich.draganits/images/Animated/rotating_DEM_Earth.gif" TargetMode="External"/><Relationship Id="rId4" Type="http://schemas.openxmlformats.org/officeDocument/2006/relationships/hyperlink" Target="http://ekblife.ru/images/people/1612.jpg" TargetMode="External"/><Relationship Id="rId9" Type="http://schemas.openxmlformats.org/officeDocument/2006/relationships/hyperlink" Target="http://prazdnikisvami.ru/wp-content/uploads/2011/11/9-%D0%BC%D0%B0%D1%8F.gi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428736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«Колесо истории»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3071810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Обобщающий урок по теме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«СССР во Второй мировой и Великой Отечественной войне»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сведения 3">
            <a:hlinkClick r:id="rId2" action="ppaction://hlinksldjump" highlightClick="1"/>
          </p:cNvPr>
          <p:cNvSpPr/>
          <p:nvPr/>
        </p:nvSpPr>
        <p:spPr>
          <a:xfrm>
            <a:off x="0" y="6286520"/>
            <a:ext cx="642910" cy="57148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0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714480" y="500042"/>
            <a:ext cx="56314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Краснобаковская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специальная (коррекционная) школа-интернат VIII вида»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857760"/>
            <a:ext cx="5113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Скворцова Татьяна Александровна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Краснобаковская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С(К)Ш-И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вида»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истории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50" name="Picture 2" descr="&amp;Bcy;&amp;rcy;&amp;iecy;&amp;scy;&amp;tcy;&amp;scy;&amp;kcy;&amp;acy;&amp;yacy; &amp;kcy;&amp;rcy;&amp;iecy;&amp;pcy;&amp;ocy;&amp;scy;&amp;tcy;&amp;softcy; - &amp;Fcy;&amp;ocy;&amp;rcy;&amp;ucy;&amp;m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488"/>
            <a:ext cx="6958776" cy="4733861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7572396" cy="150019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IV</a:t>
            </a:r>
            <a:r>
              <a:rPr lang="ru-RU" sz="2800" b="1" dirty="0" smtClean="0"/>
              <a:t> Вопрос:</a:t>
            </a:r>
            <a:br>
              <a:rPr lang="ru-RU" sz="2800" b="1" dirty="0" smtClean="0"/>
            </a:br>
            <a:r>
              <a:rPr lang="ru-RU" sz="2800" b="1" dirty="0" smtClean="0"/>
              <a:t> Бойцы какого гарнизона первыми встретили фашистскую армию?</a:t>
            </a:r>
            <a:endParaRPr lang="ru-RU" sz="2800" b="1" dirty="0"/>
          </a:p>
        </p:txBody>
      </p:sp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8860" y="2500306"/>
            <a:ext cx="514353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Брестская крепость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28860" y="3571876"/>
            <a:ext cx="5214974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Петропавловская крепость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28860" y="4643446"/>
            <a:ext cx="514353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Дом Павлова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&amp;Ocy;&amp;bcy;&amp;shchcy;&amp;iecy;&amp;ncy;&amp;icy;&amp;iecy; &amp;Mcy;&amp;ocy;&amp;lcy;&amp;ocy;&amp;dcy;&amp;iecy;&amp;zhcy;&amp;ncy;&amp;ycy;&amp;jcy;"/>
          <p:cNvPicPr>
            <a:picLocks noChangeAspect="1" noChangeArrowheads="1"/>
          </p:cNvPicPr>
          <p:nvPr/>
        </p:nvPicPr>
        <p:blipFill>
          <a:blip r:embed="rId4"/>
          <a:srcRect b="9433"/>
          <a:stretch>
            <a:fillRect/>
          </a:stretch>
        </p:blipFill>
        <p:spPr bwMode="auto">
          <a:xfrm>
            <a:off x="1500166" y="1643050"/>
            <a:ext cx="6929486" cy="4157721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5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1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07216E-6 L 0.00035 0.508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9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2 тур «Битва за Москву»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право с вырезом 3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&amp;Mcy;&amp;ocy;&amp;scy;&amp;kcy;&amp;vcy;&amp;acy; &amp;vcy; 1941 &amp;gcy;&amp;ocy;&amp;dcy;&amp;ucy;: &amp;zhcy;&amp;icy;&amp;zcy;&amp;ncy;&amp;softcy; &amp;vcy; &amp;ocy;&amp;scy;&amp;acy;&amp;zhcy;&amp;dcy;&amp;iecy;&amp;ncy;&amp;ncy;&amp;ocy;&amp;mcy; &amp;gcy;&amp;ocy;&amp;rcy;&amp;ocy;&amp;dcy;&amp;iecy; &amp;Mcy;&amp;ucy;&amp;lcy;&amp;softcy;&amp;tcy;&amp;icy;&amp;mcy;&amp;iecy;&amp;dcy;&amp;icy;&amp;acy; &amp;Vcy; &amp;Mcy;&amp;ocy;&amp;scy;&amp;kcy;&amp;vcy;&amp;ie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43050"/>
            <a:ext cx="6846838" cy="4687142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35 &amp;zcy;&amp;ncy;&amp;acy;&amp;mcy;&amp;iecy;&amp;ncy;&amp;icy;&amp;tcy;&amp;ycy;&amp;khcy; &amp;scy;&amp;ncy;&amp;icy;&amp;mcy;&amp;kcy;&amp;ocy;&amp;vcy; &amp;Vcy;&amp;iecy;&amp;lcy;&amp;icy;&amp;kcy;&amp;ocy;&amp;jcy; &amp;Ocy;&amp;tcy;&amp;iecy;&amp;chcy;&amp;iecy;&amp;scy;&amp;tcy;&amp;vcy;&amp;iecy;&amp;ncy;&amp;ncy;&amp;ocy;&amp;jcy; &amp;Vcy;&amp;ocy;&amp;jcy;&amp;ncy;&amp;ycy; (&amp;fcy;&amp;ocy;&amp;tcy;&amp;ocy;)"/>
          <p:cNvPicPr>
            <a:picLocks noChangeAspect="1" noChangeArrowheads="1"/>
          </p:cNvPicPr>
          <p:nvPr/>
        </p:nvPicPr>
        <p:blipFill>
          <a:blip r:embed="rId2"/>
          <a:srcRect t="15596"/>
          <a:stretch>
            <a:fillRect/>
          </a:stretch>
        </p:blipFill>
        <p:spPr bwMode="auto">
          <a:xfrm>
            <a:off x="1428728" y="1857364"/>
            <a:ext cx="6381750" cy="4252908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357166"/>
            <a:ext cx="7572396" cy="150019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 </a:t>
            </a:r>
            <a:r>
              <a:rPr lang="ru-RU" sz="2800" b="1" dirty="0" smtClean="0"/>
              <a:t>Вопрос:</a:t>
            </a:r>
            <a:br>
              <a:rPr lang="ru-RU" sz="2800" b="1" dirty="0" smtClean="0"/>
            </a:br>
            <a:r>
              <a:rPr lang="ru-RU" sz="2800" b="1" dirty="0" smtClean="0"/>
              <a:t>Как солдаты любовно называли новые реактивные установки?</a:t>
            </a:r>
            <a:endParaRPr lang="ru-RU" sz="2800" b="1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00430" y="2714620"/>
            <a:ext cx="228601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Танюша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00430" y="3786190"/>
            <a:ext cx="228601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Катюша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00430" y="4857760"/>
            <a:ext cx="2357454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Маруся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&quot;&amp;Kcy;&amp;acy;&amp;tcy;&amp;yucy;&amp;shcy;&amp;acy;&quot;: &amp;gcy;&amp;ocy;&amp;dcy; 1941-&amp;j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928802"/>
            <a:ext cx="6096000" cy="3743325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1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37835E-6 L -2.5E-6 0.3103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9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&amp;Ncy;&amp;iecy;&amp;mcy;&amp;iecy;&amp;tscy;&amp;kcy;&amp;acy;&amp;yacy; &amp;icy; &amp;scy;&amp;ocy;&amp;vcy;&amp;iecy;&amp;tcy;&amp;scy;&amp;kcy;&amp;acy;&amp;yacy; &amp;bcy;&amp;rcy;&amp;ocy;&amp;ncy;&amp;iecy;&amp;tcy;&amp;iecy;&amp;khcy;&amp;ncy;&amp;icy;&amp;kcy;&amp;acy; &amp;vcy; &amp;bcy;&amp;icy;&amp;tcy;&amp;vcy;&amp;iecy; &amp;zcy;&amp;acy; &amp;Mcy;&amp;ocy;&amp;scy;&amp;kcy;&amp;vcy;&amp;ucy; &quot; &amp;Tcy;&amp;acy;&amp;ncy;&amp;kcy;&amp;icy;,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84314"/>
            <a:ext cx="6286544" cy="433073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7572396" cy="150019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II </a:t>
            </a:r>
            <a:r>
              <a:rPr lang="ru-RU" sz="2800" b="1" dirty="0" smtClean="0"/>
              <a:t>Вопрос:</a:t>
            </a:r>
            <a:br>
              <a:rPr lang="ru-RU" sz="2800" b="1" dirty="0" smtClean="0"/>
            </a:br>
            <a:r>
              <a:rPr lang="ru-RU" sz="2800" b="1" dirty="0" smtClean="0"/>
              <a:t>Кому из генералов Красной армии была поручена оборона города Москвы?</a:t>
            </a:r>
            <a:endParaRPr lang="ru-RU" sz="2800" b="1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00430" y="2714620"/>
            <a:ext cx="3071834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Г.К. Жуков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00430" y="3786190"/>
            <a:ext cx="3071834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В.И. Чуйков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00430" y="4857760"/>
            <a:ext cx="3143272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М.С. Шумилов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&amp;Scy;&amp;ocy;&amp;vcy;&amp;iecy;&amp;tcy;&amp;scy;&amp;kcy;&amp;icy;&amp;jcy; &amp;Scy;&amp;ocy;&amp;yucy;&amp;zcy; - &amp;ZHcy;&amp;ucy;&amp;kcy;&amp;ocy;&amp;vcy;"/>
          <p:cNvPicPr>
            <a:picLocks noChangeAspect="1" noChangeArrowheads="1"/>
          </p:cNvPicPr>
          <p:nvPr/>
        </p:nvPicPr>
        <p:blipFill>
          <a:blip r:embed="rId3"/>
          <a:srcRect t="3397" b="3220"/>
          <a:stretch>
            <a:fillRect/>
          </a:stretch>
        </p:blipFill>
        <p:spPr bwMode="auto">
          <a:xfrm>
            <a:off x="3500430" y="1562787"/>
            <a:ext cx="3429024" cy="438649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1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2 0.14131 L 0.00452 0.4743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9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770" name="Picture 2" descr="&amp;Bcy;&amp;Icy;&amp;Tcy;&amp;Vcy;&amp;Acy; &amp;Zcy;&amp;Acy; &amp;Mcy;&amp;Ocy;&amp;Scy;&amp;Kcy;&amp;Vcy;&amp;Ucy;. &amp;CHcy;&amp;Acy;&amp;Scy;&amp;Tcy;&amp;SOFTcy; 3. &amp;Ncy;&amp;Acy; &amp;Fcy;&amp;Rcy;&amp;Ocy;&amp;Ncy;&amp;Tcy; - &amp;Vcy;&amp;ocy;&amp;iecy;&amp;ncy;&amp;ncy;&amp;acy;&amp;yacy; &amp;icy;&amp;scy;&amp;tcy;&amp;ocy;&amp;rcy;&amp;icy;&amp;yacy; - &amp;Kcy;&amp;acy;&amp;tcy;&amp;acy;&amp;lcy;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14488"/>
            <a:ext cx="6572296" cy="4526669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7572396" cy="150019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III </a:t>
            </a:r>
            <a:r>
              <a:rPr lang="ru-RU" sz="2800" b="1" dirty="0" smtClean="0"/>
              <a:t>Вопрос:</a:t>
            </a:r>
            <a:br>
              <a:rPr lang="ru-RU" sz="2800" b="1" dirty="0" smtClean="0"/>
            </a:br>
            <a:r>
              <a:rPr lang="ru-RU" sz="2800" b="1" dirty="0" smtClean="0"/>
              <a:t>Когда состоялся   парад на Красной площади?</a:t>
            </a:r>
            <a:endParaRPr lang="ru-RU" sz="2800" b="1" dirty="0"/>
          </a:p>
        </p:txBody>
      </p:sp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1736" y="2714620"/>
            <a:ext cx="407196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7 октября 1941 года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71736" y="3786190"/>
            <a:ext cx="407196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7 ноября 1941 года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71736" y="4857760"/>
            <a:ext cx="407196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7 декабря 1941 года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&amp;Ecy;&amp;tcy;&amp;ocy;&amp;tcy; &amp;dcy;&amp;iecy;&amp;ncy;&amp;softcy; &amp;vcy; &amp;icy;&amp;scy;&amp;tcy;&amp;ocy;&amp;rcy;&amp;icy;&amp;icy;. - &amp;Scy;&amp;tcy;&amp;rcy;&amp;acy;&amp;ncy;&amp;icy;&amp;tscy;&amp;acy; 222 - &amp;Kcy;&amp;icy;&amp;iecy;&amp;vcy; &amp;Fcy;&amp;ocy;&amp;rcy;&amp;ucy;&amp;mcy;. &amp;Kcy;&amp;icy;&amp;iecy;&amp;vcy;&amp;scy;&amp;kcy;&amp;icy;&amp;jcy; &amp;fcy;&amp;ocy;&amp;rcy;&amp;ucy;&amp;mcy;"/>
          <p:cNvPicPr>
            <a:picLocks noChangeAspect="1" noChangeArrowheads="1"/>
          </p:cNvPicPr>
          <p:nvPr/>
        </p:nvPicPr>
        <p:blipFill>
          <a:blip r:embed="rId4"/>
          <a:srcRect t="3265" b="5303"/>
          <a:stretch>
            <a:fillRect/>
          </a:stretch>
        </p:blipFill>
        <p:spPr bwMode="auto">
          <a:xfrm>
            <a:off x="1714480" y="1643050"/>
            <a:ext cx="6643702" cy="4000528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5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2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37835E-6 L 0.03559 0.2999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99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       3 Тур «Великие сражения»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право с вырезом 3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&amp;mcy;&amp;iecy;&amp;mcy;&amp;ucy;&amp;acy;&amp;rcy;&amp;ncy;&amp;acy;&amp;yacy; &amp;scy;&amp;tcy;&amp;rcy;&amp;acy;&amp;ncy;&amp;icy;&amp;chcy;&amp;k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14488"/>
            <a:ext cx="6930765" cy="4572008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storija i obshhestvoz &amp;Pcy;&amp;rcy;&amp;ocy;&amp;pcy;&amp;icy;&amp;scy;&amp;icy;, &amp;kcy;&amp;acy;&amp;lcy;&amp;lcy;&amp;icy;&amp;gcy;&amp;rcy;&amp;acy;&amp;fcy;&amp;icy;&amp;yacy;, &amp;ucy;&amp;chcy;&amp;icy;&amp;mcy;&amp;scy;&amp;yacy; &amp;pcy;&amp;icy;&amp;scy;&amp;acy;&amp;tcy;&amp;softcy; &amp;kcy;&amp;rcy;&amp;acy;&amp;scy;&amp;icy;&amp;vcy;&amp;ocy;, &amp;gcy;&amp;rcy;&amp;acy;&amp;fcy;&amp;ocy;&amp;lcy;&amp;ocy;&amp;gcy;&amp;icy;&amp;yacy;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 bwMode="auto">
          <a:xfrm>
            <a:off x="2214546" y="1428736"/>
            <a:ext cx="4381530" cy="3286148"/>
          </a:xfrm>
          <a:prstGeom prst="rect">
            <a:avLst/>
          </a:prstGeom>
          <a:noFill/>
        </p:spPr>
      </p:pic>
      <p:pic>
        <p:nvPicPr>
          <p:cNvPr id="3" name="Picture 4" descr="http://img1.liveinternet.ru/images/attach/c/11/116/337/116337561_mod_article49868310_504622e7eb4ea.gif"/>
          <p:cNvPicPr>
            <a:picLocks noChangeAspect="1" noChangeArrowheads="1" noCrop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 flipH="1">
            <a:off x="6517131" y="2679296"/>
            <a:ext cx="1917741" cy="1237021"/>
          </a:xfrm>
          <a:prstGeom prst="rect">
            <a:avLst/>
          </a:prstGeom>
          <a:noFill/>
        </p:spPr>
      </p:pic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5429256" y="571480"/>
            <a:ext cx="1414466" cy="6429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тур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5" action="ppaction://hlinksldjump"/>
          </p:cNvPr>
          <p:cNvSpPr/>
          <p:nvPr/>
        </p:nvSpPr>
        <p:spPr>
          <a:xfrm>
            <a:off x="1928794" y="500042"/>
            <a:ext cx="1414466" cy="6429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тур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6" action="ppaction://hlinksldjump"/>
          </p:cNvPr>
          <p:cNvSpPr/>
          <p:nvPr/>
        </p:nvSpPr>
        <p:spPr>
          <a:xfrm>
            <a:off x="928662" y="2643182"/>
            <a:ext cx="1414466" cy="6429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тур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6072198" y="4643446"/>
            <a:ext cx="1414466" cy="6429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тур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>
            <a:hlinkClick r:id="rId8" action="ppaction://hlinksldjump"/>
          </p:cNvPr>
          <p:cNvSpPr/>
          <p:nvPr/>
        </p:nvSpPr>
        <p:spPr>
          <a:xfrm>
            <a:off x="2000232" y="4714884"/>
            <a:ext cx="1414466" cy="6429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тур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>
            <a:hlinkClick r:id="rId9" action="ppaction://hlinksldjump"/>
          </p:cNvPr>
          <p:cNvSpPr/>
          <p:nvPr/>
        </p:nvSpPr>
        <p:spPr>
          <a:xfrm>
            <a:off x="3214678" y="6000768"/>
            <a:ext cx="2928958" cy="6429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Суперигра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48936E-6 C 0.01528 -0.1191 0.03073 -0.23797 0.03698 -0.284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53 -0.29348 C -0.17188 -0.32054 -0.29722 -0.34759 -0.34896 -0.357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" y="-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896 -0.35777 C -0.45903 -0.29972 -0.5691 -0.24168 -0.61319 -0.21855 " pathEditMode="relative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32 -0.21855 C -0.6231 -0.08997 -0.63299 0.03862 -0.63716 0.08973 " pathEditMode="relative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716 0.08973 C -0.5066 0.15934 -0.37605 0.22895 -0.32379 0.25671 " pathEditMode="relative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379 0.25671 C -0.18698 0.14639 -0.05018 0.03631 0.00451 -0.00786 " pathEditMode="relative" ptsTypes="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6.33673E-6 C 2.77778E-6 0.16929 0.00018 0.33881 2.77778E-6 0.40565 " pathEditMode="relative" ptsTypes="a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842" name="Picture 2" descr="&amp;Kcy;&amp;ocy;&amp;mcy;&amp;acy;&amp;ncy;&amp;dcy;&amp;ocy;&amp;vcy;&amp;acy;&amp;ncy;&amp;icy;&amp;iecy; &amp;vcy;&amp;ocy;&amp;jcy;&amp;scy;&amp;kcy; &amp;Scy;&amp;Scy;&amp;Scy;&amp;Rcy; &amp;vcy; &amp;Vcy;&amp;Ocy;&amp;Vcy; &quot; ALLDAY - &amp;ncy;&amp;acy;&amp;rcy;&amp;ocy;&amp;dcy;&amp;ncy;&amp;ycy;&amp;jcy; &amp;scy;&amp;acy;&amp;jcy;&amp;tcy; &amp;ocy; &amp;dcy;&amp;icy;&amp;zcy;&amp;acy;&amp;jcy;&amp;ncy;&amp;ie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571612"/>
            <a:ext cx="6143640" cy="4723777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7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7572396" cy="150019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 </a:t>
            </a:r>
            <a:r>
              <a:rPr lang="ru-RU" sz="2800" b="1" dirty="0" smtClean="0"/>
              <a:t>Вопрос:</a:t>
            </a:r>
            <a:br>
              <a:rPr lang="ru-RU" sz="2800" b="1" dirty="0" smtClean="0"/>
            </a:br>
            <a:r>
              <a:rPr lang="ru-RU" sz="2800" b="1" dirty="0" smtClean="0"/>
              <a:t>Кому принадлежат слова: «Велика Россия, а отступать некуда - позади Москва»?</a:t>
            </a:r>
            <a:endParaRPr lang="ru-RU" sz="2800" b="1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728" y="5857892"/>
            <a:ext cx="657229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Василий Георгиевич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Клочков-Диев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&amp;Ecy;&amp;tcy;&amp;ocy;&amp;tcy; &amp;dcy;&amp;iecy;&amp;ncy;&amp;softcy; &amp;vcy; &amp;Rcy;&amp;ucy;&amp;scy;&amp;scy;&amp;kcy;&amp;ocy;&amp;jcy; &amp;icy;&amp;scy;&amp;tcy;&amp;ocy;&amp;rcy;&amp;icy;&amp;icy; - &amp;Scy;&amp;tcy;&amp;rcy;&amp;acy;&amp;ncy;&amp;icy;&amp;tscy;&amp;acy; 3 - &amp;Icy;&amp;Scy;&amp;Tcy;&amp;Ocy;&amp;Rcy;&amp;Icy;&amp;CHcy;&amp;IEcy;&amp;Scy;&amp;Kcy;&amp;Icy;&amp;Jcy; &amp;Fcy;&amp;Ocy;&amp;Rcy;&amp;Ucy;…"/>
          <p:cNvPicPr>
            <a:picLocks noChangeAspect="1" noChangeArrowheads="1"/>
          </p:cNvPicPr>
          <p:nvPr/>
        </p:nvPicPr>
        <p:blipFill>
          <a:blip r:embed="rId3"/>
          <a:srcRect t="4327" b="9134"/>
          <a:stretch>
            <a:fillRect/>
          </a:stretch>
        </p:blipFill>
        <p:spPr bwMode="auto">
          <a:xfrm>
            <a:off x="3071802" y="1643050"/>
            <a:ext cx="3397852" cy="4143404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7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9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890" name="Picture 2" descr="&amp;Mcy;&amp;acy;&amp;mcy;&amp;acy;&amp;iecy;&amp;vcy; &amp;Kcy;&amp;ucy;&amp;rcy;&amp;gcy;&amp;acy;&amp;ncy; &amp;vcy; &amp;Vcy;&amp;ocy;&amp;lcy;&amp;gcy;&amp;ocy;&amp;gcy;&amp;rcy;&amp;acy;&amp;dcy;&amp;iecy; / &amp;Vcy;&amp;zcy;&amp;gcy;&amp;lcy;&amp;yacy;&amp;dcy; &amp;vcy; &amp;pcy;&amp;rcy;&amp;ocy;&amp;shcy;&amp;lcy;&amp;ocy;&amp;iecy; / magSpace.ru"/>
          <p:cNvPicPr>
            <a:picLocks noChangeAspect="1" noChangeArrowheads="1"/>
          </p:cNvPicPr>
          <p:nvPr/>
        </p:nvPicPr>
        <p:blipFill>
          <a:blip r:embed="rId2"/>
          <a:srcRect b="5714"/>
          <a:stretch>
            <a:fillRect/>
          </a:stretch>
        </p:blipFill>
        <p:spPr bwMode="auto">
          <a:xfrm>
            <a:off x="2071670" y="357166"/>
            <a:ext cx="4953000" cy="628652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7572396" cy="150019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II </a:t>
            </a:r>
            <a:r>
              <a:rPr lang="ru-RU" sz="2800" b="1" dirty="0" smtClean="0"/>
              <a:t>Вопрос: В каком городе на Волге </a:t>
            </a:r>
            <a:br>
              <a:rPr lang="ru-RU" sz="2800" b="1" dirty="0" smtClean="0"/>
            </a:br>
            <a:r>
              <a:rPr lang="ru-RU" sz="2800" b="1" dirty="0" smtClean="0"/>
              <a:t>шли бои два с половиной месяца?</a:t>
            </a:r>
            <a:endParaRPr lang="ru-RU" sz="2800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0364" y="5857892"/>
            <a:ext cx="3571900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Сталинград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&amp;Mcy;&amp;iecy;&amp;dcy;&amp;vcy;&amp;iecy;&amp;dcy;&amp;iecy;&amp;vcy; &amp;pcy;&amp;rcy;&amp;iecy;&amp;dcy;&amp;lcy;&amp;ocy;&amp;zhcy;&amp;icy;&amp;lcy; &amp;ucy;&amp;chcy;&amp;icy;&amp;tcy;&amp;softcy; &amp;pcy;&amp;rcy;&amp;icy;&amp;iecy;&amp;zcy;&amp;zhcy;&amp;icy;&amp;khcy; &amp;vcy;&amp;iecy;&amp;scy;&amp;tcy;&amp;icy; &amp;scy;&amp;iecy;&amp;bcy;&amp;yacy; &quot;&amp;pcy;&amp;ocy;-&amp;chcy;&amp;iecy;&amp;lcy;&amp;ocy;&amp;vcy;&amp;iecy;&amp;chcy;&amp;iecy;&amp;scy;&amp;kcy;&amp;icy;&quot; - &amp;Pcy;&amp;ocy;&amp;rcy;&amp;tcy;&amp;acy;&amp;lcy; Sweet211.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500174"/>
            <a:ext cx="6858000" cy="4114801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7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9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938" name="Picture 2" descr="12 &amp;icy;&amp;yucy;&amp;lcy;&amp;y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142984"/>
            <a:ext cx="7429500" cy="5210175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7572396" cy="150019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III </a:t>
            </a:r>
            <a:r>
              <a:rPr lang="ru-RU" sz="2800" b="1" dirty="0" smtClean="0"/>
              <a:t>Вопрос:</a:t>
            </a:r>
            <a:br>
              <a:rPr lang="ru-RU" sz="2800" b="1" dirty="0" smtClean="0"/>
            </a:br>
            <a:r>
              <a:rPr lang="ru-RU" sz="2800" b="1" dirty="0" smtClean="0"/>
              <a:t>Как назвали грандиозное танковое сражение, которое произошло в июле 1943 года?</a:t>
            </a:r>
            <a:endParaRPr lang="ru-RU" sz="2800" b="1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14678" y="5857892"/>
            <a:ext cx="3571900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Курская битва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8" name="Picture 4" descr="&amp;Kcy;&amp;ucy;&amp;rcy;&amp;scy;&amp;kcy;&amp;acy;&amp;yacy; &amp;bcy;&amp;icy;&amp;tcy;&amp;vcy;&amp;acy;: &amp;rcy;&amp;iecy;&amp;acy;&amp;lcy;&amp;softcy;&amp;ncy;&amp;ocy;&amp;scy;&amp;tcy;&amp;softcy; &amp;kcy;&amp;rcy;&amp;ucy;&amp;chcy;&amp;iecy; &amp;scy;&amp;icy;&amp;mcy;&amp;ucy;&amp;lcy;&amp;yacy;&amp;tcy;&amp;ocy;&amp;rcy;&amp;acy; / &amp;Vcy; &amp;zcy;&amp;dcy;&amp;ocy;&amp;rcy;&amp;ocy;&amp;vcy;&amp;ocy;&amp;mcy; &amp;bcy;&amp;lcy;&amp;ocy;&amp;gcy;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571612"/>
            <a:ext cx="6196955" cy="4214842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7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9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rId2" action="ppaction://hlinksldjump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AutoShape 2" descr="&amp;Zcy;&amp;acy;&amp;mcy;&amp;iecy;&amp;tcy;&amp;kcy;&amp;icy; &amp;ncy;&amp;acy; &amp;pcy;&amp;ocy;&amp;lcy;&amp;yacy;&amp;kh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&amp;Zcy;&amp;acy;&amp;mcy;&amp;iecy;&amp;tcy;&amp;kcy;&amp;icy; &amp;ncy;&amp;acy; &amp;pcy;&amp;ocy;&amp;lcy;&amp;yacy;&amp;kh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Documents and Settings\Admin\Рабочий стол\leningrad_coll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500174"/>
            <a:ext cx="6585244" cy="4786346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3"/>
          <a:stretch>
            <a:fillRect/>
          </a:stretch>
        </p:blipFill>
        <p:spPr>
          <a:xfrm>
            <a:off x="8839200" y="21429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4 Тур История в лицах</a:t>
            </a:r>
            <a:br>
              <a:rPr lang="ru-RU" b="1" dirty="0" smtClean="0"/>
            </a:br>
            <a:r>
              <a:rPr lang="ru-RU" b="1" dirty="0" err="1" smtClean="0"/>
              <a:t>Филлфорд</a:t>
            </a:r>
            <a:endParaRPr lang="ru-RU" b="1" dirty="0"/>
          </a:p>
        </p:txBody>
      </p:sp>
      <p:sp>
        <p:nvSpPr>
          <p:cNvPr id="4" name="Стрелка вправо с вырезом 3">
            <a:hlinkClick r:id="rId4" action="ppaction://hlinksldjump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Табличка 42"/>
          <p:cNvSpPr/>
          <p:nvPr/>
        </p:nvSpPr>
        <p:spPr>
          <a:xfrm>
            <a:off x="3571868" y="178592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Табличка 43"/>
          <p:cNvSpPr/>
          <p:nvPr/>
        </p:nvSpPr>
        <p:spPr>
          <a:xfrm>
            <a:off x="7000892" y="178592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Табличка 44"/>
          <p:cNvSpPr/>
          <p:nvPr/>
        </p:nvSpPr>
        <p:spPr>
          <a:xfrm>
            <a:off x="6429388" y="178592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Табличка 45"/>
          <p:cNvSpPr/>
          <p:nvPr/>
        </p:nvSpPr>
        <p:spPr>
          <a:xfrm>
            <a:off x="5857884" y="178592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Табличка 46"/>
          <p:cNvSpPr/>
          <p:nvPr/>
        </p:nvSpPr>
        <p:spPr>
          <a:xfrm>
            <a:off x="3000364" y="178592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Табличка 47"/>
          <p:cNvSpPr/>
          <p:nvPr/>
        </p:nvSpPr>
        <p:spPr>
          <a:xfrm>
            <a:off x="4143372" y="178592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Табличка 48"/>
          <p:cNvSpPr/>
          <p:nvPr/>
        </p:nvSpPr>
        <p:spPr>
          <a:xfrm>
            <a:off x="4714876" y="178592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Табличка 49"/>
          <p:cNvSpPr/>
          <p:nvPr/>
        </p:nvSpPr>
        <p:spPr>
          <a:xfrm>
            <a:off x="5286380" y="178592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Табличка 50"/>
          <p:cNvSpPr/>
          <p:nvPr/>
        </p:nvSpPr>
        <p:spPr>
          <a:xfrm>
            <a:off x="6429388" y="2357430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Табличка 51"/>
          <p:cNvSpPr/>
          <p:nvPr/>
        </p:nvSpPr>
        <p:spPr>
          <a:xfrm>
            <a:off x="5857884" y="2357430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Табличка 52"/>
          <p:cNvSpPr/>
          <p:nvPr/>
        </p:nvSpPr>
        <p:spPr>
          <a:xfrm>
            <a:off x="5286380" y="2357430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Табличка 53"/>
          <p:cNvSpPr/>
          <p:nvPr/>
        </p:nvSpPr>
        <p:spPr>
          <a:xfrm>
            <a:off x="4714876" y="2357430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Табличка 54"/>
          <p:cNvSpPr/>
          <p:nvPr/>
        </p:nvSpPr>
        <p:spPr>
          <a:xfrm>
            <a:off x="4143372" y="2357430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Табличка 55"/>
          <p:cNvSpPr/>
          <p:nvPr/>
        </p:nvSpPr>
        <p:spPr>
          <a:xfrm>
            <a:off x="3571868" y="2357430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Табличка 56"/>
          <p:cNvSpPr/>
          <p:nvPr/>
        </p:nvSpPr>
        <p:spPr>
          <a:xfrm>
            <a:off x="3000364" y="2357430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Табличка 57"/>
          <p:cNvSpPr/>
          <p:nvPr/>
        </p:nvSpPr>
        <p:spPr>
          <a:xfrm>
            <a:off x="4714876" y="2928934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Табличка 58"/>
          <p:cNvSpPr/>
          <p:nvPr/>
        </p:nvSpPr>
        <p:spPr>
          <a:xfrm>
            <a:off x="4143372" y="2928934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Табличка 59"/>
          <p:cNvSpPr/>
          <p:nvPr/>
        </p:nvSpPr>
        <p:spPr>
          <a:xfrm>
            <a:off x="3571868" y="2928934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Табличка 60"/>
          <p:cNvSpPr/>
          <p:nvPr/>
        </p:nvSpPr>
        <p:spPr>
          <a:xfrm>
            <a:off x="3000364" y="2928934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Табличка 61"/>
          <p:cNvSpPr/>
          <p:nvPr/>
        </p:nvSpPr>
        <p:spPr>
          <a:xfrm>
            <a:off x="7000892" y="2357430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Табличка 63"/>
          <p:cNvSpPr/>
          <p:nvPr/>
        </p:nvSpPr>
        <p:spPr>
          <a:xfrm>
            <a:off x="4143372" y="3500438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Табличка 64"/>
          <p:cNvSpPr/>
          <p:nvPr/>
        </p:nvSpPr>
        <p:spPr>
          <a:xfrm>
            <a:off x="3571868" y="3500438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Табличка 65"/>
          <p:cNvSpPr/>
          <p:nvPr/>
        </p:nvSpPr>
        <p:spPr>
          <a:xfrm>
            <a:off x="3000364" y="3500438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Табличка 66"/>
          <p:cNvSpPr/>
          <p:nvPr/>
        </p:nvSpPr>
        <p:spPr>
          <a:xfrm>
            <a:off x="7000892" y="2928934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Табличка 67"/>
          <p:cNvSpPr/>
          <p:nvPr/>
        </p:nvSpPr>
        <p:spPr>
          <a:xfrm>
            <a:off x="6429388" y="2928934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Табличка 68"/>
          <p:cNvSpPr/>
          <p:nvPr/>
        </p:nvSpPr>
        <p:spPr>
          <a:xfrm>
            <a:off x="5857884" y="2928934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Табличка 69"/>
          <p:cNvSpPr/>
          <p:nvPr/>
        </p:nvSpPr>
        <p:spPr>
          <a:xfrm>
            <a:off x="5286380" y="2928934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Табличка 70"/>
          <p:cNvSpPr/>
          <p:nvPr/>
        </p:nvSpPr>
        <p:spPr>
          <a:xfrm>
            <a:off x="3000364" y="4071942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Табличка 71"/>
          <p:cNvSpPr/>
          <p:nvPr/>
        </p:nvSpPr>
        <p:spPr>
          <a:xfrm>
            <a:off x="7000892" y="3500438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Табличка 72"/>
          <p:cNvSpPr/>
          <p:nvPr/>
        </p:nvSpPr>
        <p:spPr>
          <a:xfrm>
            <a:off x="6429388" y="3500438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Табличка 73"/>
          <p:cNvSpPr/>
          <p:nvPr/>
        </p:nvSpPr>
        <p:spPr>
          <a:xfrm>
            <a:off x="5857884" y="3500438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Табличка 74"/>
          <p:cNvSpPr/>
          <p:nvPr/>
        </p:nvSpPr>
        <p:spPr>
          <a:xfrm>
            <a:off x="5286380" y="3500438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Табличка 75"/>
          <p:cNvSpPr/>
          <p:nvPr/>
        </p:nvSpPr>
        <p:spPr>
          <a:xfrm>
            <a:off x="4714876" y="3500438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Табличка 76"/>
          <p:cNvSpPr/>
          <p:nvPr/>
        </p:nvSpPr>
        <p:spPr>
          <a:xfrm>
            <a:off x="7000892" y="4071942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Табличка 77"/>
          <p:cNvSpPr/>
          <p:nvPr/>
        </p:nvSpPr>
        <p:spPr>
          <a:xfrm>
            <a:off x="6429388" y="4071942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Табличка 78"/>
          <p:cNvSpPr/>
          <p:nvPr/>
        </p:nvSpPr>
        <p:spPr>
          <a:xfrm>
            <a:off x="5857884" y="4071942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Табличка 79"/>
          <p:cNvSpPr/>
          <p:nvPr/>
        </p:nvSpPr>
        <p:spPr>
          <a:xfrm>
            <a:off x="5286380" y="4071942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Табличка 80"/>
          <p:cNvSpPr/>
          <p:nvPr/>
        </p:nvSpPr>
        <p:spPr>
          <a:xfrm>
            <a:off x="4714876" y="4071942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Табличка 81"/>
          <p:cNvSpPr/>
          <p:nvPr/>
        </p:nvSpPr>
        <p:spPr>
          <a:xfrm>
            <a:off x="4143372" y="4071942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Табличка 82"/>
          <p:cNvSpPr/>
          <p:nvPr/>
        </p:nvSpPr>
        <p:spPr>
          <a:xfrm>
            <a:off x="3571868" y="4071942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Табличка 83"/>
          <p:cNvSpPr/>
          <p:nvPr/>
        </p:nvSpPr>
        <p:spPr>
          <a:xfrm>
            <a:off x="5857884" y="464344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Табличка 84"/>
          <p:cNvSpPr/>
          <p:nvPr/>
        </p:nvSpPr>
        <p:spPr>
          <a:xfrm>
            <a:off x="5286380" y="464344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Табличка 85"/>
          <p:cNvSpPr/>
          <p:nvPr/>
        </p:nvSpPr>
        <p:spPr>
          <a:xfrm>
            <a:off x="4714876" y="464344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Табличка 86"/>
          <p:cNvSpPr/>
          <p:nvPr/>
        </p:nvSpPr>
        <p:spPr>
          <a:xfrm>
            <a:off x="4143372" y="464344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Табличка 87"/>
          <p:cNvSpPr/>
          <p:nvPr/>
        </p:nvSpPr>
        <p:spPr>
          <a:xfrm>
            <a:off x="3571868" y="464344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Табличка 88"/>
          <p:cNvSpPr/>
          <p:nvPr/>
        </p:nvSpPr>
        <p:spPr>
          <a:xfrm>
            <a:off x="3000364" y="464344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Табличка 89"/>
          <p:cNvSpPr/>
          <p:nvPr/>
        </p:nvSpPr>
        <p:spPr>
          <a:xfrm>
            <a:off x="7000892" y="464344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Табличка 90"/>
          <p:cNvSpPr/>
          <p:nvPr/>
        </p:nvSpPr>
        <p:spPr>
          <a:xfrm>
            <a:off x="6429388" y="4643446"/>
            <a:ext cx="540000" cy="540000"/>
          </a:xfrm>
          <a:prstGeom prst="plaqu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3000364" y="1857364"/>
            <a:ext cx="489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071802" y="2357430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643306" y="235743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648420" y="1824327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214810" y="182432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214810" y="235743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214810" y="2967335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643306" y="2967335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071802" y="2967335"/>
            <a:ext cx="4138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071802" y="3500438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643306" y="3538839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214810" y="3538839"/>
            <a:ext cx="372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786314" y="3538839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786314" y="2967335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786314" y="2357430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786314" y="1824327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307524" y="1824327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357818" y="2357430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325158" y="2967335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307524" y="3538839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5357818" y="4110343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791428" y="4110343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219924" y="4110343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571868" y="4110343"/>
            <a:ext cx="522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071802" y="4110343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000364" y="4643446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571868" y="4643446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214810" y="4643446"/>
            <a:ext cx="4138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786314" y="4643446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357818" y="464344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5929322" y="464344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929322" y="4110343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929322" y="3500438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5929322" y="2967335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500826" y="292893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6505940" y="3538839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6505940" y="4110343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500826" y="464344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7000892" y="4643446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000892" y="4110343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7039670" y="3538839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7072330" y="2967335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7018830" y="2395831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6500826" y="2395831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934436" y="2395831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879028" y="1824327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6505940" y="1824327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7072330" y="182432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&amp;Bcy;&amp;icy;&amp;ocy;&amp;gcy;&amp;rcy;&amp;acy;&amp;fcy;&amp;icy;&amp;yacy; :: &amp;Icy;&amp;ocy;&amp;scy;&amp;icy;&amp;fcy; &amp;Scy;&amp;tcy;&amp;acy;&amp;lcy;&amp;icy;&amp;ncy; (Iosif Stalin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5996" y="2143116"/>
            <a:ext cx="1154170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&amp;ZHcy;&amp;icy;&amp;zcy;&amp;ncy;&amp;softcy; &amp;Gcy;&amp;iecy;&amp;ocy;&amp;rcy;&amp;gcy;&amp;icy;&amp;yacy; &amp;Kcy;&amp;ocy;&amp;ncy;&amp;scy;&amp;tcy;&amp;acy;&amp;ncy;&amp;tcy;&amp;icy;&amp;ncy;&amp;ocy;&amp;vcy;&amp;icy;&amp;chcy;&amp;acy; &amp;ZHcy;&amp;ucy;&amp;kcy;&amp;ocy;&amp;vcy;&amp;acy; &amp;vcy; &amp;fcy;&amp;ocy;&amp;tcy;&amp;ocy;&amp;gcy;&amp;rcy;&amp;acy;&amp;fcy;&amp;icy;&amp;yacy;&amp;khcy; www.krasfun.r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3179264"/>
            <a:ext cx="1214446" cy="1740355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2" name="Picture 6" descr="&amp;Kcy;&amp;ocy;&amp;ncy;&amp;scy;&amp;tcy;&amp;acy;&amp;ncy;&amp;tcy;&amp;icy;&amp;ncy; &amp;Kcy;&amp;ocy;&amp;ncy;&amp;scy;&amp;tcy;&amp;acy;&amp;ncy;&amp;tcy;&amp;icy;&amp;ncy;&amp;ocy;&amp;vcy;&amp;icy;&amp;chcy; &amp;Rcy;&amp;ocy;&amp;kcy;&amp;ocy;&amp;scy;&amp;scy;&amp;ocy;&amp;vcy;&amp;scy;&amp;kcy;&amp;icy;&amp;jcy; - &amp;Fcy;&amp;ocy;&amp;rcy;&amp;ucy;&amp;mcy;"/>
          <p:cNvPicPr>
            <a:picLocks noChangeAspect="1" noChangeArrowheads="1"/>
          </p:cNvPicPr>
          <p:nvPr/>
        </p:nvPicPr>
        <p:blipFill>
          <a:blip r:embed="rId7"/>
          <a:srcRect b="10288"/>
          <a:stretch>
            <a:fillRect/>
          </a:stretch>
        </p:blipFill>
        <p:spPr bwMode="auto">
          <a:xfrm>
            <a:off x="357158" y="4357694"/>
            <a:ext cx="1214446" cy="178595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4" name="Picture 8" descr="&amp;Vcy;&amp;ycy;&amp;scy;&amp;ocy;&amp;kcy;&amp;ocy; &amp;ocy;&amp;tscy;&amp;iecy;&amp;ncy;&amp;icy;&amp;vcy;&amp;acy;&amp;iecy;&amp;tcy; &amp;rcy;&amp;acy;&amp;bcy;&amp;ocy;&amp;tcy;&amp;ucy; - &amp;Vcy; &amp;pcy;&amp;acy;&amp;lcy;&amp;acy;&amp;tcy;&amp;kcy;&amp;iecy; - &amp;Mcy;&amp;iecy;&amp;zhcy;&amp;dcy;&amp;ucy;&amp;ncy;&amp;acy;&amp;rcy;&amp;ocy;&amp;dcy;&amp;ncy;&amp;ycy;&amp;jcy; &amp;ecy;&amp;kcy;&amp;ocy;&amp;ncy;&amp;ocy;&amp;mcy;&amp;icy;&amp;chcy;&amp;iecy;&amp;scy;&amp;kcy;&amp;icy;&amp;jcy; &amp;kcy;&amp;lcy;&amp;ucy;&amp;bcy;"/>
          <p:cNvPicPr>
            <a:picLocks noChangeAspect="1" noChangeArrowheads="1"/>
          </p:cNvPicPr>
          <p:nvPr/>
        </p:nvPicPr>
        <p:blipFill>
          <a:blip r:embed="rId8"/>
          <a:srcRect r="15789"/>
          <a:stretch>
            <a:fillRect/>
          </a:stretch>
        </p:blipFill>
        <p:spPr bwMode="auto">
          <a:xfrm>
            <a:off x="1643042" y="1071546"/>
            <a:ext cx="1214446" cy="192287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6" name="Picture 10" descr="&quot;&amp;Scy;&amp;pcy;&amp;rcy;&amp;acy;&amp;vcy;&amp;ocy;&amp;chcy;&amp;ncy;&amp;icy;&amp;kcy; &amp;ncy;&amp;acy;&amp;scy;&amp;tcy;&amp;ocy;&amp;yacy;&amp;shchcy;&amp;iecy;&amp;gcy;&amp;ocy; &amp;KHcy;&amp;acy;&amp;rcy;&amp;softcy;&amp;kcy;&amp;ocy;&amp;vcy;&amp;chcy;&amp;acy;&amp;ncy;&amp;icy;&amp;ncy;&amp;acy;&quot;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43834" y="1071546"/>
            <a:ext cx="1158278" cy="1571612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8" name="Picture 12" descr="&amp;Pcy;&amp;ocy;&amp;lcy;&amp;kcy;&amp;ocy;&amp;vcy;&amp;ocy;&amp;dcy;&amp;tscy;&amp;ycy;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43834" y="2786058"/>
            <a:ext cx="1071570" cy="1607355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10" name="Picture 14" descr="&amp;Vcy;&amp;icy;&amp;kcy;&amp;tcy;&amp;ocy;&amp;rcy; &amp;Mcy;&amp;acy;&amp;zcy;&amp;acy;&amp;rcy;&amp;ocy;&amp;vcy;: &amp;Ncy;&amp;iecy;&amp;chcy;&amp;icy;&amp;scy;&amp;tcy;&amp;softcy;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643834" y="4572008"/>
            <a:ext cx="1143008" cy="1756185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42" name="Прямая со стрелкой 141"/>
          <p:cNvCxnSpPr/>
          <p:nvPr/>
        </p:nvCxnSpPr>
        <p:spPr>
          <a:xfrm rot="5400000">
            <a:off x="3144034" y="1570818"/>
            <a:ext cx="285752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CC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CC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CC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CC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CC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4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66"/>
                                      </p:to>
                                    </p:animClr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2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66"/>
                                      </p:to>
                                    </p:animClr>
                                    <p:set>
                                      <p:cBhvr>
                                        <p:cTn id="10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66"/>
                                      </p:to>
                                    </p:animClr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0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66"/>
                                      </p:to>
                                    </p:animClr>
                                    <p:set>
                                      <p:cBhvr>
                                        <p:cTn id="111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66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66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2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66"/>
                                      </p:to>
                                    </p:animClr>
                                    <p:set>
                                      <p:cBhvr>
                                        <p:cTn id="12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6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CC"/>
                                      </p:to>
                                    </p:animClr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CC"/>
                                      </p:to>
                                    </p:animClr>
                                    <p:set>
                                      <p:cBhvr>
                                        <p:cTn id="13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CC"/>
                                      </p:to>
                                    </p:animClr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8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CC"/>
                                      </p:to>
                                    </p:animClr>
                                    <p:set>
                                      <p:cBhvr>
                                        <p:cTn id="139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CC"/>
                                      </p:to>
                                    </p:animClr>
                                    <p:set>
                                      <p:cBhvr>
                                        <p:cTn id="14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CC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CC"/>
                                      </p:to>
                                    </p:animClr>
                                    <p:set>
                                      <p:cBhvr>
                                        <p:cTn id="151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  <p:set>
                                      <p:cBhvr>
                                        <p:cTn id="15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2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  <p:set>
                                      <p:cBhvr>
                                        <p:cTn id="16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  <p:set>
                                      <p:cBhvr>
                                        <p:cTn id="167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CC"/>
                                      </p:to>
                                    </p:animClr>
                                    <p:set>
                                      <p:cBhvr>
                                        <p:cTn id="171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7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8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8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95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19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0"/>
                </p:tgtEl>
              </p:cMediaNode>
            </p:audio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mediacall" presetSubtype="0" fill="hold" nodeType="click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2" dur="3992" fill="hold"/>
                                        <p:tgtEl>
                                          <p:spTgt spid="1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50099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</a:t>
            </a:r>
            <a:r>
              <a:rPr lang="en-US" b="1" dirty="0" smtClean="0"/>
              <a:t>5</a:t>
            </a:r>
            <a:r>
              <a:rPr lang="ru-RU" b="1" dirty="0" smtClean="0"/>
              <a:t> тур «Военная история    </a:t>
            </a:r>
            <a:r>
              <a:rPr lang="ru-RU" b="1" dirty="0" err="1" smtClean="0"/>
              <a:t>Краснобаковского</a:t>
            </a:r>
            <a:r>
              <a:rPr lang="ru-RU" b="1" dirty="0" smtClean="0"/>
              <a:t> района»</a:t>
            </a:r>
            <a:endParaRPr lang="ru-RU" b="1" dirty="0"/>
          </a:p>
        </p:txBody>
      </p:sp>
      <p:sp>
        <p:nvSpPr>
          <p:cNvPr id="4" name="Стрелка вправо с вырезом 3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http://www.vpered.krbaki.ru/content/arhiv/2010/05/f/13-2.jpg"/>
          <p:cNvPicPr>
            <a:picLocks noChangeAspect="1" noChangeArrowheads="1"/>
          </p:cNvPicPr>
          <p:nvPr/>
        </p:nvPicPr>
        <p:blipFill>
          <a:blip r:embed="rId2">
            <a:lum bright="-10000" contrast="-20000"/>
          </a:blip>
          <a:srcRect/>
          <a:stretch>
            <a:fillRect/>
          </a:stretch>
        </p:blipFill>
        <p:spPr bwMode="auto">
          <a:xfrm>
            <a:off x="4786314" y="1571611"/>
            <a:ext cx="3643338" cy="2743221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1" name="Picture 5" descr="H:\музей\прыгун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113328"/>
            <a:ext cx="4214842" cy="3171577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71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Герои Советского Союза </a:t>
            </a:r>
            <a:r>
              <a:rPr lang="ru-RU" sz="4000" b="1" dirty="0" err="1" smtClean="0"/>
              <a:t>Краснобаковского</a:t>
            </a:r>
            <a:r>
              <a:rPr lang="ru-RU" sz="4000" b="1" dirty="0" smtClean="0"/>
              <a:t> района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3786190"/>
            <a:ext cx="6643734" cy="2786082"/>
          </a:xfrm>
          <a:ln w="19050">
            <a:solidFill>
              <a:srgbClr val="C00000"/>
            </a:solidFill>
          </a:ln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 err="1" smtClean="0"/>
              <a:t>Синявин</a:t>
            </a:r>
            <a:r>
              <a:rPr lang="ru-RU" b="1" dirty="0" smtClean="0"/>
              <a:t>  Федор  Федорович   </a:t>
            </a:r>
            <a:endParaRPr lang="ru-RU" dirty="0" smtClean="0"/>
          </a:p>
          <a:p>
            <a:pPr algn="ctr"/>
            <a:r>
              <a:rPr lang="ru-RU" b="1" dirty="0" smtClean="0"/>
              <a:t>Скворцов Андрей Аркадьевич  </a:t>
            </a:r>
            <a:endParaRPr lang="ru-RU" dirty="0" smtClean="0"/>
          </a:p>
          <a:p>
            <a:pPr algn="ctr"/>
            <a:r>
              <a:rPr lang="ru-RU" b="1" dirty="0" smtClean="0"/>
              <a:t>Прыгунов Александр Васильевич  </a:t>
            </a:r>
            <a:endParaRPr lang="ru-RU" dirty="0" smtClean="0"/>
          </a:p>
          <a:p>
            <a:pPr algn="ctr"/>
            <a:r>
              <a:rPr lang="ru-RU" b="1" dirty="0" err="1" smtClean="0"/>
              <a:t>Чугунин</a:t>
            </a:r>
            <a:r>
              <a:rPr lang="ru-RU" b="1" dirty="0" smtClean="0"/>
              <a:t> Михаил Васильевич</a:t>
            </a:r>
            <a:endParaRPr lang="ru-RU" dirty="0" smtClean="0"/>
          </a:p>
          <a:p>
            <a:pPr algn="ctr"/>
            <a:r>
              <a:rPr lang="ru-RU" b="1" dirty="0" smtClean="0"/>
              <a:t>Березин Андрей </a:t>
            </a:r>
            <a:r>
              <a:rPr lang="ru-RU" b="1" dirty="0" err="1" smtClean="0"/>
              <a:t>Арсентьевич</a:t>
            </a:r>
            <a:r>
              <a:rPr lang="ru-RU" b="1" dirty="0" smtClean="0"/>
              <a:t> </a:t>
            </a:r>
            <a:endParaRPr lang="ru-RU" dirty="0" smtClean="0"/>
          </a:p>
          <a:p>
            <a:pPr algn="ctr"/>
            <a:r>
              <a:rPr lang="ru-RU" b="1" dirty="0" smtClean="0"/>
              <a:t>Хлебов Николай Павлович</a:t>
            </a: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49154" name="Picture 2" descr="http://www.vpered.krbaki.ru/content/arhiv/2013/05/f/14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57166"/>
            <a:ext cx="3357586" cy="223839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 тур «Начало Великой Отечественной войны»</a:t>
            </a:r>
            <a:endParaRPr lang="ru-RU" dirty="0"/>
          </a:p>
        </p:txBody>
      </p:sp>
      <p:pic>
        <p:nvPicPr>
          <p:cNvPr id="6146" name="Picture 2" descr="22 &amp;Icy;&amp;yucy;&amp;ncy;&amp;yacy; &quot; &amp;Dcy;&amp;iecy;&amp;ncy;&amp;softcy; &amp;Pcy;&amp;ocy;&amp;bcy;&amp;iecy;&amp;dcy;&amp;ycy; &quot; &amp;Bcy;&amp;lcy;&amp;ocy;&amp;gcy; &quot; &amp;Fcy;&amp;ocy;&amp;ncy;&amp;tcy;&amp;acy;&amp;ncy;&amp;kcy;&amp;acy;.&amp;rcy;&amp;u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571612"/>
            <a:ext cx="4714908" cy="5107817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с вырезом 3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57290" y="500042"/>
            <a:ext cx="7786710" cy="11430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I</a:t>
            </a:r>
            <a:r>
              <a:rPr lang="ru-RU" sz="2800" b="1" dirty="0" smtClean="0"/>
              <a:t> Вопрос: Кого из Героев Советского Союза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2800" b="1" dirty="0" smtClean="0"/>
              <a:t> посмертно удостоили этого звания?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3010" name="Picture 2" descr="&amp;Scy;&amp;icy;&amp;ncy;&amp;yacy;&amp;vcy;&amp;icy;&amp;ncy; &amp;Fcy;&amp;iocy;&amp;dcy;&amp;ocy;&amp;rcy; &amp;Fcy;&amp;iocy;&amp;dcy;&amp;ocy;&amp;rcy;&amp;ocy;&amp;vcy;&amp;icy;&amp;ch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428736"/>
            <a:ext cx="1434240" cy="216000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357290" y="3571876"/>
            <a:ext cx="221246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Синявин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Ф.Ф.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2" name="Picture 4" descr="&amp;CHcy;&amp;ucy;&amp;gcy;&amp;ucy;&amp;ncy;&amp;icy;&amp;ncy; &amp;Mcy;&amp;icy;&amp;khcy;&amp;acy;&amp;icy;&amp;lcy; &amp;Vcy;&amp;acy;&amp;scy;&amp;icy;&amp;lcy;&amp;softcy;&amp;iecy;&amp;vcy;&amp;icy;&amp;ch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428736"/>
            <a:ext cx="1483969" cy="216000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000496" y="3571876"/>
            <a:ext cx="211788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Чугунин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М.В.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4" name="Picture 6" descr="&amp;Scy;&amp;kcy;&amp;vcy;&amp;ocy;&amp;rcy;&amp;tscy;&amp;ocy;&amp;vcy; &amp;Acy;&amp;ncy;&amp;dcy;&amp;rcy;&amp;iecy;&amp;jcy; &amp;Acy;&amp;rcy;&amp;kcy;&amp;acy;&amp;dcy;&amp;softcy;&amp;iecy;&amp;vcy;&amp;icy;&amp;ch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1428736"/>
            <a:ext cx="1649999" cy="216000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6572264" y="3571876"/>
            <a:ext cx="224273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Скворцов А.А.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6" name="Picture 8" descr="&amp;Bcy;&amp;iecy;&amp;rcy;&amp;iecy;&amp;zcy;&amp;icy;&amp;ncy; &amp;Acy;&amp;ncy;&amp;dcy;&amp;rcy;&amp;iecy;&amp;jcy; &amp;Acy;&amp;rcy;&amp;scy;&amp;iecy;&amp;ncy;&amp;tcy;&amp;softcy;&amp;iecy;&amp;vcy;&amp;icy;&amp;chcy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3983644"/>
            <a:ext cx="1525190" cy="216000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285720" y="6143644"/>
            <a:ext cx="198804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Березин А.А.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8" name="Picture 10" descr="&amp;KHcy;&amp;lcy;&amp;iecy;&amp;bcy;&amp;ocy;&amp;vcy; &amp;Ncy;&amp;icy;&amp;kcy;&amp;ocy;&amp;lcy;&amp;acy;&amp;jcy; &amp;Pcy;&amp;acy;&amp;vcy;&amp;lcy;&amp;ocy;&amp;vcy;&amp;icy;&amp;chcy;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4000504"/>
            <a:ext cx="1571673" cy="216000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3071802" y="6215082"/>
            <a:ext cx="1888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Хлебов Н.П.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20" name="Picture 12" descr="&amp;Pcy;&amp;rcy;&amp;ycy;&amp;gcy;&amp;ucy;&amp;ncy;&amp;ocy;&amp;vcy; &amp;Acy;&amp;lcy;&amp;iecy;&amp;kcy;&amp;scy;&amp;acy;&amp;ncy;&amp;dcy;&amp;rcy; &amp;Vcy;&amp;acy;&amp;scy;&amp;icy;&amp;lcy;&amp;softcy;&amp;iecy;&amp;vcy;&amp;icy;&amp;chcy;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8" y="4000504"/>
            <a:ext cx="1524194" cy="216000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5500694" y="6215082"/>
            <a:ext cx="2278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Прыгунов А.В.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22" name="Picture 14" descr="&amp;Gcy;&amp;ocy;&amp;rcy;&amp;yacy;&amp;chcy;&amp;acy;&amp;yacy; &amp;lcy;&amp;icy;&amp;ncy;&amp;icy;&amp;yacy; &amp;scy; &amp;acy;&amp;dcy;&amp;mcy;&amp;icy;&amp;ncy;&amp;icy;&amp;scy;&amp;tcy;&amp;rcy;&amp;acy;&amp;tscy;&amp;icy;&amp;iecy;&amp;jcy; &amp;fcy;&amp;ocy;&amp;rcy;&amp;ucy;&amp;mcy;&amp;acy; - &amp;Scy;&amp;tcy;&amp;rcy;&amp;acy;&amp;ncy;&amp;icy;&amp;tscy;&amp;acy; 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04" t="2684" r="3704" b="11416"/>
          <a:stretch>
            <a:fillRect/>
          </a:stretch>
        </p:blipFill>
        <p:spPr bwMode="auto">
          <a:xfrm>
            <a:off x="1785918" y="1357298"/>
            <a:ext cx="1714512" cy="2286016"/>
          </a:xfrm>
          <a:prstGeom prst="rect">
            <a:avLst/>
          </a:prstGeom>
          <a:noFill/>
        </p:spPr>
      </p:pic>
      <p:pic>
        <p:nvPicPr>
          <p:cNvPr id="18" name="Picture 14" descr="&amp;Gcy;&amp;ocy;&amp;rcy;&amp;yacy;&amp;chcy;&amp;acy;&amp;yacy; &amp;lcy;&amp;icy;&amp;ncy;&amp;icy;&amp;yacy; &amp;scy; &amp;acy;&amp;dcy;&amp;mcy;&amp;icy;&amp;ncy;&amp;icy;&amp;scy;&amp;tcy;&amp;rcy;&amp;acy;&amp;tscy;&amp;icy;&amp;iecy;&amp;jcy; &amp;fcy;&amp;ocy;&amp;rcy;&amp;ucy;&amp;mcy;&amp;acy; - &amp;Scy;&amp;tcy;&amp;rcy;&amp;acy;&amp;ncy;&amp;icy;&amp;tscy;&amp;acy; 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04" t="2684" r="3704" b="11416"/>
          <a:stretch>
            <a:fillRect/>
          </a:stretch>
        </p:blipFill>
        <p:spPr bwMode="auto">
          <a:xfrm>
            <a:off x="6715140" y="1357298"/>
            <a:ext cx="1928826" cy="2286016"/>
          </a:xfrm>
          <a:prstGeom prst="rect">
            <a:avLst/>
          </a:prstGeom>
          <a:noFill/>
        </p:spPr>
      </p:pic>
      <p:pic>
        <p:nvPicPr>
          <p:cNvPr id="19" name="Picture 14" descr="&amp;Gcy;&amp;ocy;&amp;rcy;&amp;yacy;&amp;chcy;&amp;acy;&amp;yacy; &amp;lcy;&amp;icy;&amp;ncy;&amp;icy;&amp;yacy; &amp;scy; &amp;acy;&amp;dcy;&amp;mcy;&amp;icy;&amp;ncy;&amp;icy;&amp;scy;&amp;tcy;&amp;rcy;&amp;acy;&amp;tscy;&amp;icy;&amp;iecy;&amp;jcy; &amp;fcy;&amp;ocy;&amp;rcy;&amp;ucy;&amp;mcy;&amp;acy; - &amp;Scy;&amp;tcy;&amp;rcy;&amp;acy;&amp;ncy;&amp;icy;&amp;tscy;&amp;acy; 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04" t="2684" r="3704" b="11416"/>
          <a:stretch>
            <a:fillRect/>
          </a:stretch>
        </p:blipFill>
        <p:spPr bwMode="auto">
          <a:xfrm>
            <a:off x="3000364" y="3929066"/>
            <a:ext cx="1857388" cy="2286016"/>
          </a:xfrm>
          <a:prstGeom prst="rect">
            <a:avLst/>
          </a:prstGeom>
          <a:noFill/>
        </p:spPr>
      </p:pic>
      <p:pic>
        <p:nvPicPr>
          <p:cNvPr id="20" name="Picture 14" descr="&amp;Gcy;&amp;ocy;&amp;rcy;&amp;yacy;&amp;chcy;&amp;acy;&amp;yacy; &amp;lcy;&amp;icy;&amp;ncy;&amp;icy;&amp;yacy; &amp;scy; &amp;acy;&amp;dcy;&amp;mcy;&amp;icy;&amp;ncy;&amp;icy;&amp;scy;&amp;tcy;&amp;rcy;&amp;acy;&amp;tscy;&amp;icy;&amp;iecy;&amp;jcy; &amp;fcy;&amp;ocy;&amp;rcy;&amp;ucy;&amp;mcy;&amp;acy; - &amp;Scy;&amp;tcy;&amp;rcy;&amp;acy;&amp;ncy;&amp;icy;&amp;tscy;&amp;acy; 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04" t="2684" r="3704" b="11416"/>
          <a:stretch>
            <a:fillRect/>
          </a:stretch>
        </p:blipFill>
        <p:spPr bwMode="auto">
          <a:xfrm>
            <a:off x="5572132" y="3929066"/>
            <a:ext cx="1785950" cy="2286016"/>
          </a:xfrm>
          <a:prstGeom prst="rect">
            <a:avLst/>
          </a:prstGeom>
          <a:noFill/>
        </p:spPr>
      </p:pic>
      <p:pic>
        <p:nvPicPr>
          <p:cNvPr id="21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10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22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99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034" name="Picture 2" descr="H:\музей\дом хлебо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6429420" cy="4829961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3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714356"/>
            <a:ext cx="7229468" cy="11430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II </a:t>
            </a:r>
            <a:r>
              <a:rPr lang="ru-RU" sz="2800" b="1" dirty="0" smtClean="0"/>
              <a:t>Вопрос: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Установите соответствие между Героем Советского Союза и населённым пунктом, в котором в честь его названа улица.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857752" y="3929066"/>
            <a:ext cx="2887329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Синявин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Ф.Ф.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6" y="3143248"/>
            <a:ext cx="2763898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Чугунин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М.В.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0" y="4714884"/>
            <a:ext cx="2924006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Скворцов А.А.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562" y="5715016"/>
            <a:ext cx="2589170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Березин А.А.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5286388"/>
            <a:ext cx="2456570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Хлебов Н.П.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2428868"/>
            <a:ext cx="2974917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Прыгунов А.В.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5720" y="2285992"/>
            <a:ext cx="335758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р.п. Красные Баки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4000504"/>
            <a:ext cx="335758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р.п. Ветлужский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20" y="5429264"/>
            <a:ext cx="335758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Нижний Новгород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2951E-7 C -0.01666 -0.04417 -0.03298 -0.08765 -0.03941 -0.1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1041 L 0.00017 -0.5538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45051E-6 C -0.07187 -0.16558 -0.14375 -0.33094 -0.17222 -0.3970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-19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1064 C 0.00365 0.04926 0.00747 0.08812 0.0092 0.1040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4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1133 C 0.06111 -0.00602 0.1224 -0.02313 0.14688 -0.0298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2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8094E-6 L 0.00277 0.449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3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99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5058" name="Picture 2" descr="H:\музей\воспитанники яслей лесной курорт.jpg"/>
          <p:cNvPicPr>
            <a:picLocks noChangeAspect="1" noChangeArrowheads="1"/>
          </p:cNvPicPr>
          <p:nvPr/>
        </p:nvPicPr>
        <p:blipFill>
          <a:blip r:embed="rId2"/>
          <a:srcRect t="10350"/>
          <a:stretch>
            <a:fillRect/>
          </a:stretch>
        </p:blipFill>
        <p:spPr bwMode="auto">
          <a:xfrm>
            <a:off x="2643174" y="285728"/>
            <a:ext cx="4357718" cy="6194148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7143800" cy="1500198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/>
              <a:t>III </a:t>
            </a:r>
            <a:r>
              <a:rPr lang="ru-RU" sz="2800" b="1" dirty="0" smtClean="0"/>
              <a:t>Вопрос: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Где в </a:t>
            </a:r>
            <a:r>
              <a:rPr lang="ru-RU" sz="2800" b="1" dirty="0" err="1" smtClean="0"/>
              <a:t>Краснобаковском</a:t>
            </a:r>
            <a:r>
              <a:rPr lang="ru-RU" sz="2800" b="1" dirty="0" smtClean="0"/>
              <a:t> районе расположили  интернат для   детей интернационалистов?</a:t>
            </a:r>
            <a:endParaRPr lang="ru-RU" sz="2800" dirty="0"/>
          </a:p>
        </p:txBody>
      </p:sp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0364" y="5857892"/>
            <a:ext cx="3571900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Лесной Курорт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H:\музей\img0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643050"/>
            <a:ext cx="6053137" cy="409575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5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7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9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Супер-игра</a:t>
            </a:r>
            <a:endParaRPr lang="ru-RU" b="1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02" name="Picture 2" descr="&amp;Ncy;&amp;Ocy;&amp;Vcy;&amp;Ocy;&amp;Scy;&amp;Tcy;&amp;Icy; &amp;Bcy;&amp;acy;&amp;shcy;&amp;kcy;&amp;icy;&amp;rcy;&amp;scy;&amp;kcy;&amp;acy;&amp;yacy; &amp;gcy;&amp;icy;&amp;mcy;&amp;ncy;&amp;acy;&amp;zcy;&amp;icy;&amp;yacy; 158 &amp;icy;&amp;mcy;. &amp;Mcy;. &amp;Kcy;&amp;acy;&amp;rcy;&amp;icy;&amp;mcy;&amp;acy;"/>
          <p:cNvPicPr>
            <a:picLocks noChangeAspect="1" noChangeArrowheads="1"/>
          </p:cNvPicPr>
          <p:nvPr/>
        </p:nvPicPr>
        <p:blipFill>
          <a:blip r:embed="rId2"/>
          <a:srcRect b="5521"/>
          <a:stretch>
            <a:fillRect/>
          </a:stretch>
        </p:blipFill>
        <p:spPr bwMode="auto">
          <a:xfrm>
            <a:off x="1714480" y="1426056"/>
            <a:ext cx="6357982" cy="4828107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7086592" cy="128586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I </a:t>
            </a:r>
            <a:r>
              <a:rPr lang="ru-RU" sz="2800" b="1" dirty="0" smtClean="0"/>
              <a:t>Вопрос: Кто от имени Советского Союза </a:t>
            </a:r>
            <a:br>
              <a:rPr lang="ru-RU" sz="2800" b="1" dirty="0" smtClean="0"/>
            </a:br>
            <a:r>
              <a:rPr lang="ru-RU" sz="2800" b="1" dirty="0" smtClean="0"/>
              <a:t>подписал Акт о безоговорочной капитуляции?</a:t>
            </a:r>
            <a:endParaRPr lang="ru-RU" sz="2800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178" name="Picture 2" descr="Z-city - &amp;Ucy;&amp;lcy;&amp;icy;&amp;tscy;&amp;ycy; &amp;Zcy;&amp;acy;&amp;pcy;&amp;ocy;&amp;rcy;&amp;ocy;&amp;zhcy;&amp;softcy;&amp;yacy;, &amp;kcy;&amp;ocy;&amp;tcy;&amp;ocy;&amp;rcy;&amp;ycy;&amp;iecy; &amp;ncy;&amp;acy;&amp;zcy;&amp;vcy;&amp;acy;&amp;ncy;&amp;ycy; &amp;vcy; &amp;chcy;&amp;iecy;&amp;scy;&amp;tcy;&amp;softcy; &amp;Gcy;&amp;iecy;&amp;rcy;&amp;ocy;&amp;iecy;&amp;vcy; &amp;Vcy;&amp;Ocy;&amp;V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928802"/>
            <a:ext cx="2435976" cy="324000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180" name="Picture 4" descr="&amp;Icy;.&amp;Scy;. &amp;Kcy;&amp;ocy;&amp;ncy;&amp;iecy;&amp;vcy; lemur59.ru"/>
          <p:cNvPicPr>
            <a:picLocks noChangeAspect="1" noChangeArrowheads="1"/>
          </p:cNvPicPr>
          <p:nvPr/>
        </p:nvPicPr>
        <p:blipFill>
          <a:blip r:embed="rId4"/>
          <a:srcRect b="3136"/>
          <a:stretch>
            <a:fillRect/>
          </a:stretch>
        </p:blipFill>
        <p:spPr bwMode="auto">
          <a:xfrm>
            <a:off x="500034" y="1928802"/>
            <a:ext cx="2423296" cy="324000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182" name="Picture 6" descr="&amp;Icy;&amp;gcy;&amp;rcy;&amp;acy; &quot;&amp;Pcy;&amp;ocy;&amp;lcy;&amp;iecy; &amp;chcy;&amp;ucy;&amp;dcy;&amp;iecy;&amp;scy;&quot; 10-11 &amp;kcy;&amp;lcy;&amp;acy;&amp;scy;&amp;scy; &amp;Kcy;&amp;lcy;&amp;acy;&amp;scy;&amp;scy;&amp;ncy;&amp;ycy;&amp;jcy; &amp;rcy;&amp;ucy;&amp;kcy;&amp;ocy;&amp;vcy;&amp;ocy;&amp;dcy;&amp;icy;&amp;tcy;&amp;iecy;&amp;lcy;&amp;softcy; &amp;SHcy;&amp;iecy;&amp;rcy;&amp;shcy;&amp;ncy;&amp;iecy;&amp;vcy;&amp;acy; &amp;Lcy;. &amp;Ncy;. &amp;Mcy;&amp;ocy;&amp;ucy; &quot;&amp;scy;&amp;ocy;&amp;shcy;&quot; &amp;scy;. &amp;CHcy;&amp;iecy;&amp;rcy;&amp;ncy;&amp;acy;&amp;vcy;&amp;kcy;&amp;acy; - &amp;Dcy;&amp;ocy;&amp;kcy;&amp;ucy;&amp;mcy;&amp;iecy;&amp;ncy;&amp;t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1928802"/>
            <a:ext cx="2347307" cy="324000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57158" y="5286388"/>
            <a:ext cx="2781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Рокоссовский К.К.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5286388"/>
            <a:ext cx="1719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Конев И.С.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86512" y="5214950"/>
            <a:ext cx="17209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Жуков Г.К.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лево 10">
            <a:hlinkClick r:id="rId6" action="ppaction://hlinksldjump"/>
          </p:cNvPr>
          <p:cNvSpPr/>
          <p:nvPr/>
        </p:nvSpPr>
        <p:spPr>
          <a:xfrm>
            <a:off x="142844" y="6215082"/>
            <a:ext cx="978408" cy="484632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7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3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51619E-6 L -0.31302 0.003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" y="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501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00648E-6 L -0.30521 0.115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99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228" name="Picture 4" descr="&amp;Vcy;&amp;ocy;&amp;iecy;&amp;ncy;&amp;ncy;&amp;ycy;&amp;iecy; &amp;kcy;&amp;ocy;&amp;ncy;&amp;fcy;&amp;lcy;&amp;icy;&amp;kcy;&amp;tcy;&amp;ycy; - &amp;Vcy;&amp;ocy;&amp;iecy;&amp;ncy;&amp;ncy;&amp;ycy;&amp;iecy; - &amp;Fcy;&amp;ocy;&amp;tcy;&amp;ocy; &amp;pcy;&amp;ocy; &amp;ocy;&amp;bcy;&amp;shchcy;&amp;iecy;&amp;scy;&amp;tcy;&amp;vcy;&amp;ocy;&amp;zcy;&amp;ncy;&amp;acy;&amp;ncy;&amp;icy;&amp;yucy;"/>
          <p:cNvPicPr>
            <a:picLocks noChangeAspect="1" noChangeArrowheads="1"/>
          </p:cNvPicPr>
          <p:nvPr/>
        </p:nvPicPr>
        <p:blipFill>
          <a:blip r:embed="rId2"/>
          <a:srcRect l="5625" r="5312"/>
          <a:stretch>
            <a:fillRect/>
          </a:stretch>
        </p:blipFill>
        <p:spPr bwMode="auto">
          <a:xfrm>
            <a:off x="1928794" y="1643050"/>
            <a:ext cx="5214974" cy="4391526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74638"/>
            <a:ext cx="7043758" cy="1654164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II</a:t>
            </a:r>
            <a:r>
              <a:rPr lang="ru-RU" sz="2800" b="1" dirty="0" smtClean="0"/>
              <a:t> Вопрос: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В каком городе проходил суд над фашистскими преступниками?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72132" y="2214554"/>
            <a:ext cx="2571768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Нюрнберг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72132" y="3143248"/>
            <a:ext cx="264320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Дрезден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72132" y="4071942"/>
            <a:ext cx="2643206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Берлин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0" y="5786454"/>
            <a:ext cx="978408" cy="484632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250" name="Picture 2" descr="VIVOS VOCO: &amp;Ncy;.&amp;Scy;. &amp;Lcy;&amp;iecy;&amp;bcy;&amp;iecy;&amp;dcy;&amp;iecy;&amp;vcy;&amp;acy;, &quot;&amp;Pcy;&amp;ocy;&amp;dcy;&amp;gcy;&amp;ocy;&amp;tcy;&amp;ocy;&amp;vcy;&amp;kcy;&amp;acy; &amp;ncy;&amp;yucy;&amp;rcy;&amp;ncy;&amp;bcy;&amp;iecy;&amp;rcy;&amp;gcy;&amp;scy;&amp;kcy;&amp;ocy;&amp;gcy;&amp;ocy; &amp;pcy;&amp;rcy;&amp;ocy;&amp;tscy;&amp;iecy;&amp;scy;&amp;scy;&amp;acy;&quot; (&amp;Gcy;&amp;lcy;&amp;acy;&amp;vcy;&amp;acy; II)"/>
          <p:cNvPicPr>
            <a:picLocks noChangeAspect="1" noChangeArrowheads="1"/>
          </p:cNvPicPr>
          <p:nvPr/>
        </p:nvPicPr>
        <p:blipFill>
          <a:blip r:embed="rId4"/>
          <a:srcRect b="3571"/>
          <a:stretch>
            <a:fillRect/>
          </a:stretch>
        </p:blipFill>
        <p:spPr bwMode="auto">
          <a:xfrm>
            <a:off x="1571604" y="1714488"/>
            <a:ext cx="3573794" cy="4786346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5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2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99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6322" name="Picture 2" descr="Xv &amp;gcy;&amp;ocy;&amp;rcy;&amp;ocy;&amp;dcy;&amp;scy;&amp;kcy;&amp;acy;&amp;yacy; &amp;ncy;&amp;acy;&amp;ucy;&amp;chcy;&amp;ncy;&amp;ocy;-&amp;pcy;&amp;rcy;&amp;acy;&amp;kcy;&amp;tcy;&amp;icy;&amp;chcy;&amp;iecy;&amp;scy;&amp;kcy;&amp;acy;&amp;yacy; &amp;kcy;&amp;ocy;&amp;ncy;&amp;fcy;&amp;iecy;&amp;rcy;&amp;iecy;&amp;ncy;&amp;tscy;&amp;icy;&amp;yacy; &quot;&amp;SHcy;&amp;acy;&amp;gcy; &amp;vcy; &amp;bcy;&amp;ucy;&amp;dcy;&amp;ucy;&amp;shchcy;&amp;iecy;&amp;iecy;&quot; &amp;Mcy;&amp;ucy;&amp;ncy;&amp;icy;&amp;tscy;&amp;icy;&amp;pcy;&amp;acy;&amp;lcy;&amp;softcy;&amp;ncy;&amp;ocy;&amp;iecy; &amp;ocy;&amp;bcy;&amp;shchcy;&amp;iecy;&amp;ocy;&amp;bcy;&amp;rcy;&amp;acy;&amp;zcy;&amp;ocy;&amp;vcy;&amp;acy;&amp;tcy;&amp;iecy;&amp;lcy;&amp;softcy;&amp;ncy;&amp;ocy;&amp;iecy; &amp;ucy;&amp;chcy;&amp;rcy;&amp;iecy;&amp;zhcy;&amp;dcy;&amp;iecy;&amp;ncy;&amp;icy;&amp;iecy; &quot;&amp;Gcy;&amp;icy;&amp;mcy;&amp;ncy;&amp;acy;&amp;zcy;&amp;icy;&amp;yacy; 33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500858" cy="4550602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&amp;Ucy;&amp;rcy;&amp;ocy;&amp;kcy; &amp;ocy;&amp;kcy;&amp;rcy;&amp;ucy;&amp;zhcy;&amp;acy;&amp;yucy;&amp;shchcy;&amp;iecy;&amp;gcy;&amp;ocy; &amp;mcy;&amp;icy;&amp;rcy;&amp;acy; &amp;vcy; 4 &amp;kcy;&amp;lcy;&amp;acy;&amp;scy;&amp;scy;&amp;iecy; &amp;pcy;&amp;ocy; &amp;tcy;&amp;iecy;&amp;mcy;&amp;iecy;: &quot;&amp;Vcy;&amp;iecy;&amp;lcy;&amp;icy;&amp;kcy;&amp;acy;&amp;yacy; &amp;vcy;&amp;ocy;&amp;jcy;&amp;ncy;&amp;acy; &amp;icy; &amp;Vcy;&amp;iecy;&amp;lcy;&amp;icy;&amp;kcy;&amp;acy;&amp;yacy; &amp;Pcy;&amp;ocy;&amp;bcy;&amp;iecy;&amp;dcy;&amp;acy;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85926"/>
            <a:ext cx="6858048" cy="4211648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00042"/>
            <a:ext cx="6900882" cy="11430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III</a:t>
            </a:r>
            <a:r>
              <a:rPr lang="ru-RU" sz="2800" b="1" dirty="0" smtClean="0"/>
              <a:t> Вопрос: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Когда был подписан Акт о безоговорочной капитуляции Японии?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14678" y="2357430"/>
            <a:ext cx="3286148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2 сентября 1945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14678" y="3286124"/>
            <a:ext cx="3286148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3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 1945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14678" y="4214818"/>
            <a:ext cx="3214710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4 сентября 1945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cariz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500174"/>
            <a:ext cx="6072229" cy="4031356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трелка влево 11">
            <a:hlinkClick r:id="rId4" action="ppaction://hlinksldjump"/>
          </p:cNvPr>
          <p:cNvSpPr/>
          <p:nvPr/>
        </p:nvSpPr>
        <p:spPr>
          <a:xfrm>
            <a:off x="0" y="5786454"/>
            <a:ext cx="978408" cy="484632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5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1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09066E-6 L -3.61111E-6 0.482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9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&amp;Ncy;&amp;ocy;&amp;vcy;&amp;ocy;&amp;scy;&amp;tcy;&amp;icy; &amp;shcy;&amp;kcy;&amp;ocy;&amp;lcy;&amp;ycy; - &amp;Mcy;&amp;Bcy;&amp;Ocy;&amp;Ucy; &quot;&amp;Ocy;(&amp;scy;)&amp;Ocy;&amp;SHcy; 6 &amp;gcy;. &amp;Bcy;&amp;acy;&amp;rcy;&amp;ncy;&amp;acy;&amp;ucy;&amp;lcy;&amp;a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624015"/>
            <a:ext cx="6500858" cy="4881555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Я голосую за мир!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57346" name="Picture 2" descr="Exchange Program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928934"/>
            <a:ext cx="3048000" cy="2286001"/>
          </a:xfrm>
          <a:prstGeom prst="rect">
            <a:avLst/>
          </a:prstGeom>
          <a:noFill/>
        </p:spPr>
      </p:pic>
      <p:pic>
        <p:nvPicPr>
          <p:cNvPr id="57348" name="Picture 4" descr="&amp;Bcy;&amp;icy;&amp;bcy;&amp;lcy;&amp;icy;&amp;ocy;&amp;Ucy;&amp;vcy;&amp;lcy;&amp;iecy;&amp;chcy;&amp;iecy;&amp;ncy;&amp;icy;&amp;iecy;: &amp;Kcy;&amp;rcy;&amp;ucy;&amp;gcy; &amp;icy;&amp;zcy; &amp;rcy;&amp;ucy;&amp;k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500174"/>
            <a:ext cx="5143536" cy="4976373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7" name="Стрелка вправо с вырезом 6">
            <a:hlinkClick r:id="" action="ppaction://hlinkshowjump?jump=endshow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7350" name="Picture 6" descr="S.M.A.R.T / &amp;Acy;&amp;ncy;&amp;icy;&amp;mcy;&amp;acy;&amp;tscy;&amp;icy;&amp;i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00570"/>
            <a:ext cx="1981200" cy="1847851"/>
          </a:xfrm>
          <a:prstGeom prst="rect">
            <a:avLst/>
          </a:prstGeom>
          <a:noFill/>
        </p:spPr>
      </p:pic>
      <p:pic>
        <p:nvPicPr>
          <p:cNvPr id="9" name="Picture 6" descr="S.M.A.R.T / &amp;Acy;&amp;ncy;&amp;icy;&amp;mcy;&amp;acy;&amp;tscy;&amp;icy;&amp;i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929454" y="1357298"/>
            <a:ext cx="1785950" cy="159297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/>
          <a:lstStyle/>
          <a:p>
            <a:r>
              <a:rPr lang="ru-RU" b="1" dirty="0" smtClean="0"/>
              <a:t>Источники иллюстраций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5072098"/>
          </a:xfrm>
        </p:spPr>
        <p:txBody>
          <a:bodyPr>
            <a:noAutofit/>
          </a:bodyPr>
          <a:lstStyle/>
          <a:p>
            <a:r>
              <a:rPr lang="ru-RU" sz="1200" dirty="0" smtClean="0"/>
              <a:t>Шаблон презентации авторский</a:t>
            </a:r>
          </a:p>
          <a:p>
            <a:r>
              <a:rPr lang="ru-RU" sz="1200" dirty="0" smtClean="0"/>
              <a:t>Иллюстрации для презентации</a:t>
            </a:r>
          </a:p>
          <a:p>
            <a:r>
              <a:rPr lang="ru-RU" sz="1200" dirty="0" smtClean="0"/>
              <a:t>Фон </a:t>
            </a:r>
            <a:r>
              <a:rPr lang="en-US" sz="1200" dirty="0" smtClean="0">
                <a:hlinkClick r:id="rId2"/>
              </a:rPr>
              <a:t>http://www.wallsbox.ru/images/thumb/lentochki-%5B1920x1080%5D-%5B4650609%5D.jpg</a:t>
            </a:r>
            <a:endParaRPr lang="ru-RU" sz="1200" dirty="0" smtClean="0"/>
          </a:p>
          <a:p>
            <a:r>
              <a:rPr lang="ru-RU" sz="1200" dirty="0" smtClean="0"/>
              <a:t>Звезда </a:t>
            </a:r>
            <a:r>
              <a:rPr lang="en-US" sz="1200" dirty="0" smtClean="0">
                <a:hlinkClick r:id="rId3"/>
              </a:rPr>
              <a:t>http://img-fotki.yandex.ru/get/4704/83813999.32e/0_8d3ef_13f4f192_XL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4"/>
              </a:rPr>
              <a:t>http://i078.radikal.ru/1105/d7/2c8751bc41d1.jpg</a:t>
            </a:r>
            <a:endParaRPr lang="ru-RU" sz="1200" dirty="0" smtClean="0"/>
          </a:p>
          <a:p>
            <a:r>
              <a:rPr lang="ru-RU" sz="1200" dirty="0" smtClean="0"/>
              <a:t>Гвоздика </a:t>
            </a:r>
            <a:r>
              <a:rPr lang="en-US" sz="1200" dirty="0" smtClean="0">
                <a:hlinkClick r:id="rId5"/>
              </a:rPr>
              <a:t>http://im3.asset.yvimg.kz/userimages/aliyabestseller/9DBV6hTjg0YuTF2E7D962vvLzVNdWr.png</a:t>
            </a:r>
            <a:r>
              <a:rPr lang="ru-RU" sz="1200" dirty="0" smtClean="0"/>
              <a:t> </a:t>
            </a:r>
            <a:endParaRPr lang="en-US" sz="1200" dirty="0" smtClean="0"/>
          </a:p>
          <a:p>
            <a:r>
              <a:rPr lang="ru-RU" sz="1200" dirty="0" smtClean="0"/>
              <a:t>Часы </a:t>
            </a:r>
            <a:r>
              <a:rPr lang="en-US" sz="1200" dirty="0" smtClean="0">
                <a:hlinkClick r:id="rId6"/>
              </a:rPr>
              <a:t>http://img-fotki.yandex.ru/get/4400/120710424.1b1/0_7441b_33e66607_XL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2 </a:t>
            </a:r>
            <a:r>
              <a:rPr lang="en-US" sz="1200" dirty="0" smtClean="0">
                <a:hlinkClick r:id="rId7"/>
              </a:rPr>
              <a:t>http://img3.proshkolu.ru/content/media/pic/std/1000000/59000/58635-4089bfeec44bc17f.jpg</a:t>
            </a:r>
            <a:r>
              <a:rPr lang="ru-RU" sz="1200" dirty="0" smtClean="0"/>
              <a:t> , </a:t>
            </a:r>
            <a:r>
              <a:rPr lang="en-US" sz="1200" dirty="0" smtClean="0">
                <a:hlinkClick r:id="rId8"/>
              </a:rPr>
              <a:t>http://img1.liveinternet.ru/images/attach/c/11/116/337/116337561_mod_article49868310_504622e7eb4ea.gif</a:t>
            </a:r>
            <a:endParaRPr lang="ru-RU" sz="1200" dirty="0" smtClean="0"/>
          </a:p>
          <a:p>
            <a:r>
              <a:rPr lang="ru-RU" sz="1200" dirty="0" smtClean="0"/>
              <a:t>Слайд 3 </a:t>
            </a:r>
            <a:r>
              <a:rPr lang="en-US" sz="1200" dirty="0" smtClean="0">
                <a:hlinkClick r:id="rId9"/>
              </a:rPr>
              <a:t>http://www.jpegshare.net/images/16/da/16da7dee8af173a318cd63fbbe737574.jpg</a:t>
            </a:r>
            <a:endParaRPr lang="ru-RU" sz="1200" dirty="0" smtClean="0"/>
          </a:p>
          <a:p>
            <a:r>
              <a:rPr lang="ru-RU" sz="1200" dirty="0" smtClean="0"/>
              <a:t>Слайд 4 </a:t>
            </a:r>
            <a:r>
              <a:rPr lang="en-US" sz="1200" dirty="0" smtClean="0">
                <a:hlinkClick r:id="rId10"/>
              </a:rPr>
              <a:t>http://900igr.net/datai/khimija/Vojna/0023-027-Metally-na-vojne.jpg</a:t>
            </a:r>
            <a:endParaRPr lang="ru-RU" sz="1200" dirty="0" smtClean="0"/>
          </a:p>
          <a:p>
            <a:r>
              <a:rPr lang="ru-RU" sz="1200" dirty="0" smtClean="0"/>
              <a:t>Слайд 5 </a:t>
            </a:r>
            <a:r>
              <a:rPr lang="en-US" sz="1200" dirty="0" smtClean="0">
                <a:hlinkClick r:id="rId11"/>
              </a:rPr>
              <a:t>http://waralbum.ru/wp-content/uploads/yapb_cache/imstalengrades_188.7qpnulpe288408o4ogo4000ss.ejcuplo1l0oo0sk8c40s8osc4.th.jpeg</a:t>
            </a:r>
            <a:endParaRPr lang="ru-RU" sz="1200" dirty="0" smtClean="0"/>
          </a:p>
          <a:p>
            <a:r>
              <a:rPr lang="ru-RU" sz="1200" dirty="0" smtClean="0"/>
              <a:t>Слайд 6 </a:t>
            </a:r>
            <a:r>
              <a:rPr lang="en-US" sz="1200" dirty="0" smtClean="0">
                <a:hlinkClick r:id="rId12"/>
              </a:rPr>
              <a:t>http://moole.ru/uploads/posts/2011-11/1320597275_img79fd783ff3bcd91ad202dc2d74871070.jpg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7 </a:t>
            </a:r>
            <a:r>
              <a:rPr lang="en-US" sz="1200" dirty="0" smtClean="0">
                <a:hlinkClick r:id="rId13"/>
              </a:rPr>
              <a:t>http://www.theblogmocracy.com/wp-content/uploads/OPERATION-BARBAROSSA.jpg</a:t>
            </a:r>
            <a:endParaRPr lang="ru-RU" sz="1200" dirty="0" smtClean="0"/>
          </a:p>
          <a:p>
            <a:r>
              <a:rPr lang="ru-RU" sz="1200" dirty="0" smtClean="0"/>
              <a:t>Слайд 8 </a:t>
            </a:r>
            <a:r>
              <a:rPr lang="en-US" sz="1200" dirty="0" smtClean="0">
                <a:hlinkClick r:id="rId14"/>
              </a:rPr>
              <a:t>http://cs5841.vk.me/u68512104/154649754/x_45ea5e0b.jpg</a:t>
            </a:r>
            <a:endParaRPr lang="ru-RU" sz="1200" dirty="0" smtClean="0"/>
          </a:p>
          <a:p>
            <a:r>
              <a:rPr lang="ru-RU" sz="1200" dirty="0" smtClean="0"/>
              <a:t>Слайд 9 </a:t>
            </a:r>
            <a:r>
              <a:rPr lang="en-US" sz="1200" dirty="0" smtClean="0">
                <a:hlinkClick r:id="rId15"/>
              </a:rPr>
              <a:t>http://img0.liveinternet.ru/images/attach/c/1/56/237/56237249_Molotov.jpg</a:t>
            </a:r>
            <a:endParaRPr lang="ru-RU" sz="1200" dirty="0" smtClean="0"/>
          </a:p>
          <a:p>
            <a:r>
              <a:rPr lang="ru-RU" sz="1200" dirty="0" smtClean="0"/>
              <a:t>Слайд 10 </a:t>
            </a:r>
            <a:r>
              <a:rPr lang="en-US" sz="1200" dirty="0" smtClean="0">
                <a:hlinkClick r:id="rId16"/>
              </a:rPr>
              <a:t>http://img0.liveinternet.ru/images/attach/c/3/75/502/75502772_3296663_28159017.jpg</a:t>
            </a:r>
            <a:endParaRPr lang="ru-RU" sz="1200" dirty="0" smtClean="0"/>
          </a:p>
          <a:p>
            <a:r>
              <a:rPr lang="ru-RU" sz="1200" dirty="0" smtClean="0"/>
              <a:t>Слайд 11 </a:t>
            </a:r>
            <a:r>
              <a:rPr lang="en-US" sz="1200" dirty="0" smtClean="0">
                <a:hlinkClick r:id="rId17"/>
              </a:rPr>
              <a:t>http://young.rzd.ru/dbmm/images/41/4080/7566095</a:t>
            </a:r>
            <a:endParaRPr lang="ru-RU" sz="1200" dirty="0" smtClean="0"/>
          </a:p>
          <a:p>
            <a:r>
              <a:rPr lang="ru-RU" sz="1200" dirty="0" smtClean="0"/>
              <a:t>Слайд 12 </a:t>
            </a:r>
            <a:r>
              <a:rPr lang="en-US" sz="1200" dirty="0" smtClean="0">
                <a:hlinkClick r:id="rId18"/>
              </a:rPr>
              <a:t>http://upload.wikimedia.org/wikipedia/commons/2/28/RIAN_archive_604273_Barricades_on_city_streets.jpg</a:t>
            </a:r>
            <a:endParaRPr lang="ru-RU" sz="1200" dirty="0" smtClean="0"/>
          </a:p>
          <a:p>
            <a:r>
              <a:rPr lang="ru-RU" sz="1200" dirty="0" smtClean="0"/>
              <a:t>Слайд 13 </a:t>
            </a:r>
            <a:r>
              <a:rPr lang="en-US" sz="1200" dirty="0" smtClean="0">
                <a:hlinkClick r:id="rId19"/>
              </a:rPr>
              <a:t>http://zabort.ru/uploads/images/00/60/57/2013/05/09/26e42d75f0.jpg</a:t>
            </a:r>
            <a:r>
              <a:rPr lang="ru-RU" sz="1200" dirty="0" smtClean="0"/>
              <a:t> 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</p:txBody>
      </p:sp>
      <p:sp>
        <p:nvSpPr>
          <p:cNvPr id="4" name="Стрелка вправо с вырезом 3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>
            <a:normAutofit/>
          </a:bodyPr>
          <a:lstStyle/>
          <a:p>
            <a:r>
              <a:rPr lang="ru-RU" sz="1200" dirty="0" smtClean="0"/>
              <a:t>Слайд 14</a:t>
            </a:r>
            <a:r>
              <a:rPr lang="en-US" sz="1200" dirty="0" smtClean="0">
                <a:hlinkClick r:id="rId2"/>
              </a:rPr>
              <a:t>http://www.istpravda.ru/upload/medialibrary/5aa/5aa0107eab3c925193d9ee4125d11c22.jpg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15</a:t>
            </a:r>
            <a:r>
              <a:rPr lang="en-US" sz="1200" dirty="0" smtClean="0"/>
              <a:t> </a:t>
            </a:r>
            <a:r>
              <a:rPr lang="en-US" sz="1200" dirty="0" smtClean="0">
                <a:hlinkClick r:id="rId3"/>
              </a:rPr>
              <a:t>http://www.ww2history.ru/uploads/posts/1267217974_25-1..jpg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dirty="0" smtClean="0"/>
              <a:t>Слайд 16</a:t>
            </a:r>
            <a:r>
              <a:rPr lang="en-US" sz="1200" dirty="0" smtClean="0"/>
              <a:t> </a:t>
            </a:r>
            <a:r>
              <a:rPr lang="en-US" sz="1200" dirty="0" smtClean="0">
                <a:hlinkClick r:id="rId4"/>
              </a:rPr>
              <a:t>http://os1.i.ua/3/1/10612364_5a4c08f2.jpg</a:t>
            </a:r>
            <a:r>
              <a:rPr lang="en-US" sz="1200" dirty="0" smtClean="0"/>
              <a:t>   </a:t>
            </a:r>
            <a:endParaRPr lang="ru-RU" sz="1200" dirty="0" smtClean="0"/>
          </a:p>
          <a:p>
            <a:r>
              <a:rPr lang="ru-RU" sz="1200" dirty="0" smtClean="0"/>
              <a:t>Слайд 17 </a:t>
            </a:r>
            <a:r>
              <a:rPr lang="en-US" sz="1200" dirty="0" smtClean="0">
                <a:hlinkClick r:id="rId5"/>
              </a:rPr>
              <a:t>http://smartnews.ru/storage/c/2013/06/21/1371823215_079181_79.jpeg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18  </a:t>
            </a:r>
            <a:r>
              <a:rPr lang="en-US" sz="1200" dirty="0" smtClean="0">
                <a:hlinkClick r:id="rId6"/>
              </a:rPr>
              <a:t>http://topwar.ru/uploads/posts/2013-05/1368069516_vov2-9.jpg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19 </a:t>
            </a:r>
            <a:r>
              <a:rPr lang="en-US" sz="1200" dirty="0" smtClean="0">
                <a:hlinkClick r:id="rId7"/>
              </a:rPr>
              <a:t>http://ic.pics.livejournal.com/oper_1974/25776555/2252412/2252412_original.jpg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20 </a:t>
            </a:r>
            <a:r>
              <a:rPr lang="en-US" sz="1200" dirty="0" smtClean="0">
                <a:hlinkClick r:id="rId8"/>
              </a:rPr>
              <a:t>http://2worldwar.at.ua/_ph/1/325013560.jpg</a:t>
            </a:r>
            <a:endParaRPr lang="ru-RU" sz="1200" dirty="0" smtClean="0"/>
          </a:p>
          <a:p>
            <a:r>
              <a:rPr lang="ru-RU" sz="1200" dirty="0" smtClean="0"/>
              <a:t>Слайд 21 </a:t>
            </a:r>
            <a:r>
              <a:rPr lang="en-US" sz="1200" dirty="0" smtClean="0">
                <a:hlinkClick r:id="rId9"/>
              </a:rPr>
              <a:t>http://www.tvoyrebenok.ru/images/hero/4.1.jpg?from=http://www.tvoyrebenok.ru/images/hero/4.1.jpg</a:t>
            </a:r>
            <a:endParaRPr lang="ru-RU" sz="1200" dirty="0" smtClean="0"/>
          </a:p>
          <a:p>
            <a:r>
              <a:rPr lang="ru-RU" sz="1200" dirty="0" smtClean="0"/>
              <a:t>Слайд 22 </a:t>
            </a:r>
            <a:r>
              <a:rPr lang="en-US" sz="1200" dirty="0" smtClean="0">
                <a:hlinkClick r:id="rId10"/>
              </a:rPr>
              <a:t>http://pazitiff.info/uploads/posts/2012-05/1336675204_velikaya-0015.jpg</a:t>
            </a:r>
            <a:endParaRPr lang="ru-RU" sz="1200" dirty="0" smtClean="0"/>
          </a:p>
          <a:p>
            <a:r>
              <a:rPr lang="ru-RU" sz="1200" dirty="0" smtClean="0"/>
              <a:t>Слайд 23 </a:t>
            </a:r>
            <a:r>
              <a:rPr lang="en-US" sz="1200" dirty="0" smtClean="0">
                <a:hlinkClick r:id="rId11"/>
              </a:rPr>
              <a:t>http://pda.fedpress.ru/sites/fedpress/files/irina_medvedeva/news/1_396.jpg</a:t>
            </a:r>
            <a:endParaRPr lang="ru-RU" sz="1200" dirty="0" smtClean="0"/>
          </a:p>
          <a:p>
            <a:r>
              <a:rPr lang="ru-RU" sz="1200" dirty="0" smtClean="0"/>
              <a:t>Слайд 24 </a:t>
            </a:r>
            <a:r>
              <a:rPr lang="en-US" sz="1200" dirty="0" smtClean="0">
                <a:hlinkClick r:id="rId12"/>
              </a:rPr>
              <a:t>http://echomatkibozejniepokalaniepoczetej.com/embnp/pages/assets/images/2011-08/wojna2.jpg</a:t>
            </a:r>
            <a:endParaRPr lang="ru-RU" sz="1200" dirty="0" smtClean="0"/>
          </a:p>
          <a:p>
            <a:r>
              <a:rPr lang="ru-RU" sz="1200" dirty="0" smtClean="0"/>
              <a:t>Слайд 26</a:t>
            </a:r>
            <a:r>
              <a:rPr lang="en-US" sz="1200" dirty="0" smtClean="0"/>
              <a:t> </a:t>
            </a:r>
            <a:r>
              <a:rPr lang="en-US" sz="1200" dirty="0" smtClean="0">
                <a:hlinkClick r:id="rId13"/>
              </a:rPr>
              <a:t>http://kurioso.files.wordpress.com/2010/09/leningrad_collage.jpg</a:t>
            </a:r>
            <a:r>
              <a:rPr lang="en-US" sz="1200" dirty="0" smtClean="0"/>
              <a:t> </a:t>
            </a:r>
          </a:p>
          <a:p>
            <a:r>
              <a:rPr lang="ru-RU" sz="1200" dirty="0" smtClean="0"/>
              <a:t>Слайд 27  </a:t>
            </a:r>
            <a:r>
              <a:rPr lang="en-US" sz="1200" dirty="0" smtClean="0">
                <a:hlinkClick r:id="rId14"/>
              </a:rPr>
              <a:t>http://down-house.ru/uploads/incoming/images/news/umor/9may/8.jpg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15"/>
              </a:rPr>
              <a:t>http://forumkiev.com/attachments/27657d1294584157-b9948d8ecd5e4d0d3e397003d8e8bab4.jpg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16"/>
              </a:rPr>
              <a:t>http://imgdisk.ru/images/MeTzr.jpg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17"/>
              </a:rPr>
              <a:t>http://stat17.privet.ru/lr/09176d6311b3e647ac8bdda22dcf970f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18"/>
              </a:rPr>
              <a:t>http://www.mediaport.ua/sites/default/files/mp/images/A000AFC7.jpg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19"/>
              </a:rPr>
              <a:t>http://wiki.iteach.ru/images/4/41/Shumilov.jpg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20"/>
              </a:rPr>
              <a:t>http://www.lipetskmedia.ru/image/2012/06/%D0%92%D0%B0%D1%82%D1%83%D1%82%D0%B8%D0%BD.jpg</a:t>
            </a:r>
            <a:endParaRPr lang="ru-RU" sz="1200" dirty="0" smtClean="0"/>
          </a:p>
          <a:p>
            <a:r>
              <a:rPr lang="ru-RU" sz="1200" dirty="0" smtClean="0"/>
              <a:t>Слайд 28 </a:t>
            </a:r>
            <a:r>
              <a:rPr lang="en-US" sz="1200" dirty="0" smtClean="0">
                <a:hlinkClick r:id="rId21"/>
              </a:rPr>
              <a:t>http://www.vpered.krbaki.ru/content/arhiv/2010/05/f/13-2.jpg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29 </a:t>
            </a:r>
            <a:r>
              <a:rPr lang="en-US" sz="1200" dirty="0" smtClean="0">
                <a:hlinkClick r:id="rId22"/>
              </a:rPr>
              <a:t>http://www.vpered.krbaki.ru/content/arhiv/2013/05/f/14-1.jpg</a:t>
            </a:r>
            <a:endParaRPr lang="ru-RU" sz="1200" dirty="0" smtClean="0"/>
          </a:p>
          <a:p>
            <a:r>
              <a:rPr lang="ru-RU" sz="1200" dirty="0" smtClean="0"/>
              <a:t>Слайд 30 </a:t>
            </a:r>
            <a:r>
              <a:rPr lang="en-US" sz="1200" dirty="0" smtClean="0">
                <a:hlinkClick r:id="rId23"/>
              </a:rPr>
              <a:t>http://www.warheroes.ru/content/images/heroes/1hero/PrigunovAleksVas.jpg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24"/>
              </a:rPr>
              <a:t>http://www.warheroes.ru/content/images/heroes/1hero/HlebovNikPav.jpg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25"/>
              </a:rPr>
              <a:t>http://www.warheroes.ru/content/images/heroes/1hero/Sinjavin_FedorFedor.jpg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26"/>
              </a:rPr>
              <a:t>http://www.warheroes.ru/content/images/heroes/GSS1941-45/BerezinAnArs.JPG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27"/>
              </a:rPr>
              <a:t>http://www.warheroes.ru/content/images/heroes/1hero/Skvorcov_And_Ark.jpg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28"/>
              </a:rPr>
              <a:t>http://www.warheroes.ru/content/images/heroes/GSS1941-45/ChuguninMihailVasilievich.jpg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29"/>
              </a:rPr>
              <a:t>http://img.nnov.org/data/uf/44/39/32/1393204_h2vkwa795uqs.jpg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35 </a:t>
            </a:r>
            <a:r>
              <a:rPr lang="en-US" sz="1200" dirty="0" smtClean="0">
                <a:hlinkClick r:id="rId30"/>
              </a:rPr>
              <a:t>http://altfast.ru/uploads/posts/2012-05/1336514240_55.jpg</a:t>
            </a:r>
            <a:endParaRPr lang="ru-RU" sz="1200" dirty="0"/>
          </a:p>
        </p:txBody>
      </p:sp>
      <p:sp>
        <p:nvSpPr>
          <p:cNvPr id="4" name="Стрелка вправо с вырезом 3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00792"/>
          </a:xfrm>
        </p:spPr>
        <p:txBody>
          <a:bodyPr>
            <a:normAutofit/>
          </a:bodyPr>
          <a:lstStyle/>
          <a:p>
            <a:endParaRPr lang="ru-RU" sz="1200" dirty="0" smtClean="0"/>
          </a:p>
          <a:p>
            <a:r>
              <a:rPr lang="ru-RU" sz="1200" dirty="0" smtClean="0"/>
              <a:t>Слайд 36 </a:t>
            </a:r>
            <a:r>
              <a:rPr lang="en-US" sz="1200" dirty="0" smtClean="0">
                <a:hlinkClick r:id="rId2"/>
              </a:rPr>
              <a:t>http://altfast.ru/uploads/posts/2012-05/1336033247_konev1.1.jpg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3"/>
              </a:rPr>
              <a:t>http://www.pravmir.ru/wp-content/uploads/2013/08/1335322010_rokossowski.jpg</a:t>
            </a:r>
            <a:r>
              <a:rPr lang="ru-RU" sz="1200" dirty="0" smtClean="0"/>
              <a:t>,  </a:t>
            </a:r>
            <a:r>
              <a:rPr lang="en-US" sz="1200" dirty="0" smtClean="0">
                <a:hlinkClick r:id="rId4"/>
              </a:rPr>
              <a:t>http://ekblife.ru/images/people/1612.jpg</a:t>
            </a:r>
            <a:r>
              <a:rPr lang="ru-RU" sz="1200" dirty="0" smtClean="0"/>
              <a:t>, </a:t>
            </a:r>
          </a:p>
          <a:p>
            <a:r>
              <a:rPr lang="ru-RU" sz="1200" dirty="0" smtClean="0"/>
              <a:t>Слайд 37</a:t>
            </a:r>
            <a:r>
              <a:rPr lang="en-US" sz="1200" dirty="0" smtClean="0"/>
              <a:t> </a:t>
            </a:r>
            <a:r>
              <a:rPr lang="en-US" sz="1200" dirty="0" smtClean="0">
                <a:hlinkClick r:id="rId5"/>
              </a:rPr>
              <a:t>http://www.my-school8.info/uploads/gallery/main/123/nyurnbergskiy-process-nad-nacistskimi.jpg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38 </a:t>
            </a:r>
            <a:r>
              <a:rPr lang="en-US" sz="1200" dirty="0" smtClean="0">
                <a:hlinkClick r:id="rId6"/>
              </a:rPr>
              <a:t>http://www.2photo.ru/uploads/posts/600px/4268/20080509/evgenijj_ananevich_khaldejj/09_05_2008_0838612001210351320_evgenijj_ananevich_khaldejj.jpg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39 </a:t>
            </a:r>
            <a:r>
              <a:rPr lang="en-US" sz="1200" dirty="0" smtClean="0">
                <a:hlinkClick r:id="rId7"/>
              </a:rPr>
              <a:t>http://www.transsib.ru/Photo/Old/old-189.jpg</a:t>
            </a:r>
            <a:r>
              <a:rPr lang="ru-RU" sz="1200" dirty="0" smtClean="0"/>
              <a:t> </a:t>
            </a:r>
            <a:endParaRPr lang="en-US" sz="1200" dirty="0" smtClean="0"/>
          </a:p>
          <a:p>
            <a:r>
              <a:rPr lang="ru-RU" sz="1200" dirty="0" smtClean="0"/>
              <a:t>Слайд 40 </a:t>
            </a:r>
            <a:r>
              <a:rPr lang="en-US" sz="1200" dirty="0" smtClean="0">
                <a:hlinkClick r:id="rId8"/>
              </a:rPr>
              <a:t>http://vm.ru/photo/vecherka/2013/09/doc6bnb40b1chjg0fcd33b_800_480.jpg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41 </a:t>
            </a:r>
            <a:r>
              <a:rPr lang="en-US" sz="1200" dirty="0" smtClean="0">
                <a:hlinkClick r:id="rId9"/>
              </a:rPr>
              <a:t>http://prazdnikisvami.ru/wp-content/uploads/2011/11/9-%D0%BC%D0%B0%D1%8F.gif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42 </a:t>
            </a:r>
            <a:r>
              <a:rPr lang="en-US" sz="1200" dirty="0" smtClean="0">
                <a:hlinkClick r:id="rId10"/>
              </a:rPr>
              <a:t>http://homepage.univie.ac.at/erich.draganits/images/Animated/rotating_DEM_Earth.gif</a:t>
            </a:r>
            <a:r>
              <a:rPr lang="ru-RU" sz="1200" dirty="0" smtClean="0"/>
              <a:t>, </a:t>
            </a:r>
            <a:r>
              <a:rPr lang="en-US" sz="1200" dirty="0" smtClean="0">
                <a:hlinkClick r:id="rId11"/>
              </a:rPr>
              <a:t>http://www.ewashtenaw.org/government/departments/childrens_services/assets/handcircle.gif/image</a:t>
            </a:r>
            <a:r>
              <a:rPr lang="ru-RU" sz="1200" dirty="0" smtClean="0"/>
              <a:t> </a:t>
            </a:r>
            <a:r>
              <a:rPr lang="en-US" sz="1200" dirty="0" smtClean="0">
                <a:hlinkClick r:id="rId12"/>
              </a:rPr>
              <a:t>http://photos1.blogger.com/blogger/2568/3989/1600/pomba06.0.gif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Слайд 28, 31, 33, 43 фотографии взяты в </a:t>
            </a:r>
            <a:r>
              <a:rPr lang="ru-RU" sz="1200" dirty="0" err="1" smtClean="0"/>
              <a:t>Краснобаковском</a:t>
            </a:r>
            <a:r>
              <a:rPr lang="ru-RU" sz="1200" dirty="0" smtClean="0"/>
              <a:t> историческом музее.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</p:txBody>
      </p:sp>
      <p:sp>
        <p:nvSpPr>
          <p:cNvPr id="4" name="Стрелка вправо с вырезом 3">
            <a:hlinkClick r:id="" action="ppaction://hlinkshowjump?jump=firs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3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2297106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 </a:t>
            </a:r>
            <a:r>
              <a:rPr lang="ru-RU" sz="2800" b="1" dirty="0" smtClean="0"/>
              <a:t>Вопрос:</a:t>
            </a:r>
            <a:br>
              <a:rPr lang="ru-RU" sz="2800" b="1" dirty="0" smtClean="0"/>
            </a:br>
            <a:r>
              <a:rPr lang="ru-RU" sz="2800" b="1" dirty="0" smtClean="0"/>
              <a:t>Когда началась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2800" b="1" dirty="0" smtClean="0"/>
              <a:t>Великая Отечественная война?</a:t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00298" y="2428868"/>
            <a:ext cx="4572032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01 сентября  1939 года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00298" y="3357562"/>
            <a:ext cx="4572032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22 июня  1941 года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00298" y="4286256"/>
            <a:ext cx="4572032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02 сентября  1945 года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&amp;Scy;&amp;acy;&amp;jcy;&amp;tcy; &amp;ucy;&amp;chcy;&amp;icy;&amp;tcy;&amp;iecy;&amp;lcy;&amp;yacy; &amp;ncy;&amp;acy;&amp;chcy;&amp;acy;&amp;lcy;&amp;softcy;&amp;ncy;&amp;ycy;&amp;khcy; &amp;kcy;&amp;lcy;&amp;acy;&amp;scy;&amp;scy;&amp;ocy;&amp;vcy; &amp;gcy;.&amp;Lcy;&amp;icy;&amp;pcy;&amp;iecy;&amp;tscy;&amp;kcy; - &amp;Vcy;&amp;IEcy;&amp;Lcy;&amp;Icy;&amp;Kcy;&amp;Acy;&amp;YAcy; &amp;Ocy;&amp;Tcy;&amp;IEcy;&amp;CHcy;&amp;IEcy;&amp;Scy;&amp;Tcy;&amp;Vcy;&amp;IEcy;&amp;Ncy;…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2071678"/>
            <a:ext cx="5357850" cy="3529484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8914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462 " pathEditMode="relative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89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99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4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78" name="Picture 2" descr="&amp;Pcy;&amp;rcy;&amp;ocy;&amp;vcy;&amp;acy;&amp;lcy; &amp;pcy;&amp;lcy;&amp;acy;&amp;ncy;&amp;acy; &quot;&amp;Bcy;&amp;acy;&amp;rcy;&amp;bcy;&amp;acy;&amp;rcy;&amp;ocy;&amp;scy;&amp;scy;&amp;acy; &quot; &amp;Gcy;&amp;ocy;&amp;rcy;&amp;ocy;&amp;dcy; &amp;Pcy;&amp;ucy;&amp;rcy;&amp;icy;&amp;khcy;&amp;ocy;&amp;v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14488"/>
            <a:ext cx="6878498" cy="4657727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572396" cy="2214554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II </a:t>
            </a:r>
            <a:r>
              <a:rPr lang="ru-RU" sz="2800" b="1" dirty="0" smtClean="0"/>
              <a:t>Вопрос:</a:t>
            </a:r>
            <a:br>
              <a:rPr lang="ru-RU" sz="2800" b="1" dirty="0" smtClean="0"/>
            </a:br>
            <a:r>
              <a:rPr lang="ru-RU" sz="2800" b="1" dirty="0" smtClean="0"/>
              <a:t>Как назывался план, который разработало Германское правительство?</a:t>
            </a:r>
            <a:endParaRPr lang="ru-RU" sz="2800" b="1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00298" y="2786058"/>
            <a:ext cx="4572032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Барбаросса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00298" y="3714752"/>
            <a:ext cx="4572032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Тайфун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00298" y="4643446"/>
            <a:ext cx="4572032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Центр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&amp;Pcy;&amp;rcy;&amp;iecy;&amp;dcy;&amp;pcy;&amp;ocy;&amp;scy;&amp;ycy;&amp;lcy;&amp;kcy;&amp;icy; &amp;scy;&amp;ocy;&amp;zcy;&amp;dcy;&amp;acy;&amp;ncy;&amp;icy;&amp;yacy; IV &amp;Rcy;&amp;iecy;&amp;jcy;&amp;khcy;&amp;acy;. &amp;Vcy;&amp;Kcy;&amp;ocy;&amp;ncy;&amp;tcy;&amp;acy;&amp;kcy;&amp;tcy;&amp;iecy;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1714480" y="2143116"/>
            <a:ext cx="6000792" cy="3532112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1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94265E-7 L 0.00017 0.4350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9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&amp;Ncy;&amp;Acy;&amp;CHcy;&amp;Acy;&amp;Lcy;&amp;Ocy; &amp;Vcy;&amp;Ocy;&amp;Jcy;&amp;Ncy;&amp;Ycy; 22 &amp;Icy;&amp;YUcy;&amp;Ncy;&amp;YAcy; 1941. &amp;Kcy;&amp;ocy;&amp;mcy;&amp;mcy;&amp;iecy;&amp;ncy;&amp;tcy;&amp;acy;&amp;rcy;&amp;icy;&amp;i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/>
          <a:srcRect b="2317"/>
          <a:stretch>
            <a:fillRect/>
          </a:stretch>
        </p:blipFill>
        <p:spPr bwMode="auto">
          <a:xfrm>
            <a:off x="1571604" y="1890214"/>
            <a:ext cx="6000792" cy="4396306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71480"/>
            <a:ext cx="7572396" cy="2214554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III </a:t>
            </a:r>
            <a:r>
              <a:rPr lang="ru-RU" sz="2800" b="1" dirty="0" smtClean="0"/>
              <a:t>Вопрос:</a:t>
            </a:r>
            <a:br>
              <a:rPr lang="ru-RU" sz="2800" b="1" dirty="0" smtClean="0"/>
            </a:br>
            <a:r>
              <a:rPr lang="ru-RU" sz="2800" b="1" dirty="0" smtClean="0"/>
              <a:t>Кто из членов правительства Советского союза обратился к гражданам и в своём обращении сказал следующие слова: «Наше дело правое. Враг будет разбит. Победа будет за нами!»</a:t>
            </a:r>
            <a:endParaRPr lang="ru-RU" sz="2800" b="1" dirty="0"/>
          </a:p>
        </p:txBody>
      </p:sp>
      <p:sp>
        <p:nvSpPr>
          <p:cNvPr id="5" name="Стрелка вправо с вырезом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00496" y="3571876"/>
            <a:ext cx="4572032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Сталин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00496" y="4643446"/>
            <a:ext cx="4572032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Молотов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00496" y="5643578"/>
            <a:ext cx="4572032" cy="6429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Маленков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&amp;Vcy;&amp;iecy;&amp;lcy;&amp;icy;&amp;kcy;&amp;acy;&amp;yacy; &amp;Ocy;&amp;tcy;&amp;iecy;&amp;chcy;&amp;iecy;&amp;scy;&amp;tcy;&amp;vcy;&amp;iecy;&amp;ncy;&amp;ncy;&amp;acy;&amp;yacy; &amp;vcy;&amp;ocy;&amp;jcy;&amp;ncy;&amp;acy; / &amp;Pcy;&amp;ocy;&amp;icy;&amp;scy;&amp;kcy; &amp;pcy;&amp;ocy; &amp;tcy;&amp;iecy;&amp;gcy;&amp;acy;&amp;mcy; / &amp;Bcy;&amp;ocy;&amp;scy;&amp;ocy;&amp;ncy;&amp;ocy;&amp;gcy;&amp;ocy;&amp;iecy;.&amp;rcy;&amp;ucy; - &amp;scy;&amp;acy;&amp;jcy;&amp;tcy; &amp;ocy; &amp;ncy;&amp;acy;&amp;shcy;&amp;iecy;&amp;mcy; &amp;scy;&amp;chcy;&amp;acy;&amp;scy;&amp;tcy;&amp;lcy;&amp;icy;&amp;vcy;&amp;ocy;&amp;mcy; &amp;scy;&amp;ocy;&amp;vcy;&amp;iecy;&amp;tcy;&amp;scy;&amp;kcy;&amp;ocy;&amp;mcy; &amp;dcy;&amp;iecy;&amp;tcy;&amp;scy;&amp;tcy;&amp;vcy;&amp;ie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571744"/>
            <a:ext cx="3156745" cy="4086232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8643966" y="214290"/>
            <a:ext cx="304800" cy="304800"/>
          </a:xfrm>
          <a:prstGeom prst="rect">
            <a:avLst/>
          </a:prstGeom>
        </p:spPr>
      </p:pic>
      <p:pic>
        <p:nvPicPr>
          <p:cNvPr id="11" name="Picture 2" descr="&amp;Kcy;&amp;lcy;&amp;icy;&amp;pcy;&amp;acy;&amp;rcy;&amp;tcy;-&amp;Ncy;&amp;acy;&amp;bcy;&amp;ocy;&amp;rcy; &amp;dcy;&amp;lcy;&amp;yacy; &amp;kcy;&amp;ocy;&amp;lcy;&amp;lcy;&amp;acy;&amp;zhcy;&amp;acy; &amp;Zcy;&amp;acy;&amp;pcy;&amp;icy;&amp;scy;&amp;icy; &amp;vcy; &amp;rcy;&amp;ucy;&amp;bcy;&amp;rcy;&amp;icy;&amp;kcy;&amp;iecy; &amp;Kcy;&amp;lcy;&amp;icy;&amp;pcy;&amp;acy;&amp;rcy;&amp;tcy;-&amp;Ncy;&amp;acy;&amp;bcy;&amp;ocy;&amp;rcy; &amp;dcy;&amp;lcy;&amp;yacy; &amp;kcy;&amp;ocy;&amp;lcy;&amp;lcy;&amp;acy;&amp;zhcy;&amp;acy; &amp;Dcy;&amp;ncy;&amp;iecy;&amp;vcy;&amp;ncy;&amp;icy;&amp;kcy; Elen : LiveInternet - &amp;Rcy;&amp;ocy;&amp;scy;&amp;scy;&amp;icy;&amp;jcy;&amp;scy;&amp;kcy;&amp;icy;&amp;jcy; &amp;Scy;&amp;iecy;&amp;rcy;&amp;vcy;&amp;icy;&amp;scy; &amp;Ocy;&amp;ncy;&amp;lcy;&amp;acy;&amp;jcy;&amp;ncy;-&amp;Dcy;&amp;ncy;&amp;iecy;&amp;v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862" y="0"/>
            <a:ext cx="642138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9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716</Words>
  <Application>Microsoft Office PowerPoint</Application>
  <PresentationFormat>Экран (4:3)</PresentationFormat>
  <Paragraphs>189</Paragraphs>
  <Slides>45</Slides>
  <Notes>0</Notes>
  <HiddenSlides>0</HiddenSlides>
  <MMClips>18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«Колесо истории»</vt:lpstr>
      <vt:lpstr>Слайд 2</vt:lpstr>
      <vt:lpstr>1 тур «Начало Великой Отечественной войны»</vt:lpstr>
      <vt:lpstr>Слайд 4</vt:lpstr>
      <vt:lpstr>I Вопрос: Когда началась  Великая Отечественная война? </vt:lpstr>
      <vt:lpstr>Слайд 6</vt:lpstr>
      <vt:lpstr>II Вопрос: Как назывался план, который разработало Германское правительство?</vt:lpstr>
      <vt:lpstr>Слайд 8</vt:lpstr>
      <vt:lpstr>III Вопрос: Кто из членов правительства Советского союза обратился к гражданам и в своём обращении сказал следующие слова: «Наше дело правое. Враг будет разбит. Победа будет за нами!»</vt:lpstr>
      <vt:lpstr>Слайд 10</vt:lpstr>
      <vt:lpstr>IV Вопрос:  Бойцы какого гарнизона первыми встретили фашистскую армию?</vt:lpstr>
      <vt:lpstr>2 тур «Битва за Москву»</vt:lpstr>
      <vt:lpstr>Слайд 13</vt:lpstr>
      <vt:lpstr>I Вопрос: Как солдаты любовно называли новые реактивные установки?</vt:lpstr>
      <vt:lpstr>Слайд 15</vt:lpstr>
      <vt:lpstr>II Вопрос: Кому из генералов Красной армии была поручена оборона города Москвы?</vt:lpstr>
      <vt:lpstr>Слайд 17</vt:lpstr>
      <vt:lpstr>III Вопрос: Когда состоялся   парад на Красной площади?</vt:lpstr>
      <vt:lpstr>       3 Тур «Великие сражения»</vt:lpstr>
      <vt:lpstr>Слайд 20</vt:lpstr>
      <vt:lpstr>I Вопрос: Кому принадлежат слова: «Велика Россия, а отступать некуда - позади Москва»?</vt:lpstr>
      <vt:lpstr>Слайд 22</vt:lpstr>
      <vt:lpstr>II Вопрос: В каком городе на Волге  шли бои два с половиной месяца?</vt:lpstr>
      <vt:lpstr>Слайд 24</vt:lpstr>
      <vt:lpstr>III Вопрос: Как назвали грандиозное танковое сражение, которое произошло в июле 1943 года?</vt:lpstr>
      <vt:lpstr>Слайд 26</vt:lpstr>
      <vt:lpstr>       4 Тур История в лицах Филлфорд</vt:lpstr>
      <vt:lpstr>       5 тур «Военная история    Краснобаковского района»</vt:lpstr>
      <vt:lpstr>Герои Советского Союза Краснобаковского района</vt:lpstr>
      <vt:lpstr>I Вопрос: Кого из Героев Советского Союза  посмертно удостоили этого звания? </vt:lpstr>
      <vt:lpstr>Слайд 31</vt:lpstr>
      <vt:lpstr>II Вопрос: Установите соответствие между Героем Советского Союза и населённым пунктом, в котором в честь его названа улица.  </vt:lpstr>
      <vt:lpstr>Слайд 33</vt:lpstr>
      <vt:lpstr>III Вопрос:  Где в Краснобаковском районе расположили  интернат для   детей интернационалистов?</vt:lpstr>
      <vt:lpstr>Супер-игра</vt:lpstr>
      <vt:lpstr>I Вопрос: Кто от имени Советского Союза  подписал Акт о безоговорочной капитуляции?</vt:lpstr>
      <vt:lpstr>Слайд 37</vt:lpstr>
      <vt:lpstr>II Вопрос: В каком городе проходил суд над фашистскими преступниками? </vt:lpstr>
      <vt:lpstr>Слайд 39</vt:lpstr>
      <vt:lpstr>III Вопрос: Когда был подписан Акт о безоговорочной капитуляции Японии? </vt:lpstr>
      <vt:lpstr>Слайд 41</vt:lpstr>
      <vt:lpstr>Я голосую за мир!</vt:lpstr>
      <vt:lpstr>Источники иллюстраций</vt:lpstr>
      <vt:lpstr>Слайд 44</vt:lpstr>
      <vt:lpstr>Слайд 45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Таня</cp:lastModifiedBy>
  <cp:revision>86</cp:revision>
  <dcterms:created xsi:type="dcterms:W3CDTF">2015-01-23T12:41:54Z</dcterms:created>
  <dcterms:modified xsi:type="dcterms:W3CDTF">2015-11-08T09:46:00Z</dcterms:modified>
</cp:coreProperties>
</file>