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58"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80"/>
    <a:srgbClr val="000402"/>
    <a:srgbClr val="001E0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33C45F-C424-4DFA-BBDA-CB22D28E7E71}" type="datetimeFigureOut">
              <a:rPr lang="ru-RU" smtClean="0"/>
              <a:pPr/>
              <a:t>04.11.2015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35535D-0CC1-44D0-8691-7C1075E67BC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435535D-0CC1-44D0-8691-7C1075E67BC6}"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edg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www.stihi-rus.ru/1/Esenin/43.htm" TargetMode="External"/><Relationship Id="rId3" Type="http://schemas.openxmlformats.org/officeDocument/2006/relationships/image" Target="../media/image1.jpeg"/><Relationship Id="rId7" Type="http://schemas.openxmlformats.org/officeDocument/2006/relationships/hyperlink" Target="https://cdnryfma.s3.amazonaws.com/uploads/YC6FxNLXux8zP5Wrj/post_full_d083a90172e6d06e601a9b6f5d8cb3ed8c91b8a6.jpg" TargetMode="Externa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hyperlink" Target="http://content.foto.my.mail.ru/mail/drpetrushov/_blogs/i-31863.jpg" TargetMode="External"/><Relationship Id="rId5" Type="http://schemas.openxmlformats.org/officeDocument/2006/relationships/hyperlink" Target="http://www.kostyor.ru/images0/biogr/blok.jpg" TargetMode="External"/><Relationship Id="rId10" Type="http://schemas.openxmlformats.org/officeDocument/2006/relationships/hyperlink" Target="http://www.sesenin.ru/ebiography/" TargetMode="External"/><Relationship Id="rId4" Type="http://schemas.openxmlformats.org/officeDocument/2006/relationships/hyperlink" Target="http://www.chitalnya.ru/upload2/458/9996913420036.jpg" TargetMode="External"/><Relationship Id="rId9" Type="http://schemas.openxmlformats.org/officeDocument/2006/relationships/hyperlink" Target="http://5litra.ru/soch/259-tema-prirody-v-lirike-s-esenina.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hyperlink" Target="https://encrypted-tbn3.gstatic.com/images?q=tbn:ANd9GcSOU8gV5UKfsYWE4LAC3nMSzjvgyvpuz52es4CNPkMx0-GIaW6hkg" TargetMode="External"/><Relationship Id="rId3" Type="http://schemas.openxmlformats.org/officeDocument/2006/relationships/hyperlink" Target="http://metodsovet.su/logo.gif" TargetMode="External"/><Relationship Id="rId7" Type="http://schemas.openxmlformats.org/officeDocument/2006/relationships/hyperlink" Target="http://www.picisto.com/photos/picisto-20151031095410-296976.jpg" TargetMode="Externa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www.klub2k.ru/_bl/3/48981312.jpg" TargetMode="External"/><Relationship Id="rId5" Type="http://schemas.openxmlformats.org/officeDocument/2006/relationships/hyperlink" Target="https://encrypted-tbn1.gstatic.com/images?q=tbn:ANd9GcTXkKQVH8gabSqxYXogp2kIFZZZuIrRKbOPabPHxngQ7vpkSzDJ" TargetMode="External"/><Relationship Id="rId4" Type="http://schemas.openxmlformats.org/officeDocument/2006/relationships/hyperlink" Target="http://easyengl.ucoz.ru/_ld/106/54348003.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pic>
        <p:nvPicPr>
          <p:cNvPr id="3" name="Рисунок 2" descr="logo.gif"/>
          <p:cNvPicPr>
            <a:picLocks noChangeAspect="1"/>
          </p:cNvPicPr>
          <p:nvPr/>
        </p:nvPicPr>
        <p:blipFill>
          <a:blip r:embed="rId3"/>
          <a:stretch>
            <a:fillRect/>
          </a:stretch>
        </p:blipFill>
        <p:spPr>
          <a:xfrm>
            <a:off x="7643834" y="285728"/>
            <a:ext cx="1166811" cy="1174858"/>
          </a:xfrm>
          <a:prstGeom prst="rect">
            <a:avLst/>
          </a:prstGeom>
        </p:spPr>
      </p:pic>
      <p:sp>
        <p:nvSpPr>
          <p:cNvPr id="4" name="TextBox 3"/>
          <p:cNvSpPr txBox="1"/>
          <p:nvPr/>
        </p:nvSpPr>
        <p:spPr>
          <a:xfrm>
            <a:off x="1142976" y="642918"/>
            <a:ext cx="6429420" cy="400110"/>
          </a:xfrm>
          <a:prstGeom prst="rect">
            <a:avLst/>
          </a:prstGeom>
          <a:noFill/>
        </p:spPr>
        <p:txBody>
          <a:bodyPr wrap="square" rtlCol="0">
            <a:spAutoFit/>
          </a:bodyPr>
          <a:lstStyle/>
          <a:p>
            <a:r>
              <a:rPr lang="ru-RU" sz="2000" b="1" dirty="0" smtClean="0">
                <a:solidFill>
                  <a:srgbClr val="FF0000"/>
                </a:solidFill>
              </a:rPr>
              <a:t>       </a:t>
            </a:r>
            <a:r>
              <a:rPr lang="ru-RU" sz="2000" b="1" dirty="0" smtClean="0">
                <a:solidFill>
                  <a:srgbClr val="FF0000"/>
                </a:solidFill>
                <a:latin typeface="Times New Roman" pitchFamily="18" charset="0"/>
                <a:cs typeface="Times New Roman" pitchFamily="18" charset="0"/>
              </a:rPr>
              <a:t>Всероссийский сетевой проект « В мире поэзии» </a:t>
            </a:r>
            <a:endParaRPr lang="ru-RU" sz="2000" b="1" dirty="0">
              <a:solidFill>
                <a:srgbClr val="FF0000"/>
              </a:solidFill>
              <a:latin typeface="Times New Roman" pitchFamily="18" charset="0"/>
              <a:cs typeface="Times New Roman" pitchFamily="18" charset="0"/>
            </a:endParaRPr>
          </a:p>
        </p:txBody>
      </p:sp>
      <p:sp>
        <p:nvSpPr>
          <p:cNvPr id="5" name="TextBox 4"/>
          <p:cNvSpPr txBox="1"/>
          <p:nvPr/>
        </p:nvSpPr>
        <p:spPr>
          <a:xfrm>
            <a:off x="1785918" y="1857363"/>
            <a:ext cx="6786610" cy="3600986"/>
          </a:xfrm>
          <a:prstGeom prst="rect">
            <a:avLst/>
          </a:prstGeom>
          <a:noFill/>
        </p:spPr>
        <p:txBody>
          <a:bodyPr wrap="square" rtlCol="0">
            <a:spAutoFit/>
          </a:bodyPr>
          <a:lstStyle/>
          <a:p>
            <a:r>
              <a:rPr lang="en-US" sz="3200" b="1" dirty="0" smtClean="0">
                <a:solidFill>
                  <a:srgbClr val="008080"/>
                </a:solidFill>
                <a:latin typeface="Times New Roman" pitchFamily="18" charset="0"/>
                <a:cs typeface="Times New Roman" pitchFamily="18" charset="0"/>
              </a:rPr>
              <a:t>            </a:t>
            </a:r>
            <a:r>
              <a:rPr lang="ru-RU" sz="2800" b="1" dirty="0" smtClean="0">
                <a:solidFill>
                  <a:srgbClr val="008080"/>
                </a:solidFill>
                <a:latin typeface="Times New Roman" pitchFamily="18" charset="0"/>
                <a:cs typeface="Times New Roman" pitchFamily="18" charset="0"/>
              </a:rPr>
              <a:t>С.А.Есенин</a:t>
            </a:r>
          </a:p>
          <a:p>
            <a:r>
              <a:rPr lang="ru-RU" sz="2800" b="1" dirty="0" smtClean="0">
                <a:solidFill>
                  <a:srgbClr val="008080"/>
                </a:solidFill>
                <a:latin typeface="Times New Roman" pitchFamily="18" charset="0"/>
                <a:cs typeface="Times New Roman" pitchFamily="18" charset="0"/>
              </a:rPr>
              <a:t>        « Зеленая прическа»</a:t>
            </a:r>
          </a:p>
          <a:p>
            <a:endParaRPr lang="ru-RU" sz="2400" b="1" dirty="0" smtClean="0">
              <a:solidFill>
                <a:srgbClr val="008080"/>
              </a:solidFill>
              <a:latin typeface="Times New Roman" pitchFamily="18" charset="0"/>
              <a:cs typeface="Times New Roman" pitchFamily="18" charset="0"/>
            </a:endParaRPr>
          </a:p>
          <a:p>
            <a:endParaRPr lang="ru-RU" sz="2400" b="1" smtClean="0">
              <a:solidFill>
                <a:srgbClr val="008080"/>
              </a:solidFill>
              <a:latin typeface="Times New Roman" pitchFamily="18" charset="0"/>
              <a:cs typeface="Times New Roman" pitchFamily="18" charset="0"/>
            </a:endParaRPr>
          </a:p>
          <a:p>
            <a:r>
              <a:rPr lang="ru-RU" sz="2400" b="1" smtClean="0">
                <a:solidFill>
                  <a:srgbClr val="008080"/>
                </a:solidFill>
                <a:latin typeface="Times New Roman" pitchFamily="18" charset="0"/>
                <a:cs typeface="Times New Roman" pitchFamily="18" charset="0"/>
              </a:rPr>
              <a:t>Команда </a:t>
            </a:r>
            <a:r>
              <a:rPr lang="ru-RU" sz="2400" b="1" dirty="0" smtClean="0">
                <a:solidFill>
                  <a:srgbClr val="008080"/>
                </a:solidFill>
                <a:latin typeface="Times New Roman" pitchFamily="18" charset="0"/>
                <a:cs typeface="Times New Roman" pitchFamily="18" charset="0"/>
              </a:rPr>
              <a:t>« </a:t>
            </a:r>
            <a:r>
              <a:rPr lang="ru-RU" sz="2400" b="1" dirty="0" err="1" smtClean="0">
                <a:solidFill>
                  <a:srgbClr val="008080"/>
                </a:solidFill>
                <a:latin typeface="Times New Roman" pitchFamily="18" charset="0"/>
                <a:cs typeface="Times New Roman" pitchFamily="18" charset="0"/>
              </a:rPr>
              <a:t>Ребристчане</a:t>
            </a:r>
            <a:r>
              <a:rPr lang="ru-RU" sz="2400" b="1" dirty="0" smtClean="0">
                <a:solidFill>
                  <a:srgbClr val="008080"/>
                </a:solidFill>
                <a:latin typeface="Times New Roman" pitchFamily="18" charset="0"/>
                <a:cs typeface="Times New Roman" pitchFamily="18" charset="0"/>
              </a:rPr>
              <a:t>», учащиеся 7-8 классов МБОУ СОШ п. Ребристый  </a:t>
            </a:r>
            <a:r>
              <a:rPr lang="ru-RU" sz="2400" b="1" dirty="0" err="1" smtClean="0">
                <a:solidFill>
                  <a:srgbClr val="008080"/>
                </a:solidFill>
                <a:latin typeface="Times New Roman" pitchFamily="18" charset="0"/>
                <a:cs typeface="Times New Roman" pitchFamily="18" charset="0"/>
              </a:rPr>
              <a:t>Невьянского</a:t>
            </a:r>
            <a:r>
              <a:rPr lang="ru-RU" sz="2400" b="1" dirty="0" smtClean="0">
                <a:solidFill>
                  <a:srgbClr val="008080"/>
                </a:solidFill>
                <a:latin typeface="Times New Roman" pitchFamily="18" charset="0"/>
                <a:cs typeface="Times New Roman" pitchFamily="18" charset="0"/>
              </a:rPr>
              <a:t> района Свердловской области</a:t>
            </a:r>
          </a:p>
          <a:p>
            <a:r>
              <a:rPr lang="ru-RU" sz="2400" b="1" dirty="0" smtClean="0">
                <a:solidFill>
                  <a:srgbClr val="008080"/>
                </a:solidFill>
                <a:latin typeface="Times New Roman" pitchFamily="18" charset="0"/>
                <a:cs typeface="Times New Roman" pitchFamily="18" charset="0"/>
              </a:rPr>
              <a:t>Руководитель: Костоусова Нина Николаевна, учитель литературы</a:t>
            </a:r>
            <a:endParaRPr lang="ru-RU" sz="2400" b="1" dirty="0">
              <a:solidFill>
                <a:srgbClr val="008080"/>
              </a:solidFill>
              <a:latin typeface="Times New Roman" pitchFamily="18" charset="0"/>
              <a:cs typeface="Times New Roman" pitchFamily="18" charset="0"/>
            </a:endParaRPr>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a:hlinkClick r:id="rId2" action="ppaction://hlinksldjump"/>
          </p:cNvPr>
          <p:cNvPicPr>
            <a:picLocks noChangeAspect="1"/>
          </p:cNvPicPr>
          <p:nvPr/>
        </p:nvPicPr>
        <p:blipFill>
          <a:blip r:embed="rId3"/>
          <a:stretch>
            <a:fillRect/>
          </a:stretch>
        </p:blipFill>
        <p:spPr>
          <a:xfrm>
            <a:off x="0" y="0"/>
            <a:ext cx="9144000" cy="6500834"/>
          </a:xfrm>
          <a:prstGeom prst="rect">
            <a:avLst/>
          </a:prstGeom>
        </p:spPr>
      </p:pic>
      <p:sp>
        <p:nvSpPr>
          <p:cNvPr id="3" name="TextBox 2"/>
          <p:cNvSpPr txBox="1"/>
          <p:nvPr/>
        </p:nvSpPr>
        <p:spPr>
          <a:xfrm>
            <a:off x="2143108" y="642918"/>
            <a:ext cx="184731" cy="369332"/>
          </a:xfrm>
          <a:prstGeom prst="rect">
            <a:avLst/>
          </a:prstGeom>
          <a:noFill/>
        </p:spPr>
        <p:txBody>
          <a:bodyPr wrap="none" rtlCol="0">
            <a:spAutoFit/>
          </a:bodyPr>
          <a:lstStyle/>
          <a:p>
            <a:endParaRPr lang="ru-RU" dirty="0"/>
          </a:p>
        </p:txBody>
      </p:sp>
      <p:sp>
        <p:nvSpPr>
          <p:cNvPr id="5" name="TextBox 4"/>
          <p:cNvSpPr txBox="1"/>
          <p:nvPr/>
        </p:nvSpPr>
        <p:spPr>
          <a:xfrm>
            <a:off x="2357422" y="571480"/>
            <a:ext cx="4857784" cy="461665"/>
          </a:xfrm>
          <a:prstGeom prst="rect">
            <a:avLst/>
          </a:prstGeom>
          <a:noFill/>
        </p:spPr>
        <p:txBody>
          <a:bodyPr wrap="square" rtlCol="0">
            <a:spAutoFit/>
          </a:bodyPr>
          <a:lstStyle/>
          <a:p>
            <a:r>
              <a:rPr lang="ru-RU" sz="2400" b="1" dirty="0" smtClean="0">
                <a:solidFill>
                  <a:srgbClr val="FF0000"/>
                </a:solidFill>
                <a:latin typeface="Times New Roman" pitchFamily="18" charset="0"/>
                <a:cs typeface="Times New Roman" pitchFamily="18" charset="0"/>
              </a:rPr>
              <a:t>Использованные источники</a:t>
            </a:r>
            <a:endParaRPr lang="ru-RU" sz="2400" b="1" dirty="0">
              <a:solidFill>
                <a:srgbClr val="FF0000"/>
              </a:solidFill>
              <a:latin typeface="Times New Roman" pitchFamily="18" charset="0"/>
              <a:cs typeface="Times New Roman" pitchFamily="18" charset="0"/>
            </a:endParaRPr>
          </a:p>
        </p:txBody>
      </p:sp>
      <p:sp>
        <p:nvSpPr>
          <p:cNvPr id="4" name="TextBox 3"/>
          <p:cNvSpPr txBox="1"/>
          <p:nvPr/>
        </p:nvSpPr>
        <p:spPr>
          <a:xfrm>
            <a:off x="2000232" y="571480"/>
            <a:ext cx="184731" cy="369332"/>
          </a:xfrm>
          <a:prstGeom prst="rect">
            <a:avLst/>
          </a:prstGeom>
          <a:noFill/>
        </p:spPr>
        <p:txBody>
          <a:bodyPr wrap="none" rtlCol="0">
            <a:spAutoFit/>
          </a:bodyPr>
          <a:lstStyle/>
          <a:p>
            <a:endParaRPr lang="ru-RU" dirty="0"/>
          </a:p>
        </p:txBody>
      </p:sp>
      <p:sp>
        <p:nvSpPr>
          <p:cNvPr id="6" name="Прямоугольник 5"/>
          <p:cNvSpPr/>
          <p:nvPr/>
        </p:nvSpPr>
        <p:spPr>
          <a:xfrm>
            <a:off x="2286000" y="1071547"/>
            <a:ext cx="6143652" cy="1200329"/>
          </a:xfrm>
          <a:prstGeom prst="rect">
            <a:avLst/>
          </a:prstGeom>
        </p:spPr>
        <p:txBody>
          <a:bodyPr wrap="square">
            <a:spAutoFit/>
          </a:bodyPr>
          <a:lstStyle/>
          <a:p>
            <a:endParaRPr lang="en-US" dirty="0" smtClean="0"/>
          </a:p>
          <a:p>
            <a:r>
              <a:rPr lang="en-US" dirty="0" smtClean="0">
                <a:hlinkClick r:id="rId4"/>
              </a:rPr>
              <a:t>http://www.chitalnya.ru/upload2/458/9996913420036.jpg</a:t>
            </a:r>
            <a:r>
              <a:rPr lang="ru-RU" dirty="0" smtClean="0"/>
              <a:t>  березка - девушка</a:t>
            </a:r>
          </a:p>
          <a:p>
            <a:endParaRPr lang="ru-RU" dirty="0"/>
          </a:p>
        </p:txBody>
      </p:sp>
      <p:sp>
        <p:nvSpPr>
          <p:cNvPr id="7" name="Прямоугольник 6"/>
          <p:cNvSpPr/>
          <p:nvPr/>
        </p:nvSpPr>
        <p:spPr>
          <a:xfrm>
            <a:off x="2286000" y="2071679"/>
            <a:ext cx="5857900" cy="646331"/>
          </a:xfrm>
          <a:prstGeom prst="rect">
            <a:avLst/>
          </a:prstGeom>
        </p:spPr>
        <p:txBody>
          <a:bodyPr wrap="square">
            <a:spAutoFit/>
          </a:bodyPr>
          <a:lstStyle/>
          <a:p>
            <a:r>
              <a:rPr lang="ru-RU" b="1" u="sng" dirty="0" smtClean="0">
                <a:hlinkClick r:id="rId5"/>
              </a:rPr>
              <a:t>http://www.kostyor.ru/images0/biogr/blok.jpg</a:t>
            </a:r>
            <a:r>
              <a:rPr lang="ru-RU" b="1" u="sng" dirty="0" smtClean="0"/>
              <a:t> </a:t>
            </a:r>
            <a:r>
              <a:rPr lang="ru-RU" u="sng" dirty="0" smtClean="0"/>
              <a:t>- портрет А.Блока</a:t>
            </a:r>
            <a:endParaRPr lang="ru-RU" dirty="0"/>
          </a:p>
        </p:txBody>
      </p:sp>
      <p:sp>
        <p:nvSpPr>
          <p:cNvPr id="8" name="Прямоугольник 7"/>
          <p:cNvSpPr/>
          <p:nvPr/>
        </p:nvSpPr>
        <p:spPr>
          <a:xfrm>
            <a:off x="2286000" y="2786058"/>
            <a:ext cx="5786462" cy="923330"/>
          </a:xfrm>
          <a:prstGeom prst="rect">
            <a:avLst/>
          </a:prstGeom>
        </p:spPr>
        <p:txBody>
          <a:bodyPr wrap="square">
            <a:spAutoFit/>
          </a:bodyPr>
          <a:lstStyle/>
          <a:p>
            <a:r>
              <a:rPr lang="en-US" dirty="0" smtClean="0">
                <a:hlinkClick r:id="rId6"/>
              </a:rPr>
              <a:t>http://content.foto.my.mail.ru/mail/drpetrushov/_blogs/i-31863.jpg</a:t>
            </a:r>
            <a:r>
              <a:rPr lang="ru-RU" dirty="0" smtClean="0"/>
              <a:t> - </a:t>
            </a:r>
            <a:r>
              <a:rPr lang="ru-RU" dirty="0" err="1" smtClean="0"/>
              <a:t>Константиновское</a:t>
            </a:r>
            <a:r>
              <a:rPr lang="ru-RU" dirty="0" smtClean="0"/>
              <a:t> земское училище</a:t>
            </a:r>
          </a:p>
          <a:p>
            <a:endParaRPr lang="ru-RU" dirty="0"/>
          </a:p>
        </p:txBody>
      </p:sp>
      <p:sp>
        <p:nvSpPr>
          <p:cNvPr id="10" name="Прямоугольник 9"/>
          <p:cNvSpPr/>
          <p:nvPr/>
        </p:nvSpPr>
        <p:spPr>
          <a:xfrm>
            <a:off x="2286000" y="3643314"/>
            <a:ext cx="5929338" cy="3693319"/>
          </a:xfrm>
          <a:prstGeom prst="rect">
            <a:avLst/>
          </a:prstGeom>
        </p:spPr>
        <p:txBody>
          <a:bodyPr wrap="square">
            <a:spAutoFit/>
          </a:bodyPr>
          <a:lstStyle/>
          <a:p>
            <a:r>
              <a:rPr lang="en-US" dirty="0" smtClean="0">
                <a:hlinkClick r:id="rId7"/>
              </a:rPr>
              <a:t>https://cdnryfma.s3.amazonaws.com/uploads/YC6FxNLXux8zP5Wrj/post_full_d083a90172e6d06e601a9b6f5d8cb3ed8c91b8a6.jpg</a:t>
            </a:r>
            <a:r>
              <a:rPr lang="ru-RU" dirty="0" smtClean="0"/>
              <a:t>  - девушка среди берез</a:t>
            </a:r>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p:txBody>
      </p:sp>
      <p:sp>
        <p:nvSpPr>
          <p:cNvPr id="12" name="Прямоугольник 11"/>
          <p:cNvSpPr/>
          <p:nvPr/>
        </p:nvSpPr>
        <p:spPr>
          <a:xfrm>
            <a:off x="2286000" y="3500438"/>
            <a:ext cx="6000776" cy="646331"/>
          </a:xfrm>
          <a:prstGeom prst="rect">
            <a:avLst/>
          </a:prstGeom>
        </p:spPr>
        <p:txBody>
          <a:bodyPr wrap="square">
            <a:spAutoFit/>
          </a:bodyPr>
          <a:lstStyle/>
          <a:p>
            <a:endParaRPr lang="ru-RU" dirty="0" smtClean="0"/>
          </a:p>
          <a:p>
            <a:endParaRPr lang="ru-RU" dirty="0"/>
          </a:p>
        </p:txBody>
      </p:sp>
      <p:sp>
        <p:nvSpPr>
          <p:cNvPr id="13" name="Прямоугольник 12"/>
          <p:cNvSpPr/>
          <p:nvPr/>
        </p:nvSpPr>
        <p:spPr>
          <a:xfrm>
            <a:off x="2143108" y="3643314"/>
            <a:ext cx="5786462" cy="2585323"/>
          </a:xfrm>
          <a:prstGeom prst="rect">
            <a:avLst/>
          </a:prstGeom>
        </p:spPr>
        <p:txBody>
          <a:bodyPr wrap="square">
            <a:spAutoFit/>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p:txBody>
      </p:sp>
      <p:sp>
        <p:nvSpPr>
          <p:cNvPr id="14" name="Прямоугольник 13"/>
          <p:cNvSpPr/>
          <p:nvPr/>
        </p:nvSpPr>
        <p:spPr>
          <a:xfrm>
            <a:off x="2285984" y="4643446"/>
            <a:ext cx="6215106" cy="646331"/>
          </a:xfrm>
          <a:prstGeom prst="rect">
            <a:avLst/>
          </a:prstGeom>
        </p:spPr>
        <p:txBody>
          <a:bodyPr wrap="square">
            <a:spAutoFit/>
          </a:bodyPr>
          <a:lstStyle/>
          <a:p>
            <a:r>
              <a:rPr lang="en-US" u="sng" dirty="0" smtClean="0">
                <a:hlinkClick r:id="rId8"/>
              </a:rPr>
              <a:t>http://www.stihi-rus.ru/1/Esenin/43.htm</a:t>
            </a:r>
            <a:r>
              <a:rPr lang="ru-RU" u="sng" dirty="0" smtClean="0"/>
              <a:t> стихотворение С. Есенина « Зеленая </a:t>
            </a:r>
            <a:r>
              <a:rPr lang="ru-RU" u="sng" dirty="0" err="1" smtClean="0"/>
              <a:t>прческа</a:t>
            </a:r>
            <a:r>
              <a:rPr lang="ru-RU" u="sng" dirty="0" smtClean="0"/>
              <a:t>»</a:t>
            </a:r>
            <a:endParaRPr lang="ru-RU" dirty="0"/>
          </a:p>
        </p:txBody>
      </p:sp>
      <p:sp>
        <p:nvSpPr>
          <p:cNvPr id="15" name="TextBox 14"/>
          <p:cNvSpPr txBox="1"/>
          <p:nvPr/>
        </p:nvSpPr>
        <p:spPr>
          <a:xfrm>
            <a:off x="2143108" y="5715016"/>
            <a:ext cx="184731" cy="369332"/>
          </a:xfrm>
          <a:prstGeom prst="rect">
            <a:avLst/>
          </a:prstGeom>
          <a:noFill/>
        </p:spPr>
        <p:txBody>
          <a:bodyPr wrap="none" rtlCol="0">
            <a:spAutoFit/>
          </a:bodyPr>
          <a:lstStyle/>
          <a:p>
            <a:endParaRPr lang="ru-RU" dirty="0"/>
          </a:p>
        </p:txBody>
      </p:sp>
      <p:sp>
        <p:nvSpPr>
          <p:cNvPr id="16" name="TextBox 15"/>
          <p:cNvSpPr txBox="1"/>
          <p:nvPr/>
        </p:nvSpPr>
        <p:spPr>
          <a:xfrm>
            <a:off x="2357422" y="5286388"/>
            <a:ext cx="5929354" cy="923330"/>
          </a:xfrm>
          <a:prstGeom prst="rect">
            <a:avLst/>
          </a:prstGeom>
          <a:noFill/>
        </p:spPr>
        <p:txBody>
          <a:bodyPr wrap="square" rtlCol="0">
            <a:spAutoFit/>
          </a:bodyPr>
          <a:lstStyle/>
          <a:p>
            <a:r>
              <a:rPr lang="en-US" dirty="0" smtClean="0">
                <a:hlinkClick r:id="rId9"/>
              </a:rPr>
              <a:t>http://5litra.ru/soch/259-tema-prirody-v-lirike-s-esenina.html</a:t>
            </a:r>
            <a:endParaRPr lang="ru-RU" dirty="0" smtClean="0"/>
          </a:p>
          <a:p>
            <a:r>
              <a:rPr lang="ru-RU" dirty="0" smtClean="0"/>
              <a:t>- тема природы в лирике поэта</a:t>
            </a:r>
          </a:p>
          <a:p>
            <a:endParaRPr lang="ru-RU" dirty="0"/>
          </a:p>
        </p:txBody>
      </p:sp>
      <p:sp>
        <p:nvSpPr>
          <p:cNvPr id="17" name="TextBox 16"/>
          <p:cNvSpPr txBox="1"/>
          <p:nvPr/>
        </p:nvSpPr>
        <p:spPr>
          <a:xfrm>
            <a:off x="2357422" y="5929331"/>
            <a:ext cx="5929354" cy="646331"/>
          </a:xfrm>
          <a:prstGeom prst="rect">
            <a:avLst/>
          </a:prstGeom>
          <a:noFill/>
        </p:spPr>
        <p:txBody>
          <a:bodyPr wrap="square" rtlCol="0">
            <a:spAutoFit/>
          </a:bodyPr>
          <a:lstStyle/>
          <a:p>
            <a:r>
              <a:rPr lang="en-US" dirty="0" smtClean="0">
                <a:hlinkClick r:id="rId10"/>
              </a:rPr>
              <a:t>http://www.sesenin.ru/ebiography/</a:t>
            </a:r>
            <a:r>
              <a:rPr lang="ru-RU" dirty="0" smtClean="0"/>
              <a:t> - биография Есенина</a:t>
            </a:r>
          </a:p>
          <a:p>
            <a:endParaRPr lang="ru-RU" dirty="0"/>
          </a:p>
        </p:txBody>
      </p:sp>
    </p:spTree>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2428860" y="500042"/>
            <a:ext cx="4714908" cy="461665"/>
          </a:xfrm>
          <a:prstGeom prst="rect">
            <a:avLst/>
          </a:prstGeom>
          <a:noFill/>
        </p:spPr>
        <p:txBody>
          <a:bodyPr wrap="square" rtlCol="0">
            <a:spAutoFit/>
          </a:bodyPr>
          <a:lstStyle/>
          <a:p>
            <a:r>
              <a:rPr lang="ru-RU" sz="2400" b="1" dirty="0" smtClean="0">
                <a:solidFill>
                  <a:srgbClr val="FF0000"/>
                </a:solidFill>
                <a:latin typeface="Times New Roman" pitchFamily="18" charset="0"/>
                <a:cs typeface="Times New Roman" pitchFamily="18" charset="0"/>
              </a:rPr>
              <a:t>      « Будем знакомы»</a:t>
            </a:r>
            <a:endParaRPr lang="ru-RU" sz="2400" b="1" dirty="0">
              <a:solidFill>
                <a:srgbClr val="FF0000"/>
              </a:solidFill>
              <a:latin typeface="Times New Roman" pitchFamily="18" charset="0"/>
              <a:cs typeface="Times New Roman" pitchFamily="18" charset="0"/>
            </a:endParaRPr>
          </a:p>
        </p:txBody>
      </p:sp>
      <p:pic>
        <p:nvPicPr>
          <p:cNvPr id="4" name="Рисунок 3" descr="007668.jpg"/>
          <p:cNvPicPr>
            <a:picLocks noChangeAspect="1"/>
          </p:cNvPicPr>
          <p:nvPr/>
        </p:nvPicPr>
        <p:blipFill>
          <a:blip r:embed="rId3"/>
          <a:stretch>
            <a:fillRect/>
          </a:stretch>
        </p:blipFill>
        <p:spPr>
          <a:xfrm>
            <a:off x="5643570" y="1571612"/>
            <a:ext cx="3114675" cy="4000500"/>
          </a:xfrm>
          <a:prstGeom prst="rect">
            <a:avLst/>
          </a:prstGeom>
        </p:spPr>
      </p:pic>
      <p:sp>
        <p:nvSpPr>
          <p:cNvPr id="5" name="TextBox 4"/>
          <p:cNvSpPr txBox="1"/>
          <p:nvPr/>
        </p:nvSpPr>
        <p:spPr>
          <a:xfrm>
            <a:off x="2143108" y="1785926"/>
            <a:ext cx="3429024" cy="3139321"/>
          </a:xfrm>
          <a:prstGeom prst="rect">
            <a:avLst/>
          </a:prstGeom>
          <a:noFill/>
        </p:spPr>
        <p:txBody>
          <a:bodyPr wrap="square" rtlCol="0">
            <a:spAutoFit/>
          </a:bodyPr>
          <a:lstStyle/>
          <a:p>
            <a:r>
              <a:rPr lang="ru-RU" b="1" dirty="0" smtClean="0">
                <a:latin typeface="Times New Roman" pitchFamily="18" charset="0"/>
                <a:cs typeface="Times New Roman" pitchFamily="18" charset="0"/>
              </a:rPr>
              <a:t>Великий русский поэт Сергей Александрович Есенин родился  в селе Константиново  Рязанской губернии в крестьянской семье.  Ныне это село называется </a:t>
            </a:r>
            <a:r>
              <a:rPr lang="ru-RU" b="1" dirty="0" err="1" smtClean="0">
                <a:latin typeface="Times New Roman" pitchFamily="18" charset="0"/>
                <a:cs typeface="Times New Roman" pitchFamily="18" charset="0"/>
              </a:rPr>
              <a:t>Есенино</a:t>
            </a:r>
            <a:r>
              <a:rPr lang="ru-RU" b="1" dirty="0" smtClean="0">
                <a:latin typeface="Times New Roman" pitchFamily="18" charset="0"/>
                <a:cs typeface="Times New Roman" pitchFamily="18" charset="0"/>
              </a:rPr>
              <a:t>. Среди первых впечатлений  Есенина – духовные  стихи, распевающиеся  странствующими слепцами,  и бабушкины сказки.</a:t>
            </a:r>
            <a:endParaRPr lang="ru-RU" b="1" dirty="0">
              <a:latin typeface="Times New Roman" pitchFamily="18" charset="0"/>
              <a:cs typeface="Times New Roman" pitchFamily="18" charset="0"/>
            </a:endParaRPr>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pic>
        <p:nvPicPr>
          <p:cNvPr id="3" name="Рисунок 2" descr="images.jpg"/>
          <p:cNvPicPr>
            <a:picLocks noChangeAspect="1"/>
          </p:cNvPicPr>
          <p:nvPr/>
        </p:nvPicPr>
        <p:blipFill>
          <a:blip r:embed="rId3"/>
          <a:stretch>
            <a:fillRect/>
          </a:stretch>
        </p:blipFill>
        <p:spPr>
          <a:xfrm>
            <a:off x="5539336" y="1714488"/>
            <a:ext cx="3243951" cy="3571900"/>
          </a:xfrm>
          <a:prstGeom prst="rect">
            <a:avLst/>
          </a:prstGeom>
        </p:spPr>
      </p:pic>
      <p:sp>
        <p:nvSpPr>
          <p:cNvPr id="5" name="TextBox 4"/>
          <p:cNvSpPr txBox="1"/>
          <p:nvPr/>
        </p:nvSpPr>
        <p:spPr>
          <a:xfrm>
            <a:off x="1428728" y="2143116"/>
            <a:ext cx="3929090" cy="3139321"/>
          </a:xfrm>
          <a:prstGeom prst="rect">
            <a:avLst/>
          </a:prstGeom>
          <a:noFill/>
        </p:spPr>
        <p:txBody>
          <a:bodyPr wrap="square" rtlCol="0">
            <a:spAutoFit/>
          </a:bodyPr>
          <a:lstStyle/>
          <a:p>
            <a:r>
              <a:rPr lang="ru-RU" b="1" dirty="0" smtClean="0">
                <a:latin typeface="Times New Roman" pitchFamily="18" charset="0"/>
                <a:cs typeface="Times New Roman" pitchFamily="18" charset="0"/>
              </a:rPr>
              <a:t>С отличием закончив </a:t>
            </a:r>
            <a:r>
              <a:rPr lang="ru-RU" b="1" dirty="0" err="1" smtClean="0">
                <a:latin typeface="Times New Roman" pitchFamily="18" charset="0"/>
                <a:cs typeface="Times New Roman" pitchFamily="18" charset="0"/>
              </a:rPr>
              <a:t>Константиновское</a:t>
            </a:r>
            <a:r>
              <a:rPr lang="ru-RU" b="1" dirty="0" smtClean="0">
                <a:latin typeface="Times New Roman" pitchFamily="18" charset="0"/>
                <a:cs typeface="Times New Roman" pitchFamily="18" charset="0"/>
              </a:rPr>
              <a:t>  четырехклассное  училище  (1909)  Сережа Есенин продолжал обучение  в Спас- </a:t>
            </a:r>
            <a:r>
              <a:rPr lang="ru-RU" b="1" dirty="0" err="1" smtClean="0">
                <a:latin typeface="Times New Roman" pitchFamily="18" charset="0"/>
                <a:cs typeface="Times New Roman" pitchFamily="18" charset="0"/>
              </a:rPr>
              <a:t>Клепиковской</a:t>
            </a:r>
            <a:r>
              <a:rPr lang="ru-RU" b="1" dirty="0" smtClean="0">
                <a:latin typeface="Times New Roman" pitchFamily="18" charset="0"/>
                <a:cs typeface="Times New Roman" pitchFamily="18" charset="0"/>
              </a:rPr>
              <a:t>  учительской школе      ( 1909 – 1912), из которой  вышел                    « учителем  школы грамоты».</a:t>
            </a:r>
          </a:p>
          <a:p>
            <a:r>
              <a:rPr lang="ru-RU" b="1" dirty="0" smtClean="0">
                <a:latin typeface="Times New Roman" pitchFamily="18" charset="0"/>
                <a:cs typeface="Times New Roman" pitchFamily="18" charset="0"/>
              </a:rPr>
              <a:t>Летом 1912 года переехал в Москву, где стал работать в мясной лавке отца.  </a:t>
            </a:r>
            <a:endParaRPr lang="ru-RU" b="1" dirty="0">
              <a:latin typeface="Times New Roman" pitchFamily="18" charset="0"/>
              <a:cs typeface="Times New Roman" pitchFamily="18" charset="0"/>
            </a:endParaRPr>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3"/>
          <a:stretch>
            <a:fillRect/>
          </a:stretch>
        </p:blipFill>
        <p:spPr>
          <a:xfrm>
            <a:off x="0" y="0"/>
            <a:ext cx="9144000" cy="6858000"/>
          </a:xfrm>
          <a:prstGeom prst="rect">
            <a:avLst/>
          </a:prstGeom>
        </p:spPr>
      </p:pic>
      <p:pic>
        <p:nvPicPr>
          <p:cNvPr id="3" name="Рисунок 2" descr="007668.jpg"/>
          <p:cNvPicPr>
            <a:picLocks noChangeAspect="1"/>
          </p:cNvPicPr>
          <p:nvPr/>
        </p:nvPicPr>
        <p:blipFill>
          <a:blip r:embed="rId4"/>
          <a:stretch>
            <a:fillRect/>
          </a:stretch>
        </p:blipFill>
        <p:spPr>
          <a:xfrm>
            <a:off x="6357950" y="785794"/>
            <a:ext cx="2280403" cy="2928958"/>
          </a:xfrm>
          <a:prstGeom prst="rect">
            <a:avLst/>
          </a:prstGeom>
        </p:spPr>
      </p:pic>
      <p:sp>
        <p:nvSpPr>
          <p:cNvPr id="4" name="TextBox 3"/>
          <p:cNvSpPr txBox="1"/>
          <p:nvPr/>
        </p:nvSpPr>
        <p:spPr>
          <a:xfrm>
            <a:off x="1214414" y="1000108"/>
            <a:ext cx="4857784" cy="4524315"/>
          </a:xfrm>
          <a:prstGeom prst="rect">
            <a:avLst/>
          </a:prstGeom>
          <a:noFill/>
        </p:spPr>
        <p:txBody>
          <a:bodyPr wrap="square" rtlCol="0">
            <a:spAutoFit/>
          </a:bodyPr>
          <a:lstStyle/>
          <a:p>
            <a:r>
              <a:rPr lang="ru-RU" b="1" dirty="0" smtClean="0">
                <a:latin typeface="Times New Roman" pitchFamily="18" charset="0"/>
                <a:cs typeface="Times New Roman" pitchFamily="18" charset="0"/>
              </a:rPr>
              <a:t>Весной 1915 года Есенин приехал в Петербург, где познакомился с Александром Блоком,  Городецким, Клюевым,  оказавшим на него огромное влияние.</a:t>
            </a:r>
          </a:p>
          <a:p>
            <a:r>
              <a:rPr lang="ru-RU" b="1" dirty="0" smtClean="0">
                <a:latin typeface="Times New Roman" pitchFamily="18" charset="0"/>
                <a:cs typeface="Times New Roman" pitchFamily="18" charset="0"/>
              </a:rPr>
              <a:t>Первый сборник стихов С.Есенина                              « Радуница» (1916)</a:t>
            </a:r>
            <a:r>
              <a:rPr lang="ru-RU" dirty="0" smtClean="0"/>
              <a:t> </a:t>
            </a:r>
            <a:r>
              <a:rPr lang="ru-RU" b="1" dirty="0" smtClean="0">
                <a:latin typeface="Times New Roman" pitchFamily="18" charset="0"/>
                <a:cs typeface="Times New Roman" pitchFamily="18" charset="0"/>
              </a:rPr>
              <a:t>восторженно был приветствован критикой,  обнаружившей в нем свежую струю, отмечавшей юную непосредственность и природный вкус автора</a:t>
            </a:r>
            <a:r>
              <a:rPr lang="ru-RU" dirty="0" smtClean="0"/>
              <a:t>. </a:t>
            </a:r>
            <a:r>
              <a:rPr lang="ru-RU" b="1" dirty="0" smtClean="0">
                <a:latin typeface="Times New Roman" pitchFamily="18" charset="0"/>
                <a:cs typeface="Times New Roman" pitchFamily="18" charset="0"/>
              </a:rPr>
              <a:t>В стихах « Радуницы» сложился особый есенинский «антропоморфизм»: животные, растения, явления природы и пр. очеловечиваются поэтом, образуя вместе с людьми, связанными корнями и всем своим естеством с природой, гармоничный, целостный и прекрасный мир.</a:t>
            </a:r>
            <a:endParaRPr lang="ru-RU" b="1" dirty="0">
              <a:latin typeface="Times New Roman" pitchFamily="18" charset="0"/>
              <a:cs typeface="Times New Roman" pitchFamily="18" charset="0"/>
            </a:endParaRPr>
          </a:p>
        </p:txBody>
      </p:sp>
      <p:pic>
        <p:nvPicPr>
          <p:cNvPr id="5" name="Рисунок 4" descr="blok.jpg"/>
          <p:cNvPicPr>
            <a:picLocks noChangeAspect="1"/>
          </p:cNvPicPr>
          <p:nvPr/>
        </p:nvPicPr>
        <p:blipFill>
          <a:blip r:embed="rId5"/>
          <a:stretch>
            <a:fillRect/>
          </a:stretch>
        </p:blipFill>
        <p:spPr>
          <a:xfrm>
            <a:off x="6715140" y="4214818"/>
            <a:ext cx="1524000" cy="2032000"/>
          </a:xfrm>
          <a:prstGeom prst="rect">
            <a:avLst/>
          </a:prstGeom>
        </p:spPr>
      </p:pic>
    </p:spTree>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2071670" y="1000108"/>
            <a:ext cx="5214974" cy="4801314"/>
          </a:xfrm>
          <a:prstGeom prst="rect">
            <a:avLst/>
          </a:prstGeom>
          <a:noFill/>
        </p:spPr>
        <p:txBody>
          <a:bodyPr wrap="square" rtlCol="0">
            <a:spAutoFit/>
          </a:bodyPr>
          <a:lstStyle/>
          <a:p>
            <a:r>
              <a:rPr lang="ru-RU" b="1" dirty="0" smtClean="0">
                <a:latin typeface="Times New Roman" pitchFamily="18" charset="0"/>
                <a:cs typeface="Times New Roman" pitchFamily="18" charset="0"/>
              </a:rPr>
              <a:t>В начале 1918 года Сергей Александрович Есенин переехал в Москву. С воодушевлением встретив революцию, он написал несколько небольших поэм («Иорданская голубица», «</a:t>
            </a:r>
            <a:r>
              <a:rPr lang="ru-RU" b="1" dirty="0" err="1" smtClean="0">
                <a:latin typeface="Times New Roman" pitchFamily="18" charset="0"/>
                <a:cs typeface="Times New Roman" pitchFamily="18" charset="0"/>
              </a:rPr>
              <a:t>Инония</a:t>
            </a:r>
            <a:r>
              <a:rPr lang="ru-RU" b="1" dirty="0" smtClean="0">
                <a:latin typeface="Times New Roman" pitchFamily="18" charset="0"/>
                <a:cs typeface="Times New Roman" pitchFamily="18" charset="0"/>
              </a:rPr>
              <a:t>», «Небесный барабанщик», все 1918, и др.), проникнутых радостным предчувствием «преображения» жизни. Богоборческие настроения сочетаются в них с библейской образностью  — для обозначения масштаба и значимости происходящих событий. </a:t>
            </a:r>
            <a:r>
              <a:rPr lang="ru-RU" b="1" smtClean="0">
                <a:latin typeface="Times New Roman" pitchFamily="18" charset="0"/>
                <a:cs typeface="Times New Roman" pitchFamily="18" charset="0"/>
              </a:rPr>
              <a:t>Есенин, воспевая </a:t>
            </a:r>
            <a:r>
              <a:rPr lang="ru-RU" b="1" dirty="0" smtClean="0">
                <a:latin typeface="Times New Roman" pitchFamily="18" charset="0"/>
                <a:cs typeface="Times New Roman" pitchFamily="18" charset="0"/>
              </a:rPr>
              <a:t>новую действительность и </a:t>
            </a:r>
            <a:r>
              <a:rPr lang="ru-RU" b="1" smtClean="0">
                <a:latin typeface="Times New Roman" pitchFamily="18" charset="0"/>
                <a:cs typeface="Times New Roman" pitchFamily="18" charset="0"/>
              </a:rPr>
              <a:t>ее героев,  </a:t>
            </a:r>
            <a:r>
              <a:rPr lang="ru-RU" b="1" dirty="0" smtClean="0">
                <a:latin typeface="Times New Roman" pitchFamily="18" charset="0"/>
                <a:cs typeface="Times New Roman" pitchFamily="18" charset="0"/>
              </a:rPr>
              <a:t>пытался соответствовать времени («Кантата», 1919). В более поздние годы им были написаны «Песнь о великом походе», 1924, «Капитан земли», 1925, и др.). Размышляя, «куда несет нас рок событий», поэт обратился к истории (драматическая поэма «Пугачев», 1921).</a:t>
            </a:r>
            <a:endParaRPr lang="ru-RU" b="1" dirty="0">
              <a:latin typeface="Times New Roman" pitchFamily="18" charset="0"/>
              <a:cs typeface="Times New Roman" pitchFamily="18" charset="0"/>
            </a:endParaRPr>
          </a:p>
        </p:txBody>
      </p:sp>
      <p:pic>
        <p:nvPicPr>
          <p:cNvPr id="5" name="Рисунок 4" descr="esenin_pic_01.jpg"/>
          <p:cNvPicPr>
            <a:picLocks noChangeAspect="1"/>
          </p:cNvPicPr>
          <p:nvPr/>
        </p:nvPicPr>
        <p:blipFill>
          <a:blip r:embed="rId3"/>
          <a:stretch>
            <a:fillRect/>
          </a:stretch>
        </p:blipFill>
        <p:spPr>
          <a:xfrm>
            <a:off x="7358082" y="214290"/>
            <a:ext cx="1519236" cy="1402372"/>
          </a:xfrm>
          <a:prstGeom prst="rect">
            <a:avLst/>
          </a:prstGeom>
        </p:spPr>
      </p:pic>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2500298" y="428604"/>
            <a:ext cx="5429288" cy="5909310"/>
          </a:xfrm>
          <a:prstGeom prst="rect">
            <a:avLst/>
          </a:prstGeom>
          <a:noFill/>
        </p:spPr>
        <p:txBody>
          <a:bodyPr wrap="square" rtlCol="0">
            <a:spAutoFit/>
          </a:bodyPr>
          <a:lstStyle/>
          <a:p>
            <a:r>
              <a:rPr lang="ru-RU" b="1" dirty="0" smtClean="0">
                <a:latin typeface="Times New Roman" pitchFamily="18" charset="0"/>
                <a:cs typeface="Times New Roman" pitchFamily="18" charset="0"/>
              </a:rPr>
              <a:t>«Моя лирика жива одной большой любовью — </a:t>
            </a:r>
            <a:r>
              <a:rPr lang="ru-RU" b="1" dirty="0" err="1" smtClean="0">
                <a:latin typeface="Times New Roman" pitchFamily="18" charset="0"/>
                <a:cs typeface="Times New Roman" pitchFamily="18" charset="0"/>
              </a:rPr>
              <a:t>любовью</a:t>
            </a:r>
            <a:r>
              <a:rPr lang="ru-RU" b="1" dirty="0" smtClean="0">
                <a:latin typeface="Times New Roman" pitchFamily="18" charset="0"/>
                <a:cs typeface="Times New Roman" pitchFamily="18" charset="0"/>
              </a:rPr>
              <a:t> к родине»,— так говорил Сергей Есенин о своем творчестве. А образ родины для него неразрывно связан с родной природой. Русская природа для Есенина— это вечная красота и вечная гармония мира, врачующая людские души. Именно так воспринимаем мы стихи поэта о родной земле, именно так, возвышенно и просветленно, действуют они на нас: Вяжут кружево над лесом В желтой пене облака. В тихой дреме под навесом Слышу шепот сосняка. Поэт как бы говорит нам: остановитесь хотя бы на мгновенье, посмотрите на окружающий вас мир красоты, послушайте шелест луговых трав, песню ветра, голос речной волны, посмотрите на утреннюю зарю, предвещающую рождение нового дня, на звездное ночное небо. Живые картины природы в стихах Сергея Есенина не только учат любить красоту родной природы, они закладывают нравственные основы нашего характера, делают нас добрее, мудрее.</a:t>
            </a:r>
            <a:endParaRPr lang="ru-RU" b="1" dirty="0">
              <a:latin typeface="Times New Roman" pitchFamily="18" charset="0"/>
              <a:cs typeface="Times New Roman" pitchFamily="18" charset="0"/>
            </a:endParaRPr>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2143108" y="642918"/>
            <a:ext cx="5357850" cy="461665"/>
          </a:xfrm>
          <a:prstGeom prst="rect">
            <a:avLst/>
          </a:prstGeom>
          <a:noFill/>
        </p:spPr>
        <p:txBody>
          <a:bodyPr wrap="square" rtlCol="0">
            <a:spAutoFit/>
          </a:bodyPr>
          <a:lstStyle/>
          <a:p>
            <a:r>
              <a:rPr lang="ru-RU" sz="2400" b="1" dirty="0" smtClean="0">
                <a:solidFill>
                  <a:srgbClr val="FF0000"/>
                </a:solidFill>
                <a:latin typeface="Times New Roman" pitchFamily="18" charset="0"/>
                <a:cs typeface="Times New Roman" pitchFamily="18" charset="0"/>
              </a:rPr>
              <a:t>« Открывая этот волшебный мир» </a:t>
            </a:r>
            <a:endParaRPr lang="ru-RU" sz="2400" b="1" dirty="0">
              <a:solidFill>
                <a:srgbClr val="FF0000"/>
              </a:solidFill>
              <a:latin typeface="Times New Roman" pitchFamily="18" charset="0"/>
              <a:cs typeface="Times New Roman" pitchFamily="18" charset="0"/>
            </a:endParaRPr>
          </a:p>
        </p:txBody>
      </p:sp>
      <p:pic>
        <p:nvPicPr>
          <p:cNvPr id="4" name="Рисунок 3" descr="picisto-20151031095410-296976.jpg"/>
          <p:cNvPicPr>
            <a:picLocks noChangeAspect="1"/>
          </p:cNvPicPr>
          <p:nvPr/>
        </p:nvPicPr>
        <p:blipFill>
          <a:blip r:embed="rId3"/>
          <a:stretch>
            <a:fillRect/>
          </a:stretch>
        </p:blipFill>
        <p:spPr>
          <a:xfrm>
            <a:off x="2357422" y="1214422"/>
            <a:ext cx="5357850" cy="5357850"/>
          </a:xfrm>
          <a:prstGeom prst="rect">
            <a:avLst/>
          </a:prstGeom>
        </p:spPr>
      </p:pic>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2143108" y="714356"/>
            <a:ext cx="4857784" cy="461665"/>
          </a:xfrm>
          <a:prstGeom prst="rect">
            <a:avLst/>
          </a:prstGeom>
          <a:noFill/>
        </p:spPr>
        <p:txBody>
          <a:bodyPr wrap="square" rtlCol="0">
            <a:spAutoFit/>
          </a:bodyPr>
          <a:lstStyle/>
          <a:p>
            <a:r>
              <a:rPr lang="ru-RU" sz="2400" b="1" dirty="0" smtClean="0">
                <a:solidFill>
                  <a:srgbClr val="FF0000"/>
                </a:solidFill>
                <a:latin typeface="Times New Roman" pitchFamily="18" charset="0"/>
                <a:cs typeface="Times New Roman" pitchFamily="18" charset="0"/>
              </a:rPr>
              <a:t>     Слово- отражение мысли</a:t>
            </a:r>
            <a:endParaRPr lang="ru-RU" sz="2400" b="1" dirty="0">
              <a:solidFill>
                <a:srgbClr val="FF0000"/>
              </a:solidFill>
              <a:latin typeface="Times New Roman" pitchFamily="18" charset="0"/>
              <a:cs typeface="Times New Roman" pitchFamily="18" charset="0"/>
            </a:endParaRPr>
          </a:p>
        </p:txBody>
      </p:sp>
      <p:sp>
        <p:nvSpPr>
          <p:cNvPr id="4" name="TextBox 3"/>
          <p:cNvSpPr txBox="1"/>
          <p:nvPr/>
        </p:nvSpPr>
        <p:spPr>
          <a:xfrm>
            <a:off x="2285984" y="1142984"/>
            <a:ext cx="6143668" cy="5078313"/>
          </a:xfrm>
          <a:prstGeom prst="rect">
            <a:avLst/>
          </a:prstGeom>
          <a:noFill/>
        </p:spPr>
        <p:txBody>
          <a:bodyPr wrap="square" rtlCol="0">
            <a:spAutoFit/>
          </a:bodyPr>
          <a:lstStyle/>
          <a:p>
            <a:r>
              <a:rPr lang="ru-RU" b="1" dirty="0" smtClean="0">
                <a:latin typeface="Times New Roman" pitchFamily="18" charset="0"/>
                <a:cs typeface="Times New Roman" pitchFamily="18" charset="0"/>
              </a:rPr>
              <a:t>С. Есенин </a:t>
            </a:r>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Зеленая прическа</a:t>
            </a:r>
            <a:r>
              <a:rPr lang="en-US" b="1" dirty="0" smtClean="0">
                <a:latin typeface="Times New Roman" pitchFamily="18" charset="0"/>
                <a:cs typeface="Times New Roman" pitchFamily="18" charset="0"/>
              </a:rPr>
              <a:t>» </a:t>
            </a:r>
          </a:p>
          <a:p>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Поэт использует разные выразительные средства: метафоры, эпитеты, сравнения. Они придают стихотворению особую напевность и выразительность. Его легко читать, понимать содержание.  </a:t>
            </a:r>
          </a:p>
          <a:p>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В первой строфе стихотворения Есенин использует метафоры: зеленая прическа, девическая грудь.</a:t>
            </a:r>
          </a:p>
          <a:p>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Во  второй строфе поэт использует олицетворение: Что шепчет тебе ветер?</a:t>
            </a:r>
          </a:p>
          <a:p>
            <a:r>
              <a:rPr lang="ru-RU" b="1" dirty="0" smtClean="0">
                <a:latin typeface="Times New Roman" pitchFamily="18" charset="0"/>
                <a:cs typeface="Times New Roman" pitchFamily="18" charset="0"/>
              </a:rPr>
              <a:t>Эпитет: печальный шум.</a:t>
            </a:r>
          </a:p>
          <a:p>
            <a:r>
              <a:rPr lang="ru-RU" b="1" dirty="0" smtClean="0">
                <a:latin typeface="Times New Roman" pitchFamily="18" charset="0"/>
                <a:cs typeface="Times New Roman" pitchFamily="18" charset="0"/>
              </a:rPr>
              <a:t>Еще метафора: за голые колени он обнимал меня.</a:t>
            </a:r>
          </a:p>
          <a:p>
            <a:r>
              <a:rPr lang="ru-RU" b="1" smtClean="0">
                <a:latin typeface="Times New Roman" pitchFamily="18" charset="0"/>
                <a:cs typeface="Times New Roman" pitchFamily="18" charset="0"/>
              </a:rPr>
              <a:t>Кроме этого,  </a:t>
            </a:r>
            <a:r>
              <a:rPr lang="ru-RU" b="1" dirty="0" smtClean="0">
                <a:latin typeface="Times New Roman" pitchFamily="18" charset="0"/>
                <a:cs typeface="Times New Roman" pitchFamily="18" charset="0"/>
              </a:rPr>
              <a:t>березка в стихотворении живая, она говорит с пастухом, она волнуется, она</a:t>
            </a:r>
          </a:p>
          <a:p>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думает.  Есть сравнение: березка сравнивается с красивой девушкой.</a:t>
            </a:r>
          </a:p>
          <a:p>
            <a:r>
              <a:rPr lang="ru-RU" b="1" dirty="0" smtClean="0">
                <a:latin typeface="Times New Roman" pitchFamily="18" charset="0"/>
                <a:cs typeface="Times New Roman" pitchFamily="18" charset="0"/>
              </a:rPr>
              <a:t>Это любимые приемы Сергея Есенина — одушевлять предметы, придавать им  образность.</a:t>
            </a:r>
          </a:p>
          <a:p>
            <a:r>
              <a:rPr lang="en-US"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Итак, данное стихотворение образное, интересное.</a:t>
            </a:r>
          </a:p>
        </p:txBody>
      </p:sp>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4348003.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2357422" y="785794"/>
            <a:ext cx="4429156" cy="461665"/>
          </a:xfrm>
          <a:prstGeom prst="rect">
            <a:avLst/>
          </a:prstGeom>
          <a:noFill/>
        </p:spPr>
        <p:txBody>
          <a:bodyPr wrap="square" rtlCol="0">
            <a:spAutoFit/>
          </a:bodyPr>
          <a:lstStyle/>
          <a:p>
            <a:r>
              <a:rPr lang="ru-RU" sz="2400" b="1" smtClean="0">
                <a:solidFill>
                  <a:srgbClr val="FF0000"/>
                </a:solidFill>
                <a:latin typeface="Times New Roman" pitchFamily="18" charset="0"/>
                <a:cs typeface="Times New Roman" pitchFamily="18" charset="0"/>
              </a:rPr>
              <a:t>Использованные источники</a:t>
            </a:r>
            <a:endParaRPr lang="ru-RU" sz="2400" b="1" dirty="0">
              <a:solidFill>
                <a:srgbClr val="FF0000"/>
              </a:solidFill>
              <a:latin typeface="Times New Roman" pitchFamily="18" charset="0"/>
              <a:cs typeface="Times New Roman" pitchFamily="18" charset="0"/>
            </a:endParaRPr>
          </a:p>
        </p:txBody>
      </p:sp>
      <p:sp>
        <p:nvSpPr>
          <p:cNvPr id="5" name="Прямоугольник 4"/>
          <p:cNvSpPr/>
          <p:nvPr/>
        </p:nvSpPr>
        <p:spPr>
          <a:xfrm>
            <a:off x="1928794" y="1428736"/>
            <a:ext cx="6572296" cy="369332"/>
          </a:xfrm>
          <a:prstGeom prst="rect">
            <a:avLst/>
          </a:prstGeom>
        </p:spPr>
        <p:txBody>
          <a:bodyPr wrap="square">
            <a:spAutoFit/>
          </a:bodyPr>
          <a:lstStyle/>
          <a:p>
            <a:r>
              <a:rPr lang="en-US" u="sng" dirty="0" smtClean="0">
                <a:hlinkClick r:id="rId3"/>
              </a:rPr>
              <a:t>http://metodsovet.su/logo.gif</a:t>
            </a:r>
            <a:r>
              <a:rPr lang="ru-RU" u="sng" dirty="0" smtClean="0"/>
              <a:t> - логотип портала  « </a:t>
            </a:r>
            <a:r>
              <a:rPr lang="ru-RU" u="sng" dirty="0" err="1" smtClean="0"/>
              <a:t>Методсовет</a:t>
            </a:r>
            <a:r>
              <a:rPr lang="ru-RU" u="sng" dirty="0" smtClean="0"/>
              <a:t>»</a:t>
            </a:r>
            <a:endParaRPr lang="ru-RU" dirty="0"/>
          </a:p>
        </p:txBody>
      </p:sp>
      <p:sp>
        <p:nvSpPr>
          <p:cNvPr id="6" name="Прямоугольник 5"/>
          <p:cNvSpPr/>
          <p:nvPr/>
        </p:nvSpPr>
        <p:spPr>
          <a:xfrm>
            <a:off x="1857356" y="2000240"/>
            <a:ext cx="6357982" cy="646331"/>
          </a:xfrm>
          <a:prstGeom prst="rect">
            <a:avLst/>
          </a:prstGeom>
        </p:spPr>
        <p:txBody>
          <a:bodyPr wrap="square">
            <a:spAutoFit/>
          </a:bodyPr>
          <a:lstStyle/>
          <a:p>
            <a:r>
              <a:rPr lang="en-US" u="sng" dirty="0" smtClean="0">
                <a:hlinkClick r:id="rId4"/>
              </a:rPr>
              <a:t>http://easyengl.ucoz.ru/_ld/106/54348003.jpg</a:t>
            </a:r>
            <a:r>
              <a:rPr lang="ru-RU" u="sng" dirty="0" smtClean="0"/>
              <a:t> - фон презентации</a:t>
            </a:r>
            <a:endParaRPr lang="ru-RU" dirty="0"/>
          </a:p>
        </p:txBody>
      </p:sp>
      <p:sp>
        <p:nvSpPr>
          <p:cNvPr id="7" name="Прямоугольник 6"/>
          <p:cNvSpPr/>
          <p:nvPr/>
        </p:nvSpPr>
        <p:spPr>
          <a:xfrm>
            <a:off x="1785918" y="2643183"/>
            <a:ext cx="6643734" cy="2308324"/>
          </a:xfrm>
          <a:prstGeom prst="rect">
            <a:avLst/>
          </a:prstGeom>
        </p:spPr>
        <p:txBody>
          <a:bodyPr wrap="square">
            <a:spAutoFit/>
          </a:bodyPr>
          <a:lstStyle/>
          <a:p>
            <a:r>
              <a:rPr lang="en-US" dirty="0" smtClean="0">
                <a:hlinkClick r:id="rId5"/>
              </a:rPr>
              <a:t>https://encrypted-tbn1.gstatic.com/images?q=tbn:ANd9GcTXkKQVH8gabSqxYXogp2kIFZZZuIrRKbOPabPHxngQ7vpkSzDJ</a:t>
            </a:r>
            <a:r>
              <a:rPr lang="ru-RU" dirty="0" smtClean="0"/>
              <a:t> – березы</a:t>
            </a:r>
          </a:p>
          <a:p>
            <a:endParaRPr lang="ru-RU" dirty="0" smtClean="0"/>
          </a:p>
          <a:p>
            <a:endParaRPr lang="ru-RU" dirty="0" smtClean="0"/>
          </a:p>
          <a:p>
            <a:endParaRPr lang="ru-RU" dirty="0" smtClean="0"/>
          </a:p>
          <a:p>
            <a:endParaRPr lang="ru-RU" dirty="0" smtClean="0"/>
          </a:p>
          <a:p>
            <a:endParaRPr lang="ru-RU" dirty="0"/>
          </a:p>
        </p:txBody>
      </p:sp>
      <p:sp>
        <p:nvSpPr>
          <p:cNvPr id="13" name="TextBox 12"/>
          <p:cNvSpPr txBox="1"/>
          <p:nvPr/>
        </p:nvSpPr>
        <p:spPr>
          <a:xfrm>
            <a:off x="1571604" y="3571877"/>
            <a:ext cx="6429420" cy="646331"/>
          </a:xfrm>
          <a:prstGeom prst="rect">
            <a:avLst/>
          </a:prstGeom>
          <a:noFill/>
        </p:spPr>
        <p:txBody>
          <a:bodyPr wrap="square" rtlCol="0">
            <a:spAutoFit/>
          </a:bodyPr>
          <a:lstStyle/>
          <a:p>
            <a:r>
              <a:rPr lang="en-US" dirty="0" smtClean="0">
                <a:hlinkClick r:id="rId6"/>
              </a:rPr>
              <a:t>http://www.klub2k.ru/_bl/3/48981312.jpg</a:t>
            </a:r>
            <a:r>
              <a:rPr lang="ru-RU" dirty="0" smtClean="0"/>
              <a:t> - березы над водой</a:t>
            </a:r>
          </a:p>
          <a:p>
            <a:endParaRPr lang="ru-RU" dirty="0"/>
          </a:p>
        </p:txBody>
      </p:sp>
      <p:sp>
        <p:nvSpPr>
          <p:cNvPr id="15" name="TextBox 14"/>
          <p:cNvSpPr txBox="1"/>
          <p:nvPr/>
        </p:nvSpPr>
        <p:spPr>
          <a:xfrm>
            <a:off x="1571604" y="4000504"/>
            <a:ext cx="6357982" cy="923330"/>
          </a:xfrm>
          <a:prstGeom prst="rect">
            <a:avLst/>
          </a:prstGeom>
          <a:noFill/>
        </p:spPr>
        <p:txBody>
          <a:bodyPr wrap="square" rtlCol="0">
            <a:spAutoFit/>
          </a:bodyPr>
          <a:lstStyle/>
          <a:p>
            <a:endParaRPr lang="en-US" dirty="0" smtClean="0"/>
          </a:p>
          <a:p>
            <a:r>
              <a:rPr lang="en-US" u="sng" dirty="0" smtClean="0">
                <a:hlinkClick r:id="rId7"/>
              </a:rPr>
              <a:t>http://www.picisto.com/photos/picisto-20151031095410-296976.jpg</a:t>
            </a:r>
            <a:r>
              <a:rPr lang="ru-RU" u="sng" dirty="0" smtClean="0">
                <a:hlinkClick r:id="rId7"/>
              </a:rPr>
              <a:t>  - коллаж к стихотворению « Зеленая прическа»</a:t>
            </a:r>
            <a:endParaRPr lang="en-US" u="sng" dirty="0" smtClean="0">
              <a:hlinkClick r:id="rId7"/>
            </a:endParaRPr>
          </a:p>
        </p:txBody>
      </p:sp>
      <p:sp>
        <p:nvSpPr>
          <p:cNvPr id="10" name="TextBox 9"/>
          <p:cNvSpPr txBox="1"/>
          <p:nvPr/>
        </p:nvSpPr>
        <p:spPr>
          <a:xfrm>
            <a:off x="1643042" y="4929199"/>
            <a:ext cx="6143668" cy="1477328"/>
          </a:xfrm>
          <a:prstGeom prst="rect">
            <a:avLst/>
          </a:prstGeom>
          <a:noFill/>
        </p:spPr>
        <p:txBody>
          <a:bodyPr wrap="square" rtlCol="0">
            <a:spAutoFit/>
          </a:bodyPr>
          <a:lstStyle/>
          <a:p>
            <a:r>
              <a:rPr lang="en-US" dirty="0" smtClean="0">
                <a:hlinkClick r:id="rId8"/>
              </a:rPr>
              <a:t>https://encrypted-tbn3.gstatic.com/images?q=tbn:ANd9GcSOU8gV5UKfsYWE4LAC3nMSzjvgyvpuz52es4CNPkMx0-GIaW6hkg</a:t>
            </a:r>
            <a:r>
              <a:rPr lang="ru-RU" dirty="0" smtClean="0"/>
              <a:t> – портрет С. Есенина</a:t>
            </a:r>
          </a:p>
          <a:p>
            <a:endParaRPr lang="ru-RU" dirty="0"/>
          </a:p>
        </p:txBody>
      </p:sp>
    </p:spTree>
  </p:cSld>
  <p:clrMapOvr>
    <a:masterClrMapping/>
  </p:clrMapOvr>
  <p:transition spd="slow">
    <p:wedg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TotalTime>
  <Words>691</Words>
  <PresentationFormat>Экран (4:3)</PresentationFormat>
  <Paragraphs>64</Paragraphs>
  <Slides>10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37</cp:revision>
  <dcterms:created xsi:type="dcterms:W3CDTF">2015-10-31T16:04:03Z</dcterms:created>
  <dcterms:modified xsi:type="dcterms:W3CDTF">2015-11-04T08:35:38Z</dcterms:modified>
</cp:coreProperties>
</file>