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7" r:id="rId6"/>
    <p:sldId id="266" r:id="rId7"/>
    <p:sldId id="260" r:id="rId8"/>
    <p:sldId id="264" r:id="rId9"/>
    <p:sldId id="268" r:id="rId10"/>
    <p:sldId id="262" r:id="rId11"/>
    <p:sldId id="265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5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E60D1-DCE5-40B7-B10D-C4F11979058D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9A205-D440-46F7-B2C3-2C9212E68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E60D1-DCE5-40B7-B10D-C4F11979058D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9A205-D440-46F7-B2C3-2C9212E68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E60D1-DCE5-40B7-B10D-C4F11979058D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9A205-D440-46F7-B2C3-2C9212E68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E60D1-DCE5-40B7-B10D-C4F11979058D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9A205-D440-46F7-B2C3-2C9212E68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E60D1-DCE5-40B7-B10D-C4F11979058D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9A205-D440-46F7-B2C3-2C9212E68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E60D1-DCE5-40B7-B10D-C4F11979058D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9A205-D440-46F7-B2C3-2C9212E68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E60D1-DCE5-40B7-B10D-C4F11979058D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9A205-D440-46F7-B2C3-2C9212E68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E60D1-DCE5-40B7-B10D-C4F11979058D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9A205-D440-46F7-B2C3-2C9212E68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E60D1-DCE5-40B7-B10D-C4F11979058D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9A205-D440-46F7-B2C3-2C9212E68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E60D1-DCE5-40B7-B10D-C4F11979058D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9A205-D440-46F7-B2C3-2C9212E68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E60D1-DCE5-40B7-B10D-C4F11979058D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9A205-D440-46F7-B2C3-2C9212E68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6E60D1-DCE5-40B7-B10D-C4F11979058D}" type="datetimeFigureOut">
              <a:rPr lang="ru-RU" smtClean="0"/>
              <a:pPr/>
              <a:t>12.10.2015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9A205-D440-46F7-B2C3-2C9212E687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пороге – ГТО!!!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43200" y="4214818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  Презентацию подготовила учитель физической культуры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МБОУ «СШ№53»</a:t>
            </a:r>
          </a:p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Перегудова Виктория Валерьевна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Методические рекомендации тестирования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00024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Проводится в соревновательной обстановке. </a:t>
            </a:r>
          </a:p>
          <a:p>
            <a:r>
              <a:rPr lang="ru-RU" dirty="0" smtClean="0"/>
              <a:t>На этапах подготовки и выполнения осуществляется медицинский контроль.</a:t>
            </a:r>
          </a:p>
          <a:p>
            <a:r>
              <a:rPr lang="ru-RU" dirty="0" smtClean="0"/>
              <a:t>Перед тестированием проводится общая разминка участников</a:t>
            </a:r>
          </a:p>
          <a:p>
            <a:r>
              <a:rPr lang="ru-RU" dirty="0" smtClean="0"/>
              <a:t>Начинать тестирование с наименее </a:t>
            </a:r>
            <a:r>
              <a:rPr lang="ru-RU" dirty="0" err="1" smtClean="0"/>
              <a:t>энергозатратных</a:t>
            </a:r>
            <a:r>
              <a:rPr lang="ru-RU" dirty="0" smtClean="0"/>
              <a:t> видов испытаний (тестов) и предоставлении участникам достаточного периода отдыха между выполнением нормативов.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08629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0001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Наиболее эффективным и рациональным является следующий порядок тестирования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500306"/>
            <a:ext cx="9144000" cy="4857760"/>
          </a:xfrm>
        </p:spPr>
        <p:txBody>
          <a:bodyPr>
            <a:normAutofit/>
          </a:bodyPr>
          <a:lstStyle/>
          <a:p>
            <a:pPr marL="514350" lvl="0" indent="-514350">
              <a:buClrTx/>
              <a:buSzTx/>
              <a:buFont typeface="+mj-lt"/>
              <a:buAutoNum type="arabicPeriod"/>
            </a:pPr>
            <a:r>
              <a:rPr lang="ru-RU" sz="2400" b="1" dirty="0">
                <a:solidFill>
                  <a:prstClr val="black"/>
                </a:solidFill>
              </a:rPr>
              <a:t>Бег на 30, 60, 100 м </a:t>
            </a:r>
            <a:r>
              <a:rPr lang="ru-RU" sz="2400" dirty="0">
                <a:solidFill>
                  <a:prstClr val="black"/>
                </a:solidFill>
              </a:rPr>
              <a:t>в зависимости от возрастных требований и ступени Комплекса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  <a:endParaRPr lang="ru-RU" sz="2400" dirty="0">
              <a:solidFill>
                <a:prstClr val="black"/>
              </a:solidFill>
            </a:endParaRPr>
          </a:p>
          <a:p>
            <a:pPr marL="514350" lvl="0" indent="-514350">
              <a:buClrTx/>
              <a:buSzTx/>
              <a:buFont typeface="+mj-lt"/>
              <a:buAutoNum type="arabicPeriod"/>
            </a:pPr>
            <a:r>
              <a:rPr lang="ru-RU" sz="2400" b="1" dirty="0">
                <a:solidFill>
                  <a:prstClr val="black"/>
                </a:solidFill>
              </a:rPr>
              <a:t>Прыжок в длину с места </a:t>
            </a:r>
            <a:r>
              <a:rPr lang="ru-RU" sz="2400" dirty="0">
                <a:solidFill>
                  <a:prstClr val="black"/>
                </a:solidFill>
              </a:rPr>
              <a:t>толчком двумя ногами</a:t>
            </a:r>
            <a:r>
              <a:rPr lang="ru-RU" sz="2400" b="1" dirty="0">
                <a:solidFill>
                  <a:prstClr val="black"/>
                </a:solidFill>
              </a:rPr>
              <a:t>, прыжок в длину с разбега</a:t>
            </a:r>
            <a:r>
              <a:rPr lang="ru-RU" sz="2400" b="1" dirty="0" smtClean="0">
                <a:solidFill>
                  <a:prstClr val="black"/>
                </a:solidFill>
              </a:rPr>
              <a:t>.</a:t>
            </a:r>
            <a:endParaRPr lang="ru-RU" sz="2400" b="1" dirty="0">
              <a:solidFill>
                <a:prstClr val="black"/>
              </a:solidFill>
            </a:endParaRPr>
          </a:p>
          <a:p>
            <a:pPr marL="514350" lvl="0" indent="-514350">
              <a:buClrTx/>
              <a:buSzTx/>
              <a:buFont typeface="+mj-lt"/>
              <a:buAutoNum type="arabicPeriod"/>
            </a:pPr>
            <a:r>
              <a:rPr lang="ru-RU" sz="2400" b="1" dirty="0">
                <a:solidFill>
                  <a:prstClr val="black"/>
                </a:solidFill>
              </a:rPr>
              <a:t>Тестирование в силовых упражнениях:</a:t>
            </a:r>
          </a:p>
          <a:p>
            <a:pPr marL="514350" lvl="0" indent="-514350"/>
            <a:r>
              <a:rPr lang="ru-RU" sz="2400" dirty="0">
                <a:solidFill>
                  <a:prstClr val="black"/>
                </a:solidFill>
              </a:rPr>
              <a:t>подтягивание из виса лежа на низкой перекладине</a:t>
            </a:r>
          </a:p>
          <a:p>
            <a:pPr marL="514350" lvl="0" indent="-514350"/>
            <a:r>
              <a:rPr lang="ru-RU" sz="2400" dirty="0">
                <a:solidFill>
                  <a:prstClr val="black"/>
                </a:solidFill>
              </a:rPr>
              <a:t>и из виса на высокой перекладине;</a:t>
            </a:r>
          </a:p>
          <a:p>
            <a:pPr marL="514350" lvl="0" indent="-514350"/>
            <a:r>
              <a:rPr lang="ru-RU" sz="2400" dirty="0">
                <a:solidFill>
                  <a:prstClr val="black"/>
                </a:solidFill>
              </a:rPr>
              <a:t>сгибание и разгибание рук в упоре лежа на полу;</a:t>
            </a:r>
          </a:p>
          <a:p>
            <a:pPr marL="514350" lvl="0" indent="-514350"/>
            <a:r>
              <a:rPr lang="ru-RU" sz="2400" dirty="0">
                <a:solidFill>
                  <a:prstClr val="black"/>
                </a:solidFill>
              </a:rPr>
              <a:t>рывок гири;</a:t>
            </a:r>
          </a:p>
          <a:p>
            <a:pPr marL="514350" lvl="0" indent="-514350"/>
            <a:r>
              <a:rPr lang="ru-RU" sz="2400" dirty="0">
                <a:solidFill>
                  <a:prstClr val="black"/>
                </a:solidFill>
              </a:rPr>
              <a:t>поднимание туловища из положения лежа на спине.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0200" y="714356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i="1" dirty="0" smtClean="0">
                <a:solidFill>
                  <a:schemeClr val="bg1"/>
                </a:solidFill>
              </a:rPr>
              <a:t>Спасибо за внимание!!!</a:t>
            </a:r>
            <a:endParaRPr lang="ru-RU" sz="48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086299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Что мы знаем о ГТО?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Готов к труду и обороне СССР (ГТО) — программа физкультурной подготовки в общеобразовательных, профессиональных и спортивных организациях в СССР, основополагающая в единой и поддерживаемой государством системе патриотического воспитания молодёжи.  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928670"/>
            <a:ext cx="8229600" cy="1143000"/>
          </a:xfrm>
        </p:spPr>
        <p:txBody>
          <a:bodyPr>
            <a:normAutofit fontScale="90000"/>
          </a:bodyPr>
          <a:lstStyle/>
          <a:p>
            <a:pPr lvl="0"/>
            <a:r>
              <a:rPr lang="ru-RU" sz="3100" dirty="0" smtClean="0">
                <a:solidFill>
                  <a:schemeClr val="accent2"/>
                </a:solidFill>
                <a:latin typeface="Arial Black" pitchFamily="34" charset="0"/>
                <a:ea typeface="Times New Roman" pitchFamily="18" charset="0"/>
                <a:cs typeface="Helvetica"/>
              </a:rPr>
              <a:t/>
            </a:r>
            <a:br>
              <a:rPr lang="ru-RU" sz="3100" dirty="0" smtClean="0">
                <a:solidFill>
                  <a:schemeClr val="accent2"/>
                </a:solidFill>
                <a:latin typeface="Arial Black" pitchFamily="34" charset="0"/>
                <a:ea typeface="Times New Roman" pitchFamily="18" charset="0"/>
                <a:cs typeface="Helvetica"/>
              </a:rPr>
            </a:br>
            <a:r>
              <a:rPr lang="ru-RU" sz="3100" dirty="0">
                <a:solidFill>
                  <a:schemeClr val="accent2"/>
                </a:solidFill>
                <a:latin typeface="Arial Black" pitchFamily="34" charset="0"/>
                <a:ea typeface="Times New Roman" pitchFamily="18" charset="0"/>
                <a:cs typeface="Helvetica"/>
              </a:rPr>
              <a:t/>
            </a:r>
            <a:br>
              <a:rPr lang="ru-RU" sz="3100" dirty="0">
                <a:solidFill>
                  <a:schemeClr val="accent2"/>
                </a:solidFill>
                <a:latin typeface="Arial Black" pitchFamily="34" charset="0"/>
                <a:ea typeface="Times New Roman" pitchFamily="18" charset="0"/>
                <a:cs typeface="Helvetica"/>
              </a:rPr>
            </a:br>
            <a:r>
              <a:rPr lang="ru-RU" sz="3100" dirty="0" smtClean="0">
                <a:solidFill>
                  <a:schemeClr val="accent2"/>
                </a:solidFill>
                <a:latin typeface="Arial Black" pitchFamily="34" charset="0"/>
                <a:ea typeface="Times New Roman" pitchFamily="18" charset="0"/>
                <a:cs typeface="Helvetica"/>
              </a:rPr>
              <a:t>Система ГТО действовала в СССР на протяжении 60 лет, начиная с 1931 года. </a:t>
            </a:r>
            <a:r>
              <a:rPr lang="ru-RU" sz="3100" dirty="0" smtClean="0">
                <a:solidFill>
                  <a:srgbClr val="FF0000"/>
                </a:solidFill>
                <a:latin typeface="Arial Black" pitchFamily="34" charset="0"/>
                <a:ea typeface="Times New Roman" pitchFamily="18" charset="0"/>
                <a:cs typeface="Helvetica"/>
              </a:rPr>
              <a:t/>
            </a:r>
            <a:br>
              <a:rPr lang="ru-RU" sz="3100" dirty="0" smtClean="0">
                <a:solidFill>
                  <a:srgbClr val="FF0000"/>
                </a:solidFill>
                <a:latin typeface="Arial Black" pitchFamily="34" charset="0"/>
                <a:ea typeface="Times New Roman" pitchFamily="18" charset="0"/>
                <a:cs typeface="Helvetica"/>
              </a:rPr>
            </a:br>
            <a:endParaRPr lang="ru-RU" dirty="0"/>
          </a:p>
        </p:txBody>
      </p:sp>
      <p:sp>
        <p:nvSpPr>
          <p:cNvPr id="4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4500" dirty="0">
              <a:solidFill>
                <a:srgbClr val="202020"/>
              </a:solidFill>
              <a:latin typeface="inherit"/>
              <a:ea typeface="Times New Roman" pitchFamily="18" charset="0"/>
              <a:cs typeface="Helvetica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dirty="0" smtClean="0">
              <a:solidFill>
                <a:srgbClr val="202020"/>
              </a:solidFill>
              <a:ea typeface="Times New Roman" pitchFamily="18" charset="0"/>
              <a:cs typeface="Helvetica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 smtClean="0">
                <a:solidFill>
                  <a:srgbClr val="202020"/>
                </a:solidFill>
                <a:ea typeface="Times New Roman" pitchFamily="18" charset="0"/>
                <a:cs typeface="Helvetica"/>
              </a:rPr>
              <a:t>В </a:t>
            </a:r>
            <a:r>
              <a:rPr lang="ru-RU" dirty="0">
                <a:solidFill>
                  <a:srgbClr val="202020"/>
                </a:solidFill>
                <a:ea typeface="Times New Roman" pitchFamily="18" charset="0"/>
                <a:cs typeface="Helvetica"/>
              </a:rPr>
              <a:t>своей последней редакции, принятой в 1972 году советом министров, комплекс охватывал граждан Советского Союза пяти возрастных групп: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dirty="0">
              <a:solidFill>
                <a:srgbClr val="202020"/>
              </a:solidFill>
              <a:latin typeface="inherit"/>
              <a:ea typeface="Times New Roman" pitchFamily="18" charset="0"/>
              <a:cs typeface="Helvetica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solidFill>
                  <a:srgbClr val="202020"/>
                </a:solidFill>
                <a:latin typeface="inherit"/>
                <a:ea typeface="Times New Roman" pitchFamily="18" charset="0"/>
                <a:cs typeface="Helvetica"/>
              </a:rPr>
              <a:t>I ступень («Смелые и ловкие») — 10-13 лет,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dirty="0">
              <a:solidFill>
                <a:srgbClr val="202020"/>
              </a:solidFill>
              <a:latin typeface="inherit"/>
              <a:ea typeface="Times New Roman" pitchFamily="18" charset="0"/>
              <a:cs typeface="Helvetica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solidFill>
                  <a:srgbClr val="202020"/>
                </a:solidFill>
                <a:latin typeface="inherit"/>
                <a:ea typeface="Times New Roman" pitchFamily="18" charset="0"/>
                <a:cs typeface="Helvetica"/>
              </a:rPr>
              <a:t>II ступень («Спортивная смена») — 14-15 лет,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dirty="0">
              <a:solidFill>
                <a:srgbClr val="202020"/>
              </a:solidFill>
              <a:latin typeface="inherit"/>
              <a:ea typeface="Times New Roman" pitchFamily="18" charset="0"/>
              <a:cs typeface="Helvetica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solidFill>
                  <a:srgbClr val="202020"/>
                </a:solidFill>
                <a:latin typeface="inherit"/>
                <a:ea typeface="Times New Roman" pitchFamily="18" charset="0"/>
                <a:cs typeface="Helvetica"/>
              </a:rPr>
              <a:t>III ступень («Сила и мужество») — 16-18 лет,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dirty="0">
              <a:solidFill>
                <a:srgbClr val="202020"/>
              </a:solidFill>
              <a:latin typeface="inherit"/>
              <a:ea typeface="Times New Roman" pitchFamily="18" charset="0"/>
              <a:cs typeface="Helvetica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solidFill>
                  <a:srgbClr val="202020"/>
                </a:solidFill>
                <a:latin typeface="inherit"/>
                <a:ea typeface="Times New Roman" pitchFamily="18" charset="0"/>
                <a:cs typeface="Helvetica"/>
              </a:rPr>
              <a:t>IV ступень («Физическое совершенство») — мужчины 19-39 лет, женщины 19-34 лет,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dirty="0">
              <a:solidFill>
                <a:srgbClr val="202020"/>
              </a:solidFill>
              <a:latin typeface="inherit"/>
              <a:ea typeface="Times New Roman" pitchFamily="18" charset="0"/>
              <a:cs typeface="Helvetica"/>
            </a:endParaRP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solidFill>
                  <a:srgbClr val="202020"/>
                </a:solidFill>
                <a:latin typeface="inherit"/>
                <a:ea typeface="Times New Roman" pitchFamily="18" charset="0"/>
                <a:cs typeface="Helvetica"/>
              </a:rPr>
              <a:t>V ступень («Бодрость и здоровье») — мужчины 40-60 лет, женщины 35-55 лет</a:t>
            </a:r>
            <a:r>
              <a:rPr lang="ru-RU" dirty="0" smtClean="0">
                <a:solidFill>
                  <a:srgbClr val="202020"/>
                </a:solidFill>
                <a:latin typeface="inherit"/>
                <a:ea typeface="Times New Roman" pitchFamily="18" charset="0"/>
                <a:cs typeface="Helvetica"/>
              </a:rPr>
              <a:t>.</a:t>
            </a:r>
            <a:endParaRPr lang="ru-RU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На пороге – ГТО!!!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 уже сегодня, спустя 23 года забвения ГТО возвращается в школы и другие учебные заведения, в жизнь каждого гражданина.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24 марта 2014 года президент РФ Владимир Путин сообщил, что подписал указ о возрождении советских норм физической подготовки "Готов к труду и обороне!"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0010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6">
                    <a:lumMod val="50000"/>
                  </a:schemeClr>
                </a:solidFill>
              </a:rPr>
              <a:t>Ступени Всероссийского физкультурно-спортивного комплекса ГТО</a:t>
            </a:r>
            <a:endParaRPr lang="ru-RU" sz="36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332037"/>
            <a:ext cx="8229600" cy="4525963"/>
          </a:xfrm>
        </p:spPr>
        <p:txBody>
          <a:bodyPr/>
          <a:lstStyle/>
          <a:p>
            <a:r>
              <a:rPr lang="en-US" dirty="0" smtClean="0"/>
              <a:t>I </a:t>
            </a:r>
            <a:r>
              <a:rPr lang="ru-RU" dirty="0" smtClean="0"/>
              <a:t>ступень: 1-2 классы (6 – 8 лет)</a:t>
            </a:r>
          </a:p>
          <a:p>
            <a:r>
              <a:rPr lang="en-US" dirty="0" smtClean="0"/>
              <a:t>II </a:t>
            </a:r>
            <a:r>
              <a:rPr lang="ru-RU" dirty="0" smtClean="0"/>
              <a:t>ступень: 3-4 классы (9 – 10 лет)</a:t>
            </a:r>
          </a:p>
          <a:p>
            <a:r>
              <a:rPr lang="en-US" dirty="0" smtClean="0"/>
              <a:t>III</a:t>
            </a:r>
            <a:r>
              <a:rPr lang="ru-RU" dirty="0" smtClean="0"/>
              <a:t> ступень: 5-6 классы (11 – 12 лет)</a:t>
            </a:r>
          </a:p>
          <a:p>
            <a:r>
              <a:rPr lang="en-US" dirty="0" smtClean="0"/>
              <a:t>IV </a:t>
            </a:r>
            <a:r>
              <a:rPr lang="ru-RU" dirty="0" smtClean="0"/>
              <a:t>ступень: 7-9 классы (13 – 15 лет)</a:t>
            </a:r>
          </a:p>
          <a:p>
            <a:r>
              <a:rPr lang="en-US" dirty="0" smtClean="0"/>
              <a:t>V </a:t>
            </a:r>
            <a:r>
              <a:rPr lang="ru-RU" dirty="0" smtClean="0"/>
              <a:t>ступень: 10-11 классы и СПО (16 – 17 лет)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ПРИНЦИПЫ ВФСК ГТО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857364"/>
            <a:ext cx="8229600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оздоровительная и личностно ориентированная направленность;</a:t>
            </a:r>
          </a:p>
          <a:p>
            <a:r>
              <a:rPr lang="ru-RU" dirty="0" smtClean="0"/>
              <a:t>обязательность медицинского контроля;</a:t>
            </a:r>
          </a:p>
          <a:p>
            <a:r>
              <a:rPr lang="ru-RU" dirty="0" smtClean="0"/>
              <a:t>добровольность и доступность;</a:t>
            </a:r>
          </a:p>
          <a:p>
            <a:r>
              <a:rPr lang="ru-RU" dirty="0" smtClean="0"/>
              <a:t>учет региональных особенностей и национальных традиций.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Отличия видов испытаний в СССР и 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 РОССИИ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85776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i="1" u="sng" dirty="0" smtClean="0"/>
              <a:t>Осталось без изменений:</a:t>
            </a:r>
          </a:p>
          <a:p>
            <a:r>
              <a:rPr lang="ru-RU" dirty="0" smtClean="0"/>
              <a:t>подтягивание,</a:t>
            </a:r>
          </a:p>
          <a:p>
            <a:r>
              <a:rPr lang="ru-RU" dirty="0" smtClean="0"/>
              <a:t>отжимание, </a:t>
            </a:r>
          </a:p>
          <a:p>
            <a:r>
              <a:rPr lang="ru-RU" dirty="0" smtClean="0"/>
              <a:t>прыжки в длину с разбега или с места толчком двумя ногами, </a:t>
            </a:r>
          </a:p>
          <a:p>
            <a:r>
              <a:rPr lang="ru-RU" dirty="0" smtClean="0"/>
              <a:t>бег на лыжах или кросс по пересеченной местности (для бесснежных районов страны), </a:t>
            </a:r>
          </a:p>
          <a:p>
            <a:r>
              <a:rPr lang="ru-RU" dirty="0" smtClean="0"/>
              <a:t>туристский поход на 5-15 км с проверкой туристских навыков, включая ориентирование на местности по карте и компасу, разжигание костра и способы преодоления препятствий.</a:t>
            </a:r>
          </a:p>
          <a:p>
            <a:r>
              <a:rPr lang="ru-RU" dirty="0" smtClean="0"/>
              <a:t>стрельба, (раньше стреляли из малокалиберной винтовки) из пневматической винтовки или электронного оружия. У каждого участника будет 10 минут на пять зачетных выстрелов, которые должны производиться с 5 или 10 десяти метров из положения сидя или стоя.</a:t>
            </a:r>
          </a:p>
          <a:p>
            <a:r>
              <a:rPr lang="ru-RU" dirty="0" smtClean="0"/>
              <a:t>метание теннисного мяча в советское время производилось на расстояние, а сейчас это будет упражнение на точность. </a:t>
            </a:r>
          </a:p>
          <a:p>
            <a:endParaRPr lang="ru-RU" i="1" u="sng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Отличия видов испытаний в СССР и </a:t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в РОССИИ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4929198"/>
          </a:xfrm>
        </p:spPr>
        <p:txBody>
          <a:bodyPr>
            <a:normAutofit/>
          </a:bodyPr>
          <a:lstStyle/>
          <a:p>
            <a:pPr lvl="0" fontAlgn="base">
              <a:buNone/>
              <a:defRPr/>
            </a:pPr>
            <a:r>
              <a:rPr lang="ru-RU" sz="2800" i="1" u="sng" dirty="0" smtClean="0"/>
              <a:t>Добавлено</a:t>
            </a:r>
            <a:r>
              <a:rPr lang="ru-RU" sz="4000" dirty="0" smtClean="0">
                <a:latin typeface="Arial Black" pitchFamily="34" charset="0"/>
              </a:rPr>
              <a:t>:</a:t>
            </a:r>
            <a:endParaRPr lang="ru-RU" sz="4000" dirty="0">
              <a:latin typeface="Arial Black" pitchFamily="34" charset="0"/>
            </a:endParaRPr>
          </a:p>
          <a:p>
            <a:pPr lvl="0" fontAlgn="base">
              <a:buFont typeface="+mj-lt"/>
              <a:buAutoNum type="arabicPeriod"/>
              <a:defRPr/>
            </a:pPr>
            <a:r>
              <a:rPr lang="ru-RU" sz="2400" dirty="0"/>
              <a:t>челночный </a:t>
            </a:r>
            <a:r>
              <a:rPr lang="ru-RU" sz="2400" dirty="0" smtClean="0"/>
              <a:t>бег</a:t>
            </a:r>
            <a:endParaRPr lang="ru-RU" sz="2400" dirty="0"/>
          </a:p>
          <a:p>
            <a:pPr lvl="0" fontAlgn="base">
              <a:buFont typeface="+mj-lt"/>
              <a:buAutoNum type="arabicPeriod"/>
              <a:defRPr/>
            </a:pPr>
            <a:r>
              <a:rPr lang="ru-RU" sz="2400" dirty="0"/>
              <a:t>рывок гири массой 16 кг (для участников от 18 лет</a:t>
            </a:r>
            <a:r>
              <a:rPr lang="ru-RU" sz="2400" dirty="0" smtClean="0"/>
              <a:t>)</a:t>
            </a:r>
            <a:endParaRPr lang="ru-RU" sz="2400" dirty="0"/>
          </a:p>
          <a:p>
            <a:pPr lvl="0" fontAlgn="base">
              <a:buFont typeface="+mj-lt"/>
              <a:buAutoNum type="arabicPeriod"/>
              <a:defRPr/>
            </a:pPr>
            <a:r>
              <a:rPr lang="ru-RU" sz="2400" dirty="0"/>
              <a:t>наклоны вперед из положения стоя с прямыми ногами. Задание считается выполненным, если участник касается пола пальцами или ладонями двух рук и фиксирует результат в течение двух секунд.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«Знак ГТО на груди у него»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285852" y="1714488"/>
            <a:ext cx="1641843" cy="16252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1357298"/>
            <a:ext cx="2000264" cy="2088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1785926"/>
            <a:ext cx="1643074" cy="1625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4282" y="3714752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Clr>
                <a:srgbClr val="FFFF99"/>
              </a:buClr>
              <a:buBlip>
                <a:blip r:embed="rId5"/>
              </a:buBlip>
            </a:pPr>
            <a:r>
              <a:rPr lang="ru-RU" kern="0" dirty="0" smtClean="0">
                <a:cs typeface="Simplified Arabic" pitchFamily="18" charset="-78"/>
              </a:rPr>
              <a:t>На значках ГТО нового дизайна в</a:t>
            </a: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uLnTx/>
                <a:uFillTx/>
                <a:cs typeface="Simplified Arabic" pitchFamily="18" charset="-78"/>
              </a:rPr>
              <a:t>низу будет выполнена надпись «ГТО» красного цвета. В верхней части знака — изображение герба Российской Федерации. Центральную окружность знака обрамляет широкий кант с рельефом в виде ряда параллельных дугообразных лучей, направленных из центра вверх, и лавровых ветвей в нижней части знака, обрамленных с двух концов лентами цветов флага России. Также внизу значка будет находиться цифра — от 1 до 11 (ступени достижении).</a:t>
            </a:r>
            <a:r>
              <a:rPr kumimoji="0" lang="ru-RU" b="0" i="0" u="none" strike="noStrike" kern="0" cap="none" spc="0" normalizeH="0" noProof="0" dirty="0" smtClean="0">
                <a:ln>
                  <a:noFill/>
                </a:ln>
                <a:uLnTx/>
                <a:uFillTx/>
                <a:cs typeface="Simplified Arabic" pitchFamily="18" charset="-78"/>
              </a:rPr>
              <a:t>  В России к значкам добавился бронзовый. </a:t>
            </a:r>
            <a:endParaRPr kumimoji="0" lang="ru-RU" b="0" i="0" u="none" strike="noStrike" kern="0" cap="none" spc="0" normalizeH="0" baseline="0" noProof="0" dirty="0" smtClean="0">
              <a:ln>
                <a:noFill/>
              </a:ln>
              <a:uLnTx/>
              <a:uFillTx/>
              <a:cs typeface="Simplified Arabic" pitchFamily="18" charset="-78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416</Words>
  <Application>Microsoft Office PowerPoint</Application>
  <PresentationFormat>Экран (4:3)</PresentationFormat>
  <Paragraphs>65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На пороге – ГТО!!! </vt:lpstr>
      <vt:lpstr>Что мы знаем о ГТО?</vt:lpstr>
      <vt:lpstr>  Система ГТО действовала в СССР на протяжении 60 лет, начиная с 1931 года.  </vt:lpstr>
      <vt:lpstr>На пороге – ГТО!!!</vt:lpstr>
      <vt:lpstr>Ступени Всероссийского физкультурно-спортивного комплекса ГТО</vt:lpstr>
      <vt:lpstr> ПРИНЦИПЫ ВФСК ГТО</vt:lpstr>
      <vt:lpstr>  Отличия видов испытаний в СССР и  в РОССИИ</vt:lpstr>
      <vt:lpstr>Отличия видов испытаний в СССР и  в РОССИИ</vt:lpstr>
      <vt:lpstr> «Знак ГТО на груди у него»</vt:lpstr>
      <vt:lpstr>  Методические рекомендации тестирования</vt:lpstr>
      <vt:lpstr>Наиболее эффективным и рациональным является следующий порядок тестирования</vt:lpstr>
      <vt:lpstr>Слайд 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21</cp:revision>
  <dcterms:created xsi:type="dcterms:W3CDTF">2015-10-12T13:51:40Z</dcterms:created>
  <dcterms:modified xsi:type="dcterms:W3CDTF">2015-10-12T17:14:11Z</dcterms:modified>
</cp:coreProperties>
</file>