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16BC0-28E9-4050-99F8-A179A44C3CA1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576D0-DC94-484F-9851-4B04BB250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C9122-BCFD-4382-939D-144903554992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C0CBF-1A03-4D3E-B3F2-C2004D4EB6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396FF-9339-4448-82EC-0ADEFB9C1376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E1672-5607-4243-9367-5D8F250F7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3FD69-671C-4FF6-AD6F-1936E32FC9BA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CE447-550B-43E7-9D00-CDE937E54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8C9B1-D4D8-46DD-AD64-763CDA3667DD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E8F98-BF22-40DF-B0B1-C88F7CC5C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B788E-2A94-4606-B75E-A7E97AA97F35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DC191-1A67-4C84-8E0B-C37FBE6C4E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16DAF-9CEE-4084-893E-26D99EDFD2A1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91530-0560-4432-81A5-7371ACB86C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011C4-20C3-48B3-B9D6-DEC1FEE14100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2CA9C-5E77-4D62-A504-C4FA7FF4C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B7540-0D47-4398-BE7C-09933141D0D9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39EEA-2BE7-46B8-9253-133330BF5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6FCB6-B507-42F3-AC2F-046D34467DCA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1A246-D2B6-444D-AC3A-1B73119B9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D19E3-8D62-4B19-B8A2-5AF3955FB4B1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978CA-6604-4D25-B8BE-932E87FEF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7CB95-34B6-4FB5-9190-D0E1E2982B26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314A6-BCB5-48F2-99EA-93961B5664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70CC8-240B-411A-B5B2-E5C1F1674796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31FD7-8154-4CC2-B4D0-F58F5DA044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0435FE-6DFA-4766-9720-23801B03D9E6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9065142-6337-462E-B8EA-A6799DEE2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0-tub-ru.yandex.net/i?id=f6cc0873648b8b79b253b60c100dce52&amp;n=16" TargetMode="External"/><Relationship Id="rId3" Type="http://schemas.openxmlformats.org/officeDocument/2006/relationships/hyperlink" Target="http://im3-tub-ru.yandex.net/i?id=46f76c2cf81c02e11a8b9165d5ba0868&amp;n=16" TargetMode="External"/><Relationship Id="rId7" Type="http://schemas.openxmlformats.org/officeDocument/2006/relationships/hyperlink" Target="http://im2-tub-ru.yandex.net/i?id=a62ad5f9f24e4d97ab5a4c377096199d&amp;n=16" TargetMode="External"/><Relationship Id="rId2" Type="http://schemas.openxmlformats.org/officeDocument/2006/relationships/hyperlink" Target="http://www.stranamam.ru/post/8355636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3-tub-ru.yandex.net/i?id=c666a99c8fbc26a83be0d003dbac47d4&amp;n=16" TargetMode="External"/><Relationship Id="rId5" Type="http://schemas.openxmlformats.org/officeDocument/2006/relationships/hyperlink" Target="http://im0-tub-ru.yandex.net/i?id=fbcf67183a39ed35121aa56b3e3c81f9&amp;n=16" TargetMode="External"/><Relationship Id="rId10" Type="http://schemas.openxmlformats.org/officeDocument/2006/relationships/hyperlink" Target="http://im2-tub-ru.yandex.net/i?id=5419d18fb09a21fc3edeadb42cadfcdc&amp;n=16" TargetMode="External"/><Relationship Id="rId4" Type="http://schemas.openxmlformats.org/officeDocument/2006/relationships/hyperlink" Target="http://jesuschrist.ru/forum/260713" TargetMode="External"/><Relationship Id="rId9" Type="http://schemas.openxmlformats.org/officeDocument/2006/relationships/hyperlink" Target="http://im2-tub-ru.yandex.net/i?id=b1c6ccd9306939780656a0780711227d&amp;n=16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ctrTitle"/>
          </p:nvPr>
        </p:nvSpPr>
        <p:spPr>
          <a:xfrm>
            <a:off x="714348" y="785794"/>
            <a:ext cx="7772400" cy="1470025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Игра</a:t>
            </a:r>
            <a:br>
              <a:rPr lang="ru-RU" sz="4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«Интеллектуальный марафон»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61463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 учитель русского языка и литературы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ГОУ РК «Республиканский центр образования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Новикова Анна Петровна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3698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9785780507406-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43636" y="357166"/>
            <a:ext cx="2016479" cy="2742412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714357"/>
            <a:ext cx="4686304" cy="3143272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Географию со мной</a:t>
            </a:r>
            <a:b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Изучают в школе дети,</a:t>
            </a:r>
            <a:b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Дай порядок букв иной –</a:t>
            </a:r>
            <a:b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И найдёшь меня в буфете. </a:t>
            </a:r>
            <a:b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32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4000504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Атлас – салат.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i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6" y="3929066"/>
            <a:ext cx="2133605" cy="2147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841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3532300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3570" y="500042"/>
            <a:ext cx="2929740" cy="292974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00043"/>
            <a:ext cx="4900618" cy="450059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b="1" i="1" dirty="0" smtClean="0">
                <a:solidFill>
                  <a:schemeClr val="tx2"/>
                </a:solidFill>
              </a:rPr>
              <a:t>За мною в лес идёшь ты летнею порой,</a:t>
            </a:r>
            <a:br>
              <a:rPr lang="ru-RU" sz="3200" b="1" i="1" dirty="0" smtClean="0">
                <a:solidFill>
                  <a:schemeClr val="tx2"/>
                </a:solidFill>
              </a:rPr>
            </a:br>
            <a:r>
              <a:rPr lang="ru-RU" sz="3200" b="1" i="1" dirty="0" smtClean="0">
                <a:solidFill>
                  <a:schemeClr val="tx2"/>
                </a:solidFill>
              </a:rPr>
              <a:t>Там много нас встречается.</a:t>
            </a:r>
            <a:br>
              <a:rPr lang="ru-RU" sz="3200" b="1" i="1" dirty="0" smtClean="0">
                <a:solidFill>
                  <a:schemeClr val="tx2"/>
                </a:solidFill>
              </a:rPr>
            </a:br>
            <a:r>
              <a:rPr lang="ru-RU" sz="3200" b="1" i="1" dirty="0" smtClean="0">
                <a:solidFill>
                  <a:schemeClr val="tx2"/>
                </a:solidFill>
              </a:rPr>
              <a:t>Но буквы переставь, и сразу пред тобой</a:t>
            </a:r>
            <a:br>
              <a:rPr lang="ru-RU" sz="3200" b="1" i="1" dirty="0" smtClean="0">
                <a:solidFill>
                  <a:schemeClr val="tx2"/>
                </a:solidFill>
              </a:rPr>
            </a:br>
            <a:r>
              <a:rPr lang="ru-RU" sz="3200" b="1" i="1" dirty="0" smtClean="0">
                <a:solidFill>
                  <a:schemeClr val="tx2"/>
                </a:solidFill>
              </a:rPr>
              <a:t>Судно под парусом на море закачается. 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5286388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Гриб – бриг.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1999518_brig_merkurii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2198" y="3643290"/>
            <a:ext cx="2268667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5555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kolosky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6" y="285728"/>
            <a:ext cx="2500330" cy="250033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642919"/>
            <a:ext cx="5257808" cy="5072098"/>
          </a:xfrm>
        </p:spPr>
        <p:txBody>
          <a:bodyPr/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С одним порядком букв его</a:t>
            </a:r>
            <a:br>
              <a:rPr lang="ru-RU" sz="3200" b="1" i="1" dirty="0" smtClean="0">
                <a:solidFill>
                  <a:schemeClr val="tx2"/>
                </a:solidFill>
              </a:rPr>
            </a:br>
            <a:r>
              <a:rPr lang="ru-RU" sz="3200" b="1" i="1" dirty="0" smtClean="0">
                <a:solidFill>
                  <a:schemeClr val="tx2"/>
                </a:solidFill>
              </a:rPr>
              <a:t>Увидеть можно в поле.</a:t>
            </a:r>
            <a:br>
              <a:rPr lang="ru-RU" sz="3200" b="1" i="1" dirty="0" smtClean="0">
                <a:solidFill>
                  <a:schemeClr val="tx2"/>
                </a:solidFill>
              </a:rPr>
            </a:br>
            <a:r>
              <a:rPr lang="ru-RU" sz="3200" b="1" i="1" dirty="0" smtClean="0">
                <a:solidFill>
                  <a:schemeClr val="tx2"/>
                </a:solidFill>
              </a:rPr>
              <a:t>Большое спелое зерно</a:t>
            </a:r>
            <a:br>
              <a:rPr lang="ru-RU" sz="3200" b="1" i="1" dirty="0" smtClean="0">
                <a:solidFill>
                  <a:schemeClr val="tx2"/>
                </a:solidFill>
              </a:rPr>
            </a:br>
            <a:r>
              <a:rPr lang="ru-RU" sz="3200" b="1" i="1" dirty="0" smtClean="0">
                <a:solidFill>
                  <a:schemeClr val="tx2"/>
                </a:solidFill>
              </a:rPr>
              <a:t>К земле его там клонит.</a:t>
            </a:r>
            <a:br>
              <a:rPr lang="ru-RU" sz="3200" b="1" i="1" dirty="0" smtClean="0">
                <a:solidFill>
                  <a:schemeClr val="tx2"/>
                </a:solidFill>
              </a:rPr>
            </a:br>
            <a:r>
              <a:rPr lang="ru-RU" sz="3200" b="1" i="1" dirty="0" smtClean="0">
                <a:solidFill>
                  <a:schemeClr val="tx2"/>
                </a:solidFill>
              </a:rPr>
              <a:t>С другим порядком – в высоте</a:t>
            </a:r>
            <a:br>
              <a:rPr lang="ru-RU" sz="3200" b="1" i="1" dirty="0" smtClean="0">
                <a:solidFill>
                  <a:schemeClr val="tx2"/>
                </a:solidFill>
              </a:rPr>
            </a:br>
            <a:r>
              <a:rPr lang="ru-RU" sz="3200" b="1" i="1" dirty="0" smtClean="0">
                <a:solidFill>
                  <a:schemeClr val="tx2"/>
                </a:solidFill>
              </a:rPr>
              <a:t>Летит он хищной птицей,</a:t>
            </a:r>
            <a:br>
              <a:rPr lang="ru-RU" sz="3200" b="1" i="1" dirty="0" smtClean="0">
                <a:solidFill>
                  <a:schemeClr val="tx2"/>
                </a:solidFill>
              </a:rPr>
            </a:br>
            <a:r>
              <a:rPr lang="ru-RU" sz="3200" b="1" i="1" dirty="0" smtClean="0">
                <a:solidFill>
                  <a:schemeClr val="tx2"/>
                </a:solidFill>
              </a:rPr>
              <a:t>И с ним в проворстве, быстроте</a:t>
            </a:r>
            <a:br>
              <a:rPr lang="ru-RU" sz="3200" b="1" i="1" dirty="0" smtClean="0">
                <a:solidFill>
                  <a:schemeClr val="tx2"/>
                </a:solidFill>
              </a:rPr>
            </a:br>
            <a:r>
              <a:rPr lang="ru-RU" sz="3200" b="1" i="1" dirty="0" smtClean="0">
                <a:solidFill>
                  <a:schemeClr val="tx2"/>
                </a:solidFill>
              </a:rPr>
              <a:t>Едва ли кто сравнится. 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5786454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Колос-сокол.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сокол-рисунков-nb1843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7832" y="3429000"/>
            <a:ext cx="3294471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/>
          <a:lstStyle/>
          <a:p>
            <a:pPr algn="ctr"/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Шифровка</a:t>
            </a:r>
            <a:b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2"/>
                </a:solidFill>
                <a:cs typeface="Times New Roman" pitchFamily="18" charset="0"/>
              </a:rPr>
              <a:t>Расшифруйте  известные пословицы</a:t>
            </a: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endParaRPr lang="ru-RU" sz="44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 algn="ctr">
              <a:buNone/>
            </a:pPr>
            <a:r>
              <a:rPr lang="ru-RU" b="1" i="1" dirty="0" err="1" smtClean="0">
                <a:solidFill>
                  <a:schemeClr val="tx2"/>
                </a:solidFill>
              </a:rPr>
              <a:t>Усьг</a:t>
            </a:r>
            <a:r>
              <a:rPr lang="ru-RU" b="1" i="1" dirty="0" smtClean="0">
                <a:solidFill>
                  <a:schemeClr val="tx2"/>
                </a:solidFill>
              </a:rPr>
              <a:t> </a:t>
            </a:r>
            <a:r>
              <a:rPr lang="ru-RU" b="1" i="1" dirty="0" err="1" smtClean="0">
                <a:solidFill>
                  <a:schemeClr val="tx2"/>
                </a:solidFill>
              </a:rPr>
              <a:t>сьневи</a:t>
            </a:r>
            <a:r>
              <a:rPr lang="ru-RU" b="1" i="1" dirty="0" smtClean="0">
                <a:solidFill>
                  <a:schemeClr val="tx2"/>
                </a:solidFill>
              </a:rPr>
              <a:t> </a:t>
            </a:r>
            <a:r>
              <a:rPr lang="ru-RU" b="1" i="1" dirty="0" err="1" smtClean="0">
                <a:solidFill>
                  <a:schemeClr val="tx2"/>
                </a:solidFill>
              </a:rPr>
              <a:t>ен</a:t>
            </a:r>
            <a:r>
              <a:rPr lang="ru-RU" b="1" i="1" dirty="0" smtClean="0">
                <a:solidFill>
                  <a:schemeClr val="tx2"/>
                </a:solidFill>
              </a:rPr>
              <a:t> </a:t>
            </a:r>
            <a:r>
              <a:rPr lang="ru-RU" b="1" i="1" dirty="0" err="1" smtClean="0">
                <a:solidFill>
                  <a:schemeClr val="tx2"/>
                </a:solidFill>
              </a:rPr>
              <a:t>ватощьри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1928802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Гусь свинье не товарищ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2643182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chemeClr val="tx2"/>
                </a:solidFill>
              </a:rPr>
              <a:t>Ен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йнмапо</a:t>
            </a:r>
            <a:r>
              <a:rPr lang="ru-RU" sz="3200" b="1" i="1" dirty="0" smtClean="0">
                <a:solidFill>
                  <a:schemeClr val="tx2"/>
                </a:solidFill>
              </a:rPr>
              <a:t> –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ен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рво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2643182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Не пойман – не вор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6" y="3357562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err="1" smtClean="0">
                <a:solidFill>
                  <a:schemeClr val="tx2"/>
                </a:solidFill>
              </a:rPr>
              <a:t>Лотьсемс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родаго</a:t>
            </a:r>
            <a:r>
              <a:rPr lang="ru-RU" sz="3200" b="1" i="1" dirty="0" smtClean="0">
                <a:solidFill>
                  <a:schemeClr val="tx2"/>
                </a:solidFill>
              </a:rPr>
              <a:t> трёбе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08" y="3357562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Смелость города берёт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14480" y="4143380"/>
            <a:ext cx="55007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chemeClr val="tx2"/>
                </a:solidFill>
              </a:rPr>
              <a:t>Рип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кенысошл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петол</a:t>
            </a:r>
            <a:r>
              <a:rPr lang="ru-RU" sz="3200" b="1" i="1" dirty="0" smtClean="0">
                <a:solidFill>
                  <a:schemeClr val="tx2"/>
                </a:solidFill>
              </a:rPr>
              <a:t>,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рип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терима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робдо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1670" y="4143380"/>
            <a:ext cx="4857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При солнышке тепло, при матери добро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7" grpId="1"/>
      <p:bldP spid="8" grpId="0"/>
      <p:bldP spid="9" grpId="0"/>
      <p:bldP spid="9" grpId="1"/>
      <p:bldP spid="10" grpId="0"/>
      <p:bldP spid="12" grpId="0"/>
      <p:bldP spid="12" grpId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r>
              <a:rPr lang="ru-RU" sz="1800" b="1" i="1" dirty="0" smtClean="0"/>
              <a:t>Используемая литература:</a:t>
            </a:r>
            <a:endParaRPr lang="ru-RU" sz="1800" dirty="0" smtClean="0"/>
          </a:p>
          <a:p>
            <a:pPr lvl="0"/>
            <a:r>
              <a:rPr lang="ru-RU" sz="1800" dirty="0" err="1" smtClean="0"/>
              <a:t>Аствацатуров</a:t>
            </a:r>
            <a:r>
              <a:rPr lang="ru-RU" sz="1800" dirty="0" smtClean="0"/>
              <a:t> Г.О. «Дизайн </a:t>
            </a:r>
            <a:r>
              <a:rPr lang="ru-RU" sz="1800" dirty="0" err="1" smtClean="0"/>
              <a:t>мультимедийного</a:t>
            </a:r>
            <a:r>
              <a:rPr lang="ru-RU" sz="1800" dirty="0" smtClean="0"/>
              <a:t> урока», Изд-во «Учитель», Волгоград, 2009.</a:t>
            </a:r>
          </a:p>
          <a:p>
            <a:pPr lvl="0"/>
            <a:r>
              <a:rPr lang="ru-RU" sz="1800" u="sng" dirty="0" smtClean="0">
                <a:hlinkClick r:id="rId2"/>
              </a:rPr>
              <a:t>http://www.stranamam.ru/post/8355636/</a:t>
            </a:r>
            <a:endParaRPr lang="ru-RU" sz="1800" dirty="0" smtClean="0"/>
          </a:p>
          <a:p>
            <a:pPr lvl="0"/>
            <a:r>
              <a:rPr lang="ru-RU" sz="1800" u="sng" dirty="0" smtClean="0">
                <a:hlinkClick r:id="rId3"/>
              </a:rPr>
              <a:t>http://im3-tub-ru.yandex.net/i?id=46f76c2cf81c02e11a8b9165d5ba0868&amp;n=16</a:t>
            </a:r>
            <a:endParaRPr lang="ru-RU" sz="1800" dirty="0" smtClean="0"/>
          </a:p>
          <a:p>
            <a:pPr lvl="0"/>
            <a:r>
              <a:rPr lang="ru-RU" sz="1800" u="sng" dirty="0" smtClean="0">
                <a:hlinkClick r:id="rId4"/>
              </a:rPr>
              <a:t>http://jesuschrist.ru/forum/260713</a:t>
            </a:r>
            <a:endParaRPr lang="ru-RU" sz="1800" dirty="0" smtClean="0"/>
          </a:p>
          <a:p>
            <a:pPr lvl="0"/>
            <a:r>
              <a:rPr lang="ru-RU" sz="1800" u="sng" dirty="0" smtClean="0">
                <a:hlinkClick r:id="rId5"/>
              </a:rPr>
              <a:t>http://im0-tub-ru.yandex.net/i?id=fbcf67183a39ed35121aa56b3e3c81f9&amp;n=16</a:t>
            </a:r>
            <a:endParaRPr lang="ru-RU" sz="1800" dirty="0" smtClean="0"/>
          </a:p>
          <a:p>
            <a:pPr lvl="0"/>
            <a:r>
              <a:rPr lang="ru-RU" sz="1800" u="sng" dirty="0" smtClean="0">
                <a:hlinkClick r:id="rId6"/>
              </a:rPr>
              <a:t>http://im3-tub-ru.yandex.net/i?id=c666a99c8fbc26a83be0d003dbac47d4&amp;n=16</a:t>
            </a:r>
            <a:endParaRPr lang="ru-RU" sz="1800" dirty="0" smtClean="0"/>
          </a:p>
          <a:p>
            <a:pPr lvl="0"/>
            <a:r>
              <a:rPr lang="ru-RU" sz="1800" u="sng" dirty="0" smtClean="0">
                <a:hlinkClick r:id="rId7"/>
              </a:rPr>
              <a:t>http://im2-tub-ru.yandex.net/i?id=a62ad5f9f24e4d97ab5a4c377096199d&amp;n=16</a:t>
            </a:r>
            <a:endParaRPr lang="ru-RU" sz="1800" dirty="0" smtClean="0"/>
          </a:p>
          <a:p>
            <a:pPr lvl="0"/>
            <a:r>
              <a:rPr lang="ru-RU" sz="1800" u="sng" dirty="0" smtClean="0">
                <a:hlinkClick r:id="rId8"/>
              </a:rPr>
              <a:t>http://im0-tub-ru.yandex.net/i?id=f6cc0873648b8b79b253b60c100dce52&amp;n=16</a:t>
            </a:r>
            <a:endParaRPr lang="ru-RU" sz="1800" dirty="0" smtClean="0"/>
          </a:p>
          <a:p>
            <a:pPr lvl="0"/>
            <a:r>
              <a:rPr lang="ru-RU" sz="1800" u="sng" dirty="0" smtClean="0">
                <a:hlinkClick r:id="rId9"/>
              </a:rPr>
              <a:t>http://im2-tub-ru.yandex.net/i?id=b1c6ccd9306939780656a0780711227d&amp;n=16</a:t>
            </a:r>
            <a:endParaRPr lang="ru-RU" sz="1800" dirty="0" smtClean="0"/>
          </a:p>
          <a:p>
            <a:pPr lvl="0"/>
            <a:r>
              <a:rPr lang="ru-RU" sz="1800" u="sng" dirty="0" smtClean="0">
                <a:hlinkClick r:id="rId10"/>
              </a:rPr>
              <a:t>http://im2-tub-ru.yandex.net/i?id=5419d18fb09a21fc3edeadb42cadfcdc&amp;n=16</a:t>
            </a:r>
            <a:endParaRPr lang="ru-RU" sz="18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Двойные согласные</a:t>
            </a: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b="1" i="1" dirty="0" smtClean="0">
                <a:solidFill>
                  <a:schemeClr val="tx2"/>
                </a:solidFill>
                <a:cs typeface="Times New Roman" pitchFamily="18" charset="0"/>
              </a:rPr>
              <a:t>В каких словах пропущена одна гласная, а в каких - две?</a:t>
            </a:r>
            <a:br>
              <a:rPr lang="ru-RU" sz="3200" b="1" i="1" dirty="0" smtClean="0">
                <a:solidFill>
                  <a:schemeClr val="tx2"/>
                </a:solidFill>
                <a:cs typeface="Times New Roman" pitchFamily="18" charset="0"/>
              </a:rPr>
            </a:br>
            <a:endParaRPr lang="ru-RU" sz="32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42982"/>
          </a:xfrm>
        </p:spPr>
        <p:txBody>
          <a:bodyPr/>
          <a:lstStyle/>
          <a:p>
            <a:pPr algn="just">
              <a:buNone/>
            </a:pPr>
            <a:endParaRPr lang="ru-RU" b="1" i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algn="just">
              <a:buNone/>
            </a:pPr>
            <a:endParaRPr lang="ru-RU" b="1" i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>
              <a:buNone/>
            </a:pPr>
            <a:endParaRPr lang="ru-RU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000240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err="1" smtClean="0">
                <a:solidFill>
                  <a:schemeClr val="tx2"/>
                </a:solidFill>
              </a:rPr>
              <a:t>Ка</a:t>
            </a:r>
            <a:r>
              <a:rPr lang="ru-RU" sz="3200" b="1" i="1" dirty="0" smtClean="0">
                <a:solidFill>
                  <a:schemeClr val="tx2"/>
                </a:solidFill>
              </a:rPr>
              <a:t> …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ета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200024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err="1" smtClean="0">
                <a:solidFill>
                  <a:srgbClr val="FF0000"/>
                </a:solidFill>
              </a:rPr>
              <a:t>сс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643182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э … 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ект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264318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err="1" smtClean="0">
                <a:solidFill>
                  <a:srgbClr val="FF0000"/>
                </a:solidFill>
              </a:rPr>
              <a:t>фф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3286124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ба …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анс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328612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л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3929066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а …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етит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5786" y="392906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err="1" smtClean="0">
                <a:solidFill>
                  <a:srgbClr val="FF0000"/>
                </a:solidFill>
              </a:rPr>
              <a:t>пп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472" y="4500570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га …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ерея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43042" y="56435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071538" y="450057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л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472" y="5214950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err="1" smtClean="0">
                <a:solidFill>
                  <a:schemeClr val="tx2"/>
                </a:solidFill>
              </a:rPr>
              <a:t>ка</a:t>
            </a:r>
            <a:r>
              <a:rPr lang="ru-RU" sz="3200" b="1" i="1" dirty="0" smtClean="0">
                <a:solidFill>
                  <a:schemeClr val="tx2"/>
                </a:solidFill>
              </a:rPr>
              <a:t> …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икатура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1538" y="5214950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err="1" smtClean="0">
                <a:solidFill>
                  <a:srgbClr val="FF0000"/>
                </a:solidFill>
              </a:rPr>
              <a:t>р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18" name="Рисунок 17" descr="102933300_93692396_b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1714488"/>
            <a:ext cx="4626596" cy="4552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allAtOnce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Закончи пословицы:</a:t>
            </a: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3829048" cy="614353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Один раз солгал, …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00430" y="1571612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д</a:t>
            </a:r>
            <a:r>
              <a:rPr lang="ru-RU" sz="3200" b="1" i="1" dirty="0" smtClean="0">
                <a:solidFill>
                  <a:srgbClr val="FF0000"/>
                </a:solidFill>
              </a:rPr>
              <a:t>ругой раз не поверят.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357430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Шила в мешке …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4678" y="2357430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н</a:t>
            </a:r>
            <a:r>
              <a:rPr lang="ru-RU" sz="3200" b="1" i="1" dirty="0" smtClean="0">
                <a:solidFill>
                  <a:srgbClr val="FF0000"/>
                </a:solidFill>
              </a:rPr>
              <a:t>е утаишь.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3071810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Где родился, …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3071810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т</a:t>
            </a:r>
            <a:r>
              <a:rPr lang="ru-RU" sz="3200" b="1" i="1" dirty="0" smtClean="0">
                <a:solidFill>
                  <a:srgbClr val="FF0000"/>
                </a:solidFill>
              </a:rPr>
              <a:t>ам и сгодился.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3714752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Под лежачий камень …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7686" y="3714752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в</a:t>
            </a:r>
            <a:r>
              <a:rPr lang="ru-RU" sz="3200" b="1" i="1" dirty="0" smtClean="0">
                <a:solidFill>
                  <a:srgbClr val="FF0000"/>
                </a:solidFill>
              </a:rPr>
              <a:t>ода не течёт.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4429132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Труд кормит, …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8926" y="4429132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а</a:t>
            </a:r>
            <a:r>
              <a:rPr lang="ru-RU" sz="3200" b="1" i="1" dirty="0" smtClean="0">
                <a:solidFill>
                  <a:srgbClr val="FF0000"/>
                </a:solidFill>
              </a:rPr>
              <a:t> лень портит.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34" y="5072074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Красна птица пером, …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7686" y="5072074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а</a:t>
            </a:r>
            <a:r>
              <a:rPr lang="ru-RU" sz="3200" b="1" i="1" dirty="0" smtClean="0">
                <a:solidFill>
                  <a:srgbClr val="FF0000"/>
                </a:solidFill>
              </a:rPr>
              <a:t> человек умом.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Занимательная фразеология</a:t>
            </a:r>
            <a:endParaRPr lang="ru-RU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42982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Отгадайте фразеологизмы по рисунку и объясните их значение: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 descr="фразеологизм 00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643182"/>
            <a:ext cx="2785172" cy="39290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57620" y="3643314"/>
            <a:ext cx="47149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Зарубить на носу –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запомнить раз и навсегда, крепко-накрепко.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разеологизм3 001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071546"/>
            <a:ext cx="3857652" cy="47863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57752" y="1428736"/>
            <a:ext cx="38576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Горе луковое.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Когда вы чистите или режете лук, слезы текут ручьем. И причина тому – «горе луковое».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  <a:endParaRPr lang="ru-RU" sz="2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800" b="1" i="1" dirty="0" smtClean="0">
              <a:solidFill>
                <a:srgbClr val="FF0000"/>
              </a:solidFill>
            </a:endParaRPr>
          </a:p>
          <a:p>
            <a:pPr algn="ctr"/>
            <a:endParaRPr lang="ru-RU" sz="24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разеологизм2 001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000108"/>
            <a:ext cx="3718343" cy="48577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29190" y="2071678"/>
            <a:ext cx="37147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Аршин проглотил.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Так говорят об излишне чопорном, высокомерном человеке.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разеологизм3 0012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571480"/>
            <a:ext cx="4213705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29190" y="1071546"/>
            <a:ext cx="378621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Дело в шляпе.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Раньше, когда почты не существовало, все сообщения доставлялись гонцами. Важные бумаги или дела, зашивали под подкладку шляпы или шапки. Отсюда и возникло выражение</a:t>
            </a:r>
            <a:r>
              <a:rPr lang="ru-RU" sz="2800" b="1" i="1" dirty="0" smtClean="0">
                <a:solidFill>
                  <a:schemeClr val="tx2"/>
                </a:solidFill>
              </a:rPr>
              <a:t>.</a:t>
            </a:r>
            <a:endParaRPr lang="ru-RU" sz="28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Анаграммы</a:t>
            </a:r>
            <a:endParaRPr lang="ru-RU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Анаграмма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перестановка букв в слове, образующая новое слово ("мука" - "кума"), часто встречается в псевдонимах, применяется в загадках, шарадах. Например:</a:t>
            </a:r>
          </a:p>
          <a:p>
            <a:pPr algn="ctr"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Даже маленький Серёжа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Нам сказать однажды может: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- Мы кладём в пробирку </a:t>
            </a:r>
            <a:r>
              <a:rPr lang="ru-RU" b="1" i="1" dirty="0" smtClean="0">
                <a:solidFill>
                  <a:srgbClr val="FF0000"/>
                </a:solidFill>
              </a:rPr>
              <a:t>бром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А в тетради чертим </a:t>
            </a:r>
            <a:r>
              <a:rPr lang="ru-RU" b="1" i="1" dirty="0" smtClean="0">
                <a:solidFill>
                  <a:srgbClr val="FF0000"/>
                </a:solidFill>
              </a:rPr>
              <a:t>ромб.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Отгадайте загадки-анаграммы:</a:t>
            </a:r>
            <a:endParaRPr lang="ru-RU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186370" cy="4525963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Роли я играл на сцене,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Выступал я на арене.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Буквы, видно, подшутили,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В утварь взяли превратили.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И теперь на кухне ловко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Натираю я морковку.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71604" y="5572140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Актёр – тёрка.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Actors Carto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025" y="1000108"/>
            <a:ext cx="3635975" cy="2576486"/>
          </a:xfrm>
          <a:prstGeom prst="rect">
            <a:avLst/>
          </a:prstGeom>
          <a:noFill/>
        </p:spPr>
      </p:pic>
      <p:pic>
        <p:nvPicPr>
          <p:cNvPr id="1030" name="Picture 6" descr="Раскраска Терка Раскраски онлайн бесплатно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3799386"/>
            <a:ext cx="2283765" cy="30586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356</Words>
  <Application>Microsoft Office PowerPoint</Application>
  <PresentationFormat>Экран (4:3)</PresentationFormat>
  <Paragraphs>78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Игра «Интеллектуальный марафон»</vt:lpstr>
      <vt:lpstr>Двойные согласные В каких словах пропущена одна гласная, а в каких - две? </vt:lpstr>
      <vt:lpstr>Закончи пословицы:</vt:lpstr>
      <vt:lpstr>Занимательная фразеология</vt:lpstr>
      <vt:lpstr>Слайд 5</vt:lpstr>
      <vt:lpstr>Слайд 6</vt:lpstr>
      <vt:lpstr>Слайд 7</vt:lpstr>
      <vt:lpstr>Анаграммы</vt:lpstr>
      <vt:lpstr>Отгадайте загадки-анаграммы:</vt:lpstr>
      <vt:lpstr>Слайд 10</vt:lpstr>
      <vt:lpstr>Слайд 11</vt:lpstr>
      <vt:lpstr>Слайд 12</vt:lpstr>
      <vt:lpstr>  Шифровка Расшифруйте  известные пословицы  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слава</cp:lastModifiedBy>
  <cp:revision>39</cp:revision>
  <dcterms:created xsi:type="dcterms:W3CDTF">2012-05-08T20:01:29Z</dcterms:created>
  <dcterms:modified xsi:type="dcterms:W3CDTF">2015-03-27T16:45:10Z</dcterms:modified>
</cp:coreProperties>
</file>