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68" r:id="rId3"/>
    <p:sldId id="256" r:id="rId4"/>
    <p:sldId id="263" r:id="rId5"/>
    <p:sldId id="261" r:id="rId6"/>
    <p:sldId id="271" r:id="rId7"/>
    <p:sldId id="281" r:id="rId8"/>
    <p:sldId id="272" r:id="rId9"/>
    <p:sldId id="279" r:id="rId10"/>
    <p:sldId id="273" r:id="rId11"/>
    <p:sldId id="280" r:id="rId12"/>
    <p:sldId id="274" r:id="rId13"/>
    <p:sldId id="275" r:id="rId14"/>
    <p:sldId id="276" r:id="rId15"/>
    <p:sldId id="277" r:id="rId16"/>
    <p:sldId id="278" r:id="rId17"/>
    <p:sldId id="266" r:id="rId18"/>
    <p:sldId id="265" r:id="rId19"/>
    <p:sldId id="270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57858-3E72-48E2-B33B-F25495737DA1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5CE4E-87DC-481A-B297-30D0B2749B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39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812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343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86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672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09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185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20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D5CE4E-87DC-481A-B297-30D0B2749B6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700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211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400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37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45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861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89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10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00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78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220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631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1000">
              <a:srgbClr val="21D6E0"/>
            </a:gs>
            <a:gs pos="0">
              <a:srgbClr val="0087E6">
                <a:alpha val="28000"/>
              </a:srgbClr>
            </a:gs>
            <a:gs pos="100000">
              <a:srgbClr val="005CB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0" y="2456"/>
            <a:ext cx="9144000" cy="6855544"/>
          </a:xfrm>
          <a:prstGeom prst="frame">
            <a:avLst>
              <a:gd name="adj1" fmla="val 3052"/>
            </a:avLst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08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6.png"/><Relationship Id="rId7" Type="http://schemas.openxmlformats.org/officeDocument/2006/relationships/slide" Target="slide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.png"/><Relationship Id="rId7" Type="http://schemas.openxmlformats.org/officeDocument/2006/relationships/slide" Target="slide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6.png"/><Relationship Id="rId7" Type="http://schemas.openxmlformats.org/officeDocument/2006/relationships/slide" Target="slide1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6.png"/><Relationship Id="rId7" Type="http://schemas.openxmlformats.org/officeDocument/2006/relationships/slide" Target="slide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image" Target="../media/image6.png"/><Relationship Id="rId7" Type="http://schemas.openxmlformats.org/officeDocument/2006/relationships/slide" Target="slide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16.xml"/><Relationship Id="rId9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audio" Target="../media/audio4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loveit.ru/uploads/gallery/main/613/masha_bear91.png" TargetMode="External"/><Relationship Id="rId13" Type="http://schemas.openxmlformats.org/officeDocument/2006/relationships/hyperlink" Target="http://solnyshko-mdou.ucoz.ru/oktobr/690507513.gif" TargetMode="External"/><Relationship Id="rId3" Type="http://schemas.openxmlformats.org/officeDocument/2006/relationships/hyperlink" Target="http://png-1.findicons.com/files/icons/1676/primo/128/button_blue_play.png" TargetMode="External"/><Relationship Id="rId7" Type="http://schemas.openxmlformats.org/officeDocument/2006/relationships/hyperlink" Target="http://liubavyshka.ru/_ph/172/2/67242184.gif?1427006318" TargetMode="External"/><Relationship Id="rId12" Type="http://schemas.openxmlformats.org/officeDocument/2006/relationships/hyperlink" Target="http://liubavyshka.ru/photo/77-0-23449" TargetMode="External"/><Relationship Id="rId2" Type="http://schemas.openxmlformats.org/officeDocument/2006/relationships/hyperlink" Target="http://png-1.findicons.com/files/icons/129/soft_scraps/128/button_rewind_01.png" TargetMode="Externa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go4.imgsmail.ru/imgpreview?key=412cf9fc3cf27340&amp;mb=imgdb_preview_1208" TargetMode="External"/><Relationship Id="rId11" Type="http://schemas.openxmlformats.org/officeDocument/2006/relationships/hyperlink" Target="http://img1.liveinternet.ru/images/attach/c/2/74/504/74504161_large_020.png" TargetMode="External"/><Relationship Id="rId5" Type="http://schemas.openxmlformats.org/officeDocument/2006/relationships/hyperlink" Target="http://img1.liveinternet.ru/images/attach/c/2/74/503/74503855_07.png" TargetMode="External"/><Relationship Id="rId15" Type="http://schemas.openxmlformats.org/officeDocument/2006/relationships/slide" Target="slide1.xml"/><Relationship Id="rId10" Type="http://schemas.openxmlformats.org/officeDocument/2006/relationships/hyperlink" Target="http://savik-host.ru/mzyie/zhurnal_za_rulem_oficialnyy_sayt_1924_100.jpg" TargetMode="External"/><Relationship Id="rId4" Type="http://schemas.openxmlformats.org/officeDocument/2006/relationships/hyperlink" Target="http://mp3ostrov.com/?string=%E4%E5%F2%F1%EA%E8%E5%20%EF%E5%F1%ED%E8%20%E8%E7%20%EC%25" TargetMode="External"/><Relationship Id="rId9" Type="http://schemas.openxmlformats.org/officeDocument/2006/relationships/hyperlink" Target="http://img0.liveinternet.ru/images/attach/c/2/74/504/74504172_032.png" TargetMode="External"/><Relationship Id="rId14" Type="http://schemas.openxmlformats.org/officeDocument/2006/relationships/hyperlink" Target="http://go3.imgsmail.ru/imgpreview?key=7f4a4268827e69a2&amp;mb=imgdb_preview_31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audio" Target="../media/audio2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3.wav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.png"/><Relationship Id="rId7" Type="http://schemas.openxmlformats.org/officeDocument/2006/relationships/slide" Target="slide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2.wav"/><Relationship Id="rId4" Type="http://schemas.openxmlformats.org/officeDocument/2006/relationships/slide" Target="slide10.xml"/><Relationship Id="rId9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8690" y="2060849"/>
            <a:ext cx="4191302" cy="1656184"/>
          </a:xfrm>
          <a:gradFill flip="none" rotWithShape="1">
            <a:gsLst>
              <a:gs pos="52000">
                <a:schemeClr val="bg1">
                  <a:alpha val="0"/>
                  <a:lumMod val="67000"/>
                  <a:lumOff val="33000"/>
                </a:schemeClr>
              </a:gs>
              <a:gs pos="97000">
                <a:srgbClr val="F0EBD5"/>
              </a:gs>
              <a:gs pos="100000">
                <a:srgbClr val="D1C39F"/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ПОМОГИ МАШЕ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3200" dirty="0" smtClean="0">
                <a:solidFill>
                  <a:schemeClr val="bg1"/>
                </a:solidFill>
              </a:rPr>
              <a:t>ВЫПОЛНИТЬ ЗАДАНИЕ</a:t>
            </a:r>
            <a:br>
              <a:rPr lang="ru-RU" sz="3200" dirty="0" smtClean="0">
                <a:solidFill>
                  <a:schemeClr val="bg1"/>
                </a:solidFill>
              </a:rPr>
            </a:br>
            <a:r>
              <a:rPr lang="ru-RU" sz="1800" dirty="0" smtClean="0">
                <a:solidFill>
                  <a:schemeClr val="bg1"/>
                </a:solidFill>
              </a:rPr>
              <a:t>(Сложение и вычитание в пределах 20)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7708" y="5157192"/>
            <a:ext cx="5968752" cy="132055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Петрова В.Н.</a:t>
            </a:r>
          </a:p>
          <a:p>
            <a:pPr lvl="0"/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Математика, 1класс</a:t>
            </a:r>
          </a:p>
          <a:p>
            <a:pPr lvl="0"/>
            <a:r>
              <a:rPr lang="ru-RU" sz="28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Актобе</a:t>
            </a:r>
            <a:r>
              <a: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2015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5463" y="5084579"/>
            <a:ext cx="720080" cy="15386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324" y="6128832"/>
            <a:ext cx="882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ссылки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99209"/>
            <a:ext cx="324000" cy="32400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06630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287078"/>
            <a:ext cx="4932548" cy="2493850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суммы  чисел 7 и 7?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>
              <a:snd r:embed="rId8" name="отлично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0</a:t>
            </a:r>
            <a:endParaRPr lang="ru-RU" sz="4000" dirty="0"/>
          </a:p>
        </p:txBody>
      </p:sp>
      <p:sp>
        <p:nvSpPr>
          <p:cNvPr id="9" name="TextBox 8">
            <a:hlinkClick r:id="rId7" action="ppaction://hlinksldjump">
              <a:snd r:embed="rId8" name="отлично.wav"/>
            </a:hlinkClick>
          </p:cNvPr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14</a:t>
            </a:r>
            <a:endParaRPr lang="ru-RU" sz="4000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789734" y="51359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6108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1" y="287078"/>
            <a:ext cx="4644517" cy="2781882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В </a:t>
            </a:r>
            <a:r>
              <a:rPr lang="ru-RU" sz="2800" dirty="0" smtClean="0"/>
              <a:t>вазе 9 конфет. Сколько ещё конфет нужно положить в вазу, чтобы их стало 15?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>
              <a:snd r:embed="rId8" name="здорово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9" name="TextBox 8">
            <a:hlinkClick r:id="rId7" action="ppaction://hlinksldjump">
              <a:snd r:embed="rId8" name="здорово.wav"/>
            </a:hlinkClick>
          </p:cNvPr>
          <p:cNvSpPr txBox="1"/>
          <p:nvPr/>
        </p:nvSpPr>
        <p:spPr>
          <a:xfrm>
            <a:off x="2847340" y="513188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6</a:t>
            </a:r>
            <a:endParaRPr lang="ru-RU" sz="4000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7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5172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620688"/>
            <a:ext cx="4428492" cy="2376264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разности  чисел 13 и 4?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>
              <a:snd r:embed="rId8" name="молодец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9" name="TextBox 8">
            <a:hlinkClick r:id="rId7" action="ppaction://hlinksldjump">
              <a:snd r:embed="rId8" name="молодец.wav"/>
            </a:hlinkClick>
          </p:cNvPr>
          <p:cNvSpPr txBox="1"/>
          <p:nvPr/>
        </p:nvSpPr>
        <p:spPr>
          <a:xfrm>
            <a:off x="2847340" y="513188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9</a:t>
            </a:r>
            <a:endParaRPr lang="ru-RU" sz="4000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789734" y="51359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17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2064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620688"/>
            <a:ext cx="4572508" cy="2376264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разности  чисел 16 и 8?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7" action="ppaction://hlinksldjump">
              <a:snd r:embed="rId8" name="молодец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18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7</a:t>
            </a:r>
            <a:endParaRPr lang="ru-RU" sz="4000" dirty="0"/>
          </a:p>
        </p:txBody>
      </p:sp>
      <p:sp>
        <p:nvSpPr>
          <p:cNvPr id="10" name="TextBox 9">
            <a:hlinkClick r:id="rId7" action="ppaction://hlinksldjump">
              <a:snd r:embed="rId8" name="молодец.wav"/>
            </a:hlinkClick>
          </p:cNvPr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8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0586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287078"/>
            <a:ext cx="4716524" cy="2565858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суммы  чисел </a:t>
            </a:r>
            <a:r>
              <a:rPr lang="ru-RU" sz="2800" dirty="0"/>
              <a:t>8</a:t>
            </a:r>
            <a:r>
              <a:rPr lang="ru-RU" sz="2800" dirty="0" smtClean="0"/>
              <a:t> и 5?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>
              <a:snd r:embed="rId8" name="отлично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14</a:t>
            </a:r>
            <a:endParaRPr lang="ru-RU" sz="4000" dirty="0"/>
          </a:p>
        </p:txBody>
      </p:sp>
      <p:sp>
        <p:nvSpPr>
          <p:cNvPr id="9" name="TextBox 8">
            <a:hlinkClick r:id="rId7" action="ppaction://hlinksldjump">
              <a:snd r:embed="rId8" name="отлично.wav"/>
            </a:hlinkClick>
          </p:cNvPr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13</a:t>
            </a:r>
            <a:endParaRPr lang="ru-RU" sz="4000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4789734" y="51359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2544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287078"/>
            <a:ext cx="4644516" cy="2637866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суммы  чисел 7 и 6?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>
              <a:snd r:embed="rId5" name="здорово.wav"/>
            </a:hlinkClick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>
              <a:snd r:embed="rId9" name="отлично.wav"/>
            </a:hlinkClick>
          </p:cNvPr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13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15</a:t>
            </a:r>
            <a:endParaRPr lang="ru-RU" sz="4000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2817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968140" y="476672"/>
            <a:ext cx="7272808" cy="1008112"/>
          </a:xfrm>
          <a:prstGeom prst="ribbon">
            <a:avLst/>
          </a:prstGeom>
          <a:solidFill>
            <a:srgbClr val="00B0F0">
              <a:alpha val="41000"/>
            </a:srgbClr>
          </a:solidFill>
          <a:ln>
            <a:solidFill>
              <a:schemeClr val="bg1">
                <a:lumMod val="65000"/>
                <a:alpha val="67000"/>
              </a:schemeClr>
            </a:solidFill>
          </a:ln>
          <a:scene3d>
            <a:camera prst="orthographicFront"/>
            <a:lightRig rig="threePt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Молодец!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815" y="2095164"/>
            <a:ext cx="6401792" cy="4797152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" action="ppaction://hlinkshowjump?jump=endshow"/>
          </p:cNvPr>
          <p:cNvSpPr/>
          <p:nvPr/>
        </p:nvSpPr>
        <p:spPr>
          <a:xfrm>
            <a:off x="7866956" y="44450"/>
            <a:ext cx="1123057" cy="387350"/>
          </a:xfrm>
          <a:prstGeom prst="roundRect">
            <a:avLst/>
          </a:prstGeom>
          <a:effectLst>
            <a:glow rad="88900">
              <a:schemeClr val="accent1">
                <a:satMod val="175000"/>
                <a:alpha val="36000"/>
              </a:schemeClr>
            </a:glo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выход</a:t>
            </a:r>
            <a:endParaRPr lang="ru-RU" sz="2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889"/>
            <a:ext cx="3666852" cy="29994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600" y="4735840"/>
            <a:ext cx="1753648" cy="21043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797152" y="4871853"/>
            <a:ext cx="2278800" cy="210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7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>
            <p:snd r:embed="rId3" name="Detskie_pesni_-_Solnechnye_zajchiki_iz_.wav"/>
          </p:stSnd>
        </p:sndAc>
      </p:transition>
    </mc:Choice>
    <mc:Fallback xmlns="">
      <p:transition spd="slow" advClick="0">
        <p:sndAc>
          <p:stSnd>
            <p:snd r:embed="rId7" name="Detskie_pesni_-_Solnechnye_zajchiki_iz_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36 -0.06042 C -0.12865 -0.05579 -0.13976 -0.05208 -0.15087 -0.04745 C -0.16893 -0.03148 -0.21285 -0.02407 -0.23698 -0.01713 C -0.25208 -0.01273 -0.25729 -0.00717 -0.27014 0.00023 C -0.28125 0.00648 -0.29514 0.0088 -0.30712 0.0132 C -0.31997 0.01852 -0.33351 0.02454 -0.3467 0.03056 C -0.35677 0.02778 -0.36667 0.0257 -0.37656 0.02199 C -0.38993 0.0169 -0.39983 0.00625 -0.4132 0.00023 C -0.42309 -0.01921 -0.41702 -0.00995 -0.43299 -0.03009 C -0.43542 -0.0331 -0.43958 -0.03866 -0.43958 -0.03842 C -0.46788 -0.03588 -0.47865 -0.03356 -0.50261 -0.02569 C -0.50886 -0.01759 -0.51441 -0.00023 -0.52274 0.00463 C -0.52795 0.00741 -0.53351 0.00741 -0.53906 0.00903 C -0.56111 0.00625 -0.58386 0.00556 -0.60556 0.00023 C -0.61927 -0.00324 -0.64531 -0.01713 -0.64531 -0.0169 C -0.65833 -0.03426 -0.67222 -0.0456 -0.68906 -0.05602 C -0.71945 -0.05347 -0.75434 -0.05393 -0.78542 -0.04305 C -0.81007 -0.03403 -0.83021 -0.01458 -0.85486 -0.00417 C -1.09393 0.09514 -1.35643 -0.00417 -1.60781 -0.00417 " pathEditMode="relative" rAng="0" ptsTypes="ffffffffffffffffff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531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2.96296E-6 C 0.04688 0.00116 0.09376 0.00046 0.14046 0.00324 C 0.14549 0.00347 0.14966 0.00926 0.15469 0.00949 C 0.17622 0.01065 0.19758 0.01157 0.2191 0.01273 C 0.22223 0.01366 0.22535 0.01574 0.22865 0.01574 C 0.32865 0.01458 0.42865 0.01366 0.52865 0.00949 C 0.53091 0.00949 0.53907 -0.00023 0.54046 -0.00324 C 0.54931 -0.02315 0.55313 -0.0463 0.57136 -0.05393 C 0.58629 -0.05278 0.60435 -0.05949 0.6165 -0.04768 C 0.62952 -0.03518 0.63195 -0.01319 0.64758 -0.00648 C 0.654 0.00208 0.6606 0.00556 0.6691 0.00949 C 0.69237 0.05648 0.79549 0.01597 0.79758 0.01574 C 0.80296 0.0088 0.80903 0.00394 0.81424 -0.00324 C 0.81581 -0.00949 0.81563 -0.01759 0.8191 -0.02222 C 0.82223 -0.02639 0.82865 -0.03495 0.82865 -0.03495 C 0.84237 -0.07245 0.82414 -0.02801 0.84046 -0.05393 C 0.84272 -0.05764 0.84341 -0.06273 0.84532 -0.06667 C 0.85261 -0.08125 0.86945 -0.08704 0.88091 -0.09213 C 0.91355 -0.09097 0.95001 -0.10648 0.97865 -0.08565 C 0.99219 -0.07569 0.99237 -0.07384 1.00244 -0.06042 C 1.00417 -0.0581 1.0073 -0.05856 1.00956 -0.05718 C 1.03855 -0.03773 0.99862 -0.06273 1.02136 -0.04444 C 1.02362 -0.04259 1.0264 -0.04282 1.02865 -0.0412 C 1.03612 -0.03565 1.04167 -0.02454 1.05001 -0.02222 C 1.06147 -0.01921 1.07223 -0.01458 1.08334 -0.00949 C 1.09462 -0.0044 1.10712 -0.00741 1.1191 -0.00648 C 1.15747 0.01111 1.18143 -0.00625 1.21199 -0.02222 C 1.21685 -0.02917 1.21685 -0.02986 1.22379 -0.03495 C 1.23004 -0.03958 1.24289 -0.04768 1.24289 -0.04768 C 1.27622 -0.04653 1.30956 -0.04745 1.34289 -0.04444 C 1.3573 -0.04306 1.37431 -0.02245 1.39046 -0.02222 C 1.51737 -0.02106 1.64445 -0.02222 1.77136 -0.02222 " pathEditMode="relative" ptsTypes="fffffffffffffffffffffffffffffffA">
                                      <p:cBhvr>
                                        <p:cTn id="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779913" y="332656"/>
            <a:ext cx="5184576" cy="3456384"/>
          </a:xfrm>
          <a:prstGeom prst="cloudCallout">
            <a:avLst>
              <a:gd name="adj1" fmla="val -63297"/>
              <a:gd name="adj2" fmla="val 478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Ошибка!</a:t>
            </a:r>
            <a:endParaRPr lang="ru-RU" sz="5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93105"/>
            <a:ext cx="2952328" cy="4690177"/>
          </a:xfrm>
          <a:prstGeom prst="rect">
            <a:avLst/>
          </a:prstGeom>
        </p:spPr>
      </p:pic>
      <p:sp>
        <p:nvSpPr>
          <p:cNvPr id="2" name="Скругленный прямоугольник 1">
            <a:hlinkClick r:id="rId3" action="ppaction://hlinksldjump"/>
          </p:cNvPr>
          <p:cNvSpPr/>
          <p:nvPr/>
        </p:nvSpPr>
        <p:spPr>
          <a:xfrm>
            <a:off x="5115659" y="5301208"/>
            <a:ext cx="2304256" cy="936104"/>
          </a:xfrm>
          <a:prstGeom prst="roundRect">
            <a:avLst/>
          </a:prstGeom>
          <a:effectLst>
            <a:glow rad="88900">
              <a:schemeClr val="accent1">
                <a:satMod val="175000"/>
                <a:alpha val="36000"/>
              </a:schemeClr>
            </a:glo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hlinkClick r:id="rId3" action="ppaction://hlinksldjump"/>
              </a:rPr>
              <a:t>сначала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77547" y="3789040"/>
            <a:ext cx="1426094" cy="289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9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амка 5"/>
          <p:cNvSpPr/>
          <p:nvPr/>
        </p:nvSpPr>
        <p:spPr>
          <a:xfrm>
            <a:off x="23664" y="0"/>
            <a:ext cx="9144000" cy="6858000"/>
          </a:xfrm>
          <a:prstGeom prst="frame">
            <a:avLst>
              <a:gd name="adj1" fmla="val 1995"/>
            </a:avLst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chilly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840" y="332656"/>
            <a:ext cx="8229600" cy="1143000"/>
          </a:xfr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b="1">
                <a:ln w="11430">
                  <a:solidFill>
                    <a:srgbClr val="000099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Использованные </a:t>
            </a:r>
            <a:r>
              <a:rPr lang="ru-RU" b="1" smtClean="0">
                <a:ln w="11430">
                  <a:solidFill>
                    <a:srgbClr val="000099"/>
                  </a:solidFill>
                </a:ln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источники</a:t>
            </a:r>
            <a:endParaRPr lang="ru-RU" b="1" dirty="0">
              <a:ln w="11430">
                <a:solidFill>
                  <a:srgbClr val="000099"/>
                </a:solidFill>
              </a:ln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26901" y="1617482"/>
            <a:ext cx="8137525" cy="4525962"/>
          </a:xfrm>
        </p:spPr>
        <p:txBody>
          <a:bodyPr>
            <a:normAutofit fontScale="85000" lnSpcReduction="20000"/>
          </a:bodyPr>
          <a:lstStyle/>
          <a:p>
            <a:r>
              <a:rPr lang="ru-RU" sz="2600" dirty="0" smtClean="0">
                <a:hlinkClick r:id="rId2"/>
              </a:rPr>
              <a:t>Кнопка синяя</a:t>
            </a:r>
            <a:endParaRPr lang="ru-RU" sz="2600" dirty="0" smtClean="0"/>
          </a:p>
          <a:p>
            <a:r>
              <a:rPr lang="ru-RU" sz="2600" dirty="0" smtClean="0">
                <a:hlinkClick r:id="rId3"/>
              </a:rPr>
              <a:t>Кнопка синяя 2</a:t>
            </a:r>
            <a:endParaRPr lang="ru-RU" sz="2600" dirty="0" smtClean="0"/>
          </a:p>
          <a:p>
            <a:r>
              <a:rPr lang="ru-RU" sz="2600" u="sng" dirty="0" smtClean="0">
                <a:hlinkClick r:id="rId4"/>
              </a:rPr>
              <a:t>Песня из мультфильма «Маша и медведь»</a:t>
            </a:r>
            <a:endParaRPr lang="ru-RU" sz="2600" dirty="0" smtClean="0"/>
          </a:p>
          <a:p>
            <a:r>
              <a:rPr lang="ru-RU" sz="2600" dirty="0" smtClean="0">
                <a:hlinkClick r:id="rId5"/>
              </a:rPr>
              <a:t>Маша и заяц</a:t>
            </a:r>
            <a:endParaRPr lang="ru-RU" sz="2600" dirty="0" smtClean="0"/>
          </a:p>
          <a:p>
            <a:r>
              <a:rPr lang="ru-RU" sz="2600" dirty="0" smtClean="0">
                <a:hlinkClick r:id="rId6"/>
              </a:rPr>
              <a:t>Морковь</a:t>
            </a:r>
            <a:endParaRPr lang="ru-RU" sz="2600" dirty="0" smtClean="0"/>
          </a:p>
          <a:p>
            <a:r>
              <a:rPr lang="ru-RU" sz="2600" dirty="0" smtClean="0">
                <a:hlinkClick r:id="rId7"/>
              </a:rPr>
              <a:t>Маша</a:t>
            </a:r>
            <a:endParaRPr lang="ru-RU" sz="2600" dirty="0" smtClean="0"/>
          </a:p>
          <a:p>
            <a:r>
              <a:rPr lang="ru-RU" sz="2600" dirty="0" smtClean="0">
                <a:hlinkClick r:id="rId8"/>
              </a:rPr>
              <a:t>Зайчик</a:t>
            </a:r>
            <a:endParaRPr lang="ru-RU" sz="2600" dirty="0" smtClean="0"/>
          </a:p>
          <a:p>
            <a:r>
              <a:rPr lang="ru-RU" sz="2600" dirty="0" smtClean="0">
                <a:hlinkClick r:id="rId9"/>
              </a:rPr>
              <a:t>Маша</a:t>
            </a:r>
            <a:endParaRPr lang="ru-RU" sz="2600" dirty="0" smtClean="0"/>
          </a:p>
          <a:p>
            <a:r>
              <a:rPr lang="ru-RU" sz="2600" dirty="0" smtClean="0">
                <a:hlinkClick r:id="rId10"/>
              </a:rPr>
              <a:t>Фон 1 слайда</a:t>
            </a:r>
            <a:endParaRPr lang="ru-RU" sz="2600" dirty="0" smtClean="0"/>
          </a:p>
          <a:p>
            <a:r>
              <a:rPr lang="ru-RU" sz="2600" dirty="0" smtClean="0">
                <a:hlinkClick r:id="rId11"/>
              </a:rPr>
              <a:t>Маша и </a:t>
            </a:r>
            <a:r>
              <a:rPr lang="ru-RU" sz="2600" dirty="0" smtClean="0">
                <a:hlinkClick r:id="rId12"/>
              </a:rPr>
              <a:t>медведь</a:t>
            </a:r>
            <a:endParaRPr lang="ru-RU" sz="2600" dirty="0" smtClean="0"/>
          </a:p>
          <a:p>
            <a:r>
              <a:rPr lang="ru-RU" sz="2600" dirty="0" smtClean="0">
                <a:hlinkClick r:id="rId12"/>
              </a:rPr>
              <a:t>Зайчик 2</a:t>
            </a:r>
            <a:endParaRPr lang="ru-RU" sz="2600" dirty="0" smtClean="0"/>
          </a:p>
          <a:p>
            <a:r>
              <a:rPr lang="ru-RU" sz="2600" dirty="0" smtClean="0">
                <a:hlinkClick r:id="rId13"/>
              </a:rPr>
              <a:t>Солнышко</a:t>
            </a:r>
            <a:endParaRPr lang="ru-RU" sz="2600" dirty="0" smtClean="0"/>
          </a:p>
          <a:p>
            <a:r>
              <a:rPr lang="ru-RU" sz="2600" dirty="0" smtClean="0">
                <a:hlinkClick r:id="rId14"/>
              </a:rPr>
              <a:t>Мишка</a:t>
            </a:r>
            <a:endParaRPr lang="ru-RU" sz="26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166783"/>
            <a:ext cx="324000" cy="32400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9424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234071" y="404664"/>
            <a:ext cx="5940152" cy="3789040"/>
          </a:xfrm>
          <a:prstGeom prst="cloudCallout">
            <a:avLst>
              <a:gd name="adj1" fmla="val -63297"/>
              <a:gd name="adj2" fmla="val 478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Дорогой друг, </a:t>
            </a:r>
          </a:p>
          <a:p>
            <a:pPr algn="ctr"/>
            <a:r>
              <a:rPr lang="ru-RU" sz="2400" dirty="0" smtClean="0"/>
              <a:t>я придумала  для тебя  игру. </a:t>
            </a:r>
          </a:p>
          <a:p>
            <a:pPr algn="ctr"/>
            <a:r>
              <a:rPr lang="ru-RU" sz="2400" dirty="0" smtClean="0"/>
              <a:t>Она нетрудная, но хочу тебя предупредить, если ты ответишь неправильно, то  начнёшь игру с самого начала. Желаю удачи!</a:t>
            </a:r>
            <a:endParaRPr lang="ru-RU" sz="24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93105"/>
            <a:ext cx="2952328" cy="4690177"/>
          </a:xfrm>
          <a:prstGeom prst="rect">
            <a:avLst/>
          </a:prstGeom>
        </p:spPr>
      </p:pic>
      <p:pic>
        <p:nvPicPr>
          <p:cNvPr id="4" name="Рисунок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318780"/>
            <a:ext cx="324000" cy="324000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5022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3779913" y="332656"/>
            <a:ext cx="5184576" cy="3456384"/>
          </a:xfrm>
          <a:prstGeom prst="cloudCallout">
            <a:avLst>
              <a:gd name="adj1" fmla="val -63297"/>
              <a:gd name="adj2" fmla="val 478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Сначала подумай,</a:t>
            </a:r>
          </a:p>
          <a:p>
            <a:pPr algn="ctr"/>
            <a:r>
              <a:rPr lang="ru-RU" sz="3200" dirty="0" smtClean="0"/>
              <a:t>потом выбирай правильный ответ. </a:t>
            </a:r>
            <a:endParaRPr lang="ru-RU" sz="32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93105"/>
            <a:ext cx="2952328" cy="4690177"/>
          </a:xfrm>
          <a:prstGeom prst="rect">
            <a:avLst/>
          </a:prstGeom>
        </p:spPr>
      </p:pic>
      <p:sp>
        <p:nvSpPr>
          <p:cNvPr id="2" name="Скругленный прямоугольник 1">
            <a:hlinkClick r:id="" action="ppaction://hlinkshowjump?jump=nextslide"/>
          </p:cNvPr>
          <p:cNvSpPr/>
          <p:nvPr/>
        </p:nvSpPr>
        <p:spPr>
          <a:xfrm>
            <a:off x="5115659" y="5301208"/>
            <a:ext cx="2304256" cy="936104"/>
          </a:xfrm>
          <a:prstGeom prst="roundRect">
            <a:avLst/>
          </a:prstGeom>
          <a:effectLst>
            <a:glow rad="88900">
              <a:schemeClr val="accent1">
                <a:satMod val="175000"/>
                <a:alpha val="36000"/>
              </a:schemeClr>
            </a:glow>
            <a:softEdge rad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играть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837" y="3969060"/>
            <a:ext cx="1332147" cy="133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9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620688"/>
            <a:ext cx="4500500" cy="2304256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7+4-5=</a:t>
            </a:r>
            <a:endParaRPr lang="ru-RU" sz="6000" dirty="0"/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>
              <a:snd r:embed="rId7" name="здорово.wav"/>
            </a:hlinkClick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11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8</a:t>
            </a:r>
            <a:endParaRPr lang="ru-RU" sz="4000" dirty="0"/>
          </a:p>
        </p:txBody>
      </p:sp>
      <p:sp>
        <p:nvSpPr>
          <p:cNvPr id="10" name="TextBox 9">
            <a:hlinkClick r:id="rId6" action="ppaction://hlinksldjump">
              <a:snd r:embed="rId7" name="здорово.wav"/>
            </a:hlinkClick>
          </p:cNvPr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1167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620688"/>
            <a:ext cx="4500500" cy="2376264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12-4+3=</a:t>
            </a:r>
            <a:endParaRPr lang="ru-RU" sz="6000" dirty="0"/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>
              <a:snd r:embed="rId7" name="молодец.wav"/>
            </a:hlinkClick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7</a:t>
            </a:r>
            <a:endParaRPr lang="ru-RU" sz="4000" dirty="0"/>
          </a:p>
        </p:txBody>
      </p:sp>
      <p:sp>
        <p:nvSpPr>
          <p:cNvPr id="9" name="TextBox 8">
            <a:hlinkClick r:id="rId6" action="ppaction://hlinksldjump">
              <a:snd r:embed="rId7" name="молодец.wav"/>
            </a:hlinkClick>
          </p:cNvPr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11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9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5824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2" y="620688"/>
            <a:ext cx="4428492" cy="2376264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16-9+5=</a:t>
            </a:r>
            <a:endParaRPr lang="ru-RU" sz="6000" dirty="0"/>
          </a:p>
        </p:txBody>
      </p:sp>
      <p:pic>
        <p:nvPicPr>
          <p:cNvPr id="5" name="Рисунок 4">
            <a:hlinkClick r:id="rId3" action="ppaction://hlinksldjump">
              <a:snd r:embed="rId4" name="отлично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>
            <a:hlinkClick r:id="rId3" action="ppaction://hlinksldjump">
              <a:snd r:embed="rId4" name="отлично.wav"/>
            </a:hlinkClick>
          </p:cNvPr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12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11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9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6071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1" y="476672"/>
            <a:ext cx="4500501" cy="2448272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Подскажи зайке, какое число пропущено ?</a:t>
            </a:r>
          </a:p>
          <a:p>
            <a:pPr algn="ctr"/>
            <a:r>
              <a:rPr lang="ru-RU" sz="2800" dirty="0" smtClean="0"/>
              <a:t>12 ….. 14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>
              <a:snd r:embed="rId5" name="отлично.wav"/>
            </a:hlinkClick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>
              <a:snd r:embed="rId5" name="отлично.wav"/>
            </a:hlinkClick>
          </p:cNvPr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13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14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4765944" y="515213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16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340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630708" y="476672"/>
            <a:ext cx="4317556" cy="2304256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Чему равно значение суммы  чисел 9 и 3?</a:t>
            </a:r>
            <a:endParaRPr lang="ru-RU" sz="2800" dirty="0"/>
          </a:p>
        </p:txBody>
      </p:sp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7" action="ppaction://hlinksldjump">
              <a:snd r:embed="rId8" name="здорово.wav"/>
            </a:hlinkClick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13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6</a:t>
            </a:r>
            <a:endParaRPr lang="ru-RU" sz="4000" dirty="0"/>
          </a:p>
        </p:txBody>
      </p:sp>
      <p:sp>
        <p:nvSpPr>
          <p:cNvPr id="10" name="TextBox 9">
            <a:hlinkClick r:id="rId7" action="ppaction://hlinksldjump">
              <a:snd r:embed="rId8" name="здорово.wav"/>
            </a:hlinkClick>
          </p:cNvPr>
          <p:cNvSpPr txBox="1"/>
          <p:nvPr/>
        </p:nvSpPr>
        <p:spPr>
          <a:xfrm>
            <a:off x="4789734" y="51359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4071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23"/>
          <a:stretch/>
        </p:blipFill>
        <p:spPr>
          <a:xfrm>
            <a:off x="6347743" y="2492896"/>
            <a:ext cx="2796257" cy="41282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35" t="26384"/>
          <a:stretch/>
        </p:blipFill>
        <p:spPr>
          <a:xfrm>
            <a:off x="647564" y="287078"/>
            <a:ext cx="1872208" cy="3726014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>
            <a:off x="2519771" y="287078"/>
            <a:ext cx="5652629" cy="2781882"/>
          </a:xfrm>
          <a:prstGeom prst="cloudCallout">
            <a:avLst>
              <a:gd name="adj1" fmla="val -58082"/>
              <a:gd name="adj2" fmla="val 32838"/>
            </a:avLst>
          </a:prstGeom>
          <a:gradFill flip="none" rotWithShape="1">
            <a:gsLst>
              <a:gs pos="0">
                <a:srgbClr val="03D4A8"/>
              </a:gs>
              <a:gs pos="1000">
                <a:srgbClr val="21D6E0"/>
              </a:gs>
              <a:gs pos="13000">
                <a:schemeClr val="bg2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400" dirty="0" smtClean="0"/>
              <a:t>Яблоки </a:t>
            </a:r>
            <a:r>
              <a:rPr lang="ru-RU" sz="2400" dirty="0"/>
              <a:t>в саду поспели,</a:t>
            </a:r>
          </a:p>
          <a:p>
            <a:pPr algn="ctr"/>
            <a:r>
              <a:rPr lang="ru-RU" sz="2400" dirty="0"/>
              <a:t>Мы отведать их успели </a:t>
            </a:r>
          </a:p>
          <a:p>
            <a:pPr algn="ctr"/>
            <a:r>
              <a:rPr lang="ru-RU" sz="2400" dirty="0" smtClean="0"/>
              <a:t>Шесть </a:t>
            </a:r>
            <a:r>
              <a:rPr lang="ru-RU" sz="2400" dirty="0"/>
              <a:t>румяных, наливных,</a:t>
            </a:r>
          </a:p>
          <a:p>
            <a:pPr algn="ctr"/>
            <a:r>
              <a:rPr lang="ru-RU" sz="2400" dirty="0" smtClean="0"/>
              <a:t>Пять </a:t>
            </a:r>
            <a:r>
              <a:rPr lang="ru-RU" sz="2400" dirty="0"/>
              <a:t>с кислинкой.</a:t>
            </a:r>
          </a:p>
          <a:p>
            <a:pPr algn="ctr"/>
            <a:r>
              <a:rPr lang="ru-RU" sz="2400" dirty="0" smtClean="0"/>
              <a:t>Сколько их?</a:t>
            </a:r>
            <a:endParaRPr lang="ru-RU" sz="2400" dirty="0"/>
          </a:p>
        </p:txBody>
      </p:sp>
      <p:pic>
        <p:nvPicPr>
          <p:cNvPr id="5" name="Рисунок 4">
            <a:hlinkClick r:id="rId4" action="ppaction://hlinksldjump">
              <a:snd r:embed="rId5" name="молодец.wav"/>
            </a:hlinkClick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93094"/>
            <a:ext cx="2066925" cy="1762125"/>
          </a:xfrm>
          <a:prstGeom prst="rect">
            <a:avLst/>
          </a:prstGeom>
        </p:spPr>
      </p:pic>
      <p:pic>
        <p:nvPicPr>
          <p:cNvPr id="6" name="Рисунок 5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602" y="4432237"/>
            <a:ext cx="2066925" cy="1762125"/>
          </a:xfrm>
          <a:prstGeom prst="rect">
            <a:avLst/>
          </a:prstGeom>
        </p:spPr>
      </p:pic>
      <p:pic>
        <p:nvPicPr>
          <p:cNvPr id="7" name="Рисунок 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1" b="100000" l="46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432236"/>
            <a:ext cx="2066925" cy="1762125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>
              <a:snd r:embed="rId9" name="отлично.wav"/>
            </a:hlinkClick>
          </p:cNvPr>
          <p:cNvSpPr txBox="1"/>
          <p:nvPr/>
        </p:nvSpPr>
        <p:spPr>
          <a:xfrm>
            <a:off x="727201" y="498355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11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847340" y="5131889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13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4789734" y="5135959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1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6644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6b2b6df73e6380c566facbd9e38923b48e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249</Words>
  <Application>Microsoft Office PowerPoint</Application>
  <PresentationFormat>Экран (4:3)</PresentationFormat>
  <Paragraphs>97</Paragraphs>
  <Slides>18</Slides>
  <Notes>13</Notes>
  <HiddenSlides>1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ПОМОГИ МАШЕ ВЫПОЛНИТЬ ЗАДАНИЕ (Сложение и вычитание в пределах 20)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UserXP</cp:lastModifiedBy>
  <cp:revision>49</cp:revision>
  <dcterms:modified xsi:type="dcterms:W3CDTF">2015-03-25T15:54:23Z</dcterms:modified>
</cp:coreProperties>
</file>