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0" r:id="rId2"/>
    <p:sldId id="270" r:id="rId3"/>
    <p:sldId id="259" r:id="rId4"/>
    <p:sldId id="271" r:id="rId5"/>
    <p:sldId id="257" r:id="rId6"/>
    <p:sldId id="261" r:id="rId7"/>
    <p:sldId id="262" r:id="rId8"/>
    <p:sldId id="272" r:id="rId9"/>
    <p:sldId id="265" r:id="rId10"/>
    <p:sldId id="266" r:id="rId11"/>
    <p:sldId id="267" r:id="rId12"/>
    <p:sldId id="268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AB05"/>
    <a:srgbClr val="0AA6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6" autoAdjust="0"/>
    <p:restoredTop sz="94660"/>
  </p:normalViewPr>
  <p:slideViewPr>
    <p:cSldViewPr>
      <p:cViewPr varScale="1">
        <p:scale>
          <a:sx n="68" d="100"/>
          <a:sy n="68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8842E-DD01-463A-803D-3994BFA602FE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A0FA6-5254-4363-A9D6-D94647EB9F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43336-E3A9-4A81-BC6B-C3DC79D20B50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43336-E3A9-4A81-BC6B-C3DC79D20B50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43336-E3A9-4A81-BC6B-C3DC79D20B50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43336-E3A9-4A81-BC6B-C3DC79D20B50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3DC83-A2EC-4D3B-9CFE-61E3855E97D8}" type="datetimeFigureOut">
              <a:rPr lang="ru-RU" smtClean="0"/>
              <a:pPr/>
              <a:t>23.03.2015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8C564-3E2A-4298-9171-6C2EE96C8D1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mg0.liveinternet.ru/images/attach/c/4/81/625/81625044_ezh2.png" TargetMode="External"/><Relationship Id="rId13" Type="http://schemas.openxmlformats.org/officeDocument/2006/relationships/hyperlink" Target="http://img1.liveinternet.ru/images/attach/c/4/81/559/81559593_0_a4f4c_5caf86e4_L.png" TargetMode="External"/><Relationship Id="rId18" Type="http://schemas.openxmlformats.org/officeDocument/2006/relationships/hyperlink" Target="http://andrew-dev.ucoz.ru/_nw/0/17654877.jpg" TargetMode="External"/><Relationship Id="rId3" Type="http://schemas.openxmlformats.org/officeDocument/2006/relationships/hyperlink" Target="http://&#1089;&#1099;&#1085;&#1076;&#1086;&#1095;&#1082;&#1072;.&#1088;&#1092;/wp-content/uploads/2013/01/sova-724x1024.jpg" TargetMode="External"/><Relationship Id="rId21" Type="http://schemas.openxmlformats.org/officeDocument/2006/relationships/hyperlink" Target="http://img-fotki.yandex.ru/get/5410/89635038.61a/0_6fb44_69b3085b_XL" TargetMode="External"/><Relationship Id="rId7" Type="http://schemas.openxmlformats.org/officeDocument/2006/relationships/hyperlink" Target="http://im2-tub-ru.yandex.net/i?id=0ff8a04f898fca38e75180b6d896fb87-143-144&amp;n=21" TargetMode="External"/><Relationship Id="rId12" Type="http://schemas.openxmlformats.org/officeDocument/2006/relationships/hyperlink" Target="http://img-fotki.yandex.ru/get/6410/43911121.1a3/0_a368f_10fd3e1e_XL" TargetMode="External"/><Relationship Id="rId17" Type="http://schemas.openxmlformats.org/officeDocument/2006/relationships/hyperlink" Target="http://img-fotki.yandex.ru/get/4810/cadi-1986.51b/0_8031e_84154e3b_XL" TargetMode="External"/><Relationship Id="rId25" Type="http://schemas.openxmlformats.org/officeDocument/2006/relationships/hyperlink" Target="http://im2-tub-ru.yandex.net/i?id=a41667d4c1c0e99c7221d24b3fb5057d-100-144&amp;n=21" TargetMode="External"/><Relationship Id="rId2" Type="http://schemas.openxmlformats.org/officeDocument/2006/relationships/hyperlink" Target="http://static3.depositphotos.com/1005091/225/v/950/depositphotos_2259461-Owl-teacher-and-books.jpg" TargetMode="External"/><Relationship Id="rId16" Type="http://schemas.openxmlformats.org/officeDocument/2006/relationships/hyperlink" Target="http://doska.ykt.ru/files/2013-12-09/UHc7SKuI.png" TargetMode="External"/><Relationship Id="rId20" Type="http://schemas.openxmlformats.org/officeDocument/2006/relationships/hyperlink" Target="http://img-fotki.yandex.ru/get/6107/127475903.23/0_e4506_56785f10_X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oetryclub.com.ua/upload/poem_all/00168874.jpg" TargetMode="External"/><Relationship Id="rId11" Type="http://schemas.openxmlformats.org/officeDocument/2006/relationships/hyperlink" Target="http://www.vectory.ru/products_pictures/zayac00697.gif" TargetMode="External"/><Relationship Id="rId24" Type="http://schemas.openxmlformats.org/officeDocument/2006/relationships/hyperlink" Target="http://img0.liveinternet.ru/images/attach/b/4/103/45/103045014_7.png" TargetMode="External"/><Relationship Id="rId5" Type="http://schemas.openxmlformats.org/officeDocument/2006/relationships/hyperlink" Target="http://im0-tub-ru.yandex.net/i?id=aa2e3a3f85cb3dbe3c94b5b5c0f87b73-42-144&amp;n=21" TargetMode="External"/><Relationship Id="rId15" Type="http://schemas.openxmlformats.org/officeDocument/2006/relationships/hyperlink" Target="http://img0.liveinternet.ru/images/attach/c/9/106/15/106015268_original.jpg" TargetMode="External"/><Relationship Id="rId23" Type="http://schemas.openxmlformats.org/officeDocument/2006/relationships/hyperlink" Target="http://www.vector-eps.com/wp-content/gallery/cartoon-dog-characters/cartoon-dog-character1.jpg" TargetMode="External"/><Relationship Id="rId10" Type="http://schemas.openxmlformats.org/officeDocument/2006/relationships/hyperlink" Target="http://kolyan.net/uploads/posts/2009-12/1259765036_mult-pict.narod.ru52_small.gif" TargetMode="External"/><Relationship Id="rId19" Type="http://schemas.openxmlformats.org/officeDocument/2006/relationships/hyperlink" Target="http://s4.hostingkartinok.com/uploads/images/2013/05/81df9164468447a8446d2b786f7a7af2.png" TargetMode="External"/><Relationship Id="rId4" Type="http://schemas.openxmlformats.org/officeDocument/2006/relationships/hyperlink" Target="http://os1.i.ua/3/1/11286387_69fe5dee.jpg" TargetMode="External"/><Relationship Id="rId9" Type="http://schemas.openxmlformats.org/officeDocument/2006/relationships/hyperlink" Target="http://static.ngs.ru/news/preview/7cef2550b4b47a7876778ddb3edc2b7f04cd5175_594.jpg" TargetMode="External"/><Relationship Id="rId14" Type="http://schemas.openxmlformats.org/officeDocument/2006/relationships/hyperlink" Target="http://img0.liveinternet.ru/images/attach/c/7/96/196/96196556_3019244_74637901_large_475413.jpg" TargetMode="External"/><Relationship Id="rId22" Type="http://schemas.openxmlformats.org/officeDocument/2006/relationships/hyperlink" Target="http://img1.liveinternet.ru/images/attach/c/4/78/423/78423699_0_5139f_1d0b3e3e_XL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3" Type="http://schemas.openxmlformats.org/officeDocument/2006/relationships/image" Target="../media/image12.gif"/><Relationship Id="rId7" Type="http://schemas.openxmlformats.org/officeDocument/2006/relationships/image" Target="../media/image16.jpeg"/><Relationship Id="rId12" Type="http://schemas.openxmlformats.org/officeDocument/2006/relationships/image" Target="../media/image2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http://062012.imgbb.ru/2/d/9/2d988c213f8e86a034088f98befeb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844824"/>
            <a:ext cx="2166036" cy="20180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75656" y="1268760"/>
            <a:ext cx="72711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/>
              <a:t>Фестиваль «Интерактивный калейдоскоп»</a:t>
            </a:r>
            <a:endParaRPr lang="ru-RU" sz="28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260648"/>
            <a:ext cx="61204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Методический портал учителя «</a:t>
            </a:r>
            <a:r>
              <a:rPr lang="ru-RU" sz="2400" dirty="0" err="1" smtClean="0"/>
              <a:t>Методсовет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pic>
        <p:nvPicPr>
          <p:cNvPr id="6" name="Рисунок 5" descr="log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60648"/>
            <a:ext cx="1381125" cy="13906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3528" y="2852936"/>
            <a:ext cx="61141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Интерактивная викторина </a:t>
            </a:r>
          </a:p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«В мире животных»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5301208"/>
            <a:ext cx="51845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Автор – </a:t>
            </a:r>
            <a:r>
              <a:rPr lang="ru-RU" sz="2000" dirty="0" err="1" smtClean="0"/>
              <a:t>Бределева</a:t>
            </a:r>
            <a:r>
              <a:rPr lang="ru-RU" sz="2000" dirty="0" smtClean="0"/>
              <a:t> Елена Михайловна,</a:t>
            </a:r>
          </a:p>
          <a:p>
            <a:pPr algn="ctr"/>
            <a:r>
              <a:rPr lang="ru-RU" sz="2000" dirty="0" smtClean="0"/>
              <a:t> заместитель директора по УВР </a:t>
            </a:r>
          </a:p>
          <a:p>
            <a:pPr algn="ctr"/>
            <a:r>
              <a:rPr lang="ru-RU" sz="2000" dirty="0" smtClean="0"/>
              <a:t>МБОУ «</a:t>
            </a:r>
            <a:r>
              <a:rPr lang="ru-RU" sz="2000" dirty="0" err="1" smtClean="0"/>
              <a:t>Верховажская</a:t>
            </a:r>
            <a:r>
              <a:rPr lang="ru-RU" sz="2000" dirty="0" smtClean="0"/>
              <a:t> начальная </a:t>
            </a:r>
          </a:p>
          <a:p>
            <a:pPr algn="ctr"/>
            <a:r>
              <a:rPr lang="ru-RU" sz="2000" dirty="0" smtClean="0"/>
              <a:t>общеобразовательная школа»</a:t>
            </a:r>
            <a:endParaRPr lang="ru-RU" sz="2000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331640" y="6093296"/>
            <a:ext cx="576064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4" action="ppaction://hlinksldjump" highlightClick="1"/>
          </p:cNvPr>
          <p:cNvSpPr/>
          <p:nvPr/>
        </p:nvSpPr>
        <p:spPr>
          <a:xfrm>
            <a:off x="323528" y="6093296"/>
            <a:ext cx="648072" cy="504056"/>
          </a:xfrm>
          <a:prstGeom prst="actionButtonInforma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404664"/>
            <a:ext cx="4464496" cy="172819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Белы хоромы, красны подпоры. 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352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111561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90770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269979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9188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28396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07605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86814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Ж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666023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745232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824440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2352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11561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190770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269979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349188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428396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507605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86814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666023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745232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824440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2352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111561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190770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69979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349188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Щ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428396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507605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586814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666023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745232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824440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553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Г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03648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У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411760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419872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Ь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2" name="Горизонтальный свиток 41"/>
          <p:cNvSpPr/>
          <p:nvPr/>
        </p:nvSpPr>
        <p:spPr>
          <a:xfrm>
            <a:off x="5508104" y="188640"/>
            <a:ext cx="3096344" cy="864096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ПОДСКАЗКА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46" name="Рисунок 45" descr="103045014_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556792"/>
            <a:ext cx="2469654" cy="2469654"/>
          </a:xfrm>
          <a:prstGeom prst="rect">
            <a:avLst/>
          </a:prstGeom>
        </p:spPr>
      </p:pic>
      <p:sp>
        <p:nvSpPr>
          <p:cNvPr id="43" name="Управляющая кнопка: далее 42">
            <a:hlinkClick r:id="" action="ppaction://hlinkshowjump?jump=nextslide" highlightClick="1"/>
          </p:cNvPr>
          <p:cNvSpPr/>
          <p:nvPr/>
        </p:nvSpPr>
        <p:spPr>
          <a:xfrm>
            <a:off x="8244408" y="3717032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88640"/>
            <a:ext cx="4464496" cy="25202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Мохнатенька,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Усатенька,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Лапки мягоньки,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А коготки востры. 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352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111561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90770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269979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9188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28396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07605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86814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Ж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666023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745232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824440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2352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11561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190770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269979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349188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428396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507605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86814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666023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745232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824440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2352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111561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190770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69979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349188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Щ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428396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507605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586814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666023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745232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824440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553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03648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411760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Ш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419872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2" name="Горизонтальный свиток 41"/>
          <p:cNvSpPr/>
          <p:nvPr/>
        </p:nvSpPr>
        <p:spPr>
          <a:xfrm>
            <a:off x="5508104" y="188640"/>
            <a:ext cx="3096344" cy="864096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ПОДСКАЗКА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27984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6" name="Рисунок 45" descr="78423699_0_5139f_1d0b3e3e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3" y="1340768"/>
            <a:ext cx="2916324" cy="1944216"/>
          </a:xfrm>
          <a:prstGeom prst="rect">
            <a:avLst/>
          </a:prstGeom>
        </p:spPr>
      </p:pic>
      <p:sp>
        <p:nvSpPr>
          <p:cNvPr id="45" name="Управляющая кнопка: далее 44">
            <a:hlinkClick r:id="" action="ppaction://hlinkshowjump?jump=nextslide" highlightClick="1"/>
          </p:cNvPr>
          <p:cNvSpPr/>
          <p:nvPr/>
        </p:nvSpPr>
        <p:spPr>
          <a:xfrm>
            <a:off x="8244408" y="3717032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88640"/>
            <a:ext cx="4464496" cy="25202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Лежит — молчит,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Подойдешь — заворчит.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Кто к хозяину идет,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Она знать дает. 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352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111561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90770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269979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9188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28396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07605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86814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Ж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666023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745232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824440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2352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11561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190770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269979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349188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428396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507605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86814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666023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745232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824440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2352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111561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190770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69979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349188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Щ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428396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5076056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5868144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6660232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7452320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8244408" y="594928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553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03648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411760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419872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2" name="Горизонтальный свиток 41"/>
          <p:cNvSpPr/>
          <p:nvPr/>
        </p:nvSpPr>
        <p:spPr>
          <a:xfrm>
            <a:off x="5508104" y="188640"/>
            <a:ext cx="3096344" cy="864096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ПОДСКАЗКА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27984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43609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5" name="Рисунок 44" descr="cartoon-dog-character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124744"/>
            <a:ext cx="2161560" cy="2232248"/>
          </a:xfrm>
          <a:prstGeom prst="rect">
            <a:avLst/>
          </a:prstGeom>
        </p:spPr>
      </p:pic>
      <p:sp>
        <p:nvSpPr>
          <p:cNvPr id="47" name="Управляющая кнопка: домой 46">
            <a:hlinkClick r:id="rId4" action="ppaction://hlinksldjump" highlightClick="1"/>
          </p:cNvPr>
          <p:cNvSpPr/>
          <p:nvPr/>
        </p:nvSpPr>
        <p:spPr>
          <a:xfrm>
            <a:off x="8028384" y="3645024"/>
            <a:ext cx="648072" cy="504056"/>
          </a:xfrm>
          <a:prstGeom prst="actionButtonHo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Управляющая кнопка: настраиваемая 45">
            <a:hlinkClick r:id="" action="ppaction://hlinkshowjump?jump=endshow" highlightClick="1"/>
          </p:cNvPr>
          <p:cNvSpPr/>
          <p:nvPr/>
        </p:nvSpPr>
        <p:spPr>
          <a:xfrm>
            <a:off x="7164288" y="3645024"/>
            <a:ext cx="648072" cy="504056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7693"/>
            <a:ext cx="8784976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Используемые источники:</a:t>
            </a:r>
            <a:endParaRPr lang="ru-RU" sz="2000" b="1" dirty="0" smtClean="0">
              <a:hlinkClick r:id="rId2"/>
            </a:endParaRPr>
          </a:p>
          <a:p>
            <a:endParaRPr lang="ru-RU" sz="1400" dirty="0" smtClean="0">
              <a:hlinkClick r:id="rId2"/>
            </a:endParaRPr>
          </a:p>
          <a:p>
            <a:r>
              <a:rPr lang="en-US" sz="1400" dirty="0" smtClean="0">
                <a:hlinkClick r:id="rId3"/>
              </a:rPr>
              <a:t>http://</a:t>
            </a:r>
            <a:r>
              <a:rPr lang="ru-RU" sz="1400" dirty="0" err="1" smtClean="0">
                <a:hlinkClick r:id="rId3"/>
              </a:rPr>
              <a:t>сындочка.рф</a:t>
            </a:r>
            <a:r>
              <a:rPr lang="ru-RU" sz="1400" dirty="0" smtClean="0">
                <a:hlinkClick r:id="rId3"/>
              </a:rPr>
              <a:t>/</a:t>
            </a:r>
            <a:r>
              <a:rPr lang="en-US" sz="1400" dirty="0" err="1" smtClean="0">
                <a:hlinkClick r:id="rId3"/>
              </a:rPr>
              <a:t>wp</a:t>
            </a:r>
            <a:r>
              <a:rPr lang="en-US" sz="1400" dirty="0" smtClean="0">
                <a:hlinkClick r:id="rId3"/>
              </a:rPr>
              <a:t>-content/uploads/2013/01/sova-724x1024.jpg</a:t>
            </a:r>
            <a:r>
              <a:rPr lang="ru-RU" sz="1400" dirty="0" smtClean="0"/>
              <a:t> сова</a:t>
            </a:r>
          </a:p>
          <a:p>
            <a:r>
              <a:rPr lang="en-US" sz="1400" dirty="0" smtClean="0">
                <a:hlinkClick r:id="rId4"/>
              </a:rPr>
              <a:t>http://os1.i.ua/3/1/11286387_69fe5dee.jpg</a:t>
            </a:r>
            <a:r>
              <a:rPr lang="ru-RU" sz="1400" dirty="0" smtClean="0"/>
              <a:t> рыбка</a:t>
            </a:r>
          </a:p>
          <a:p>
            <a:r>
              <a:rPr lang="en-US" sz="1400" dirty="0" smtClean="0">
                <a:hlinkClick r:id="rId5"/>
              </a:rPr>
              <a:t>http://im0-tub-ru.yandex.net/i?id=aa2e3a3f85cb3dbe3c94b5b5c0f87b73-42-144&amp;n=21</a:t>
            </a:r>
            <a:r>
              <a:rPr lang="ru-RU" sz="1400" dirty="0" smtClean="0"/>
              <a:t> рак</a:t>
            </a:r>
          </a:p>
          <a:p>
            <a:r>
              <a:rPr lang="en-US" sz="1400" dirty="0" smtClean="0">
                <a:hlinkClick r:id="rId6"/>
              </a:rPr>
              <a:t>http://www.poetryclub.com.ua/upload/poem_all/00168874.jpg</a:t>
            </a:r>
            <a:r>
              <a:rPr lang="ru-RU" sz="1400" dirty="0" smtClean="0"/>
              <a:t> улитка</a:t>
            </a:r>
          </a:p>
          <a:p>
            <a:r>
              <a:rPr lang="en-US" sz="1400" dirty="0" smtClean="0">
                <a:hlinkClick r:id="rId7"/>
              </a:rPr>
              <a:t>http://im2-tub-ru.yandex.net/i?id=0ff8a04f898fca38e75180b6d896fb87-143-144&amp;n=21</a:t>
            </a:r>
            <a:r>
              <a:rPr lang="ru-RU" sz="1400" dirty="0" smtClean="0"/>
              <a:t> червяк</a:t>
            </a:r>
          </a:p>
          <a:p>
            <a:r>
              <a:rPr lang="en-US" sz="1400" dirty="0" smtClean="0">
                <a:hlinkClick r:id="rId8"/>
              </a:rPr>
              <a:t>http://img0.liveinternet.ru/images/attach/c/4/81/625/81625044_ezh2.png</a:t>
            </a:r>
            <a:r>
              <a:rPr lang="ru-RU" sz="1400" dirty="0" smtClean="0"/>
              <a:t> ёж</a:t>
            </a:r>
          </a:p>
          <a:p>
            <a:r>
              <a:rPr lang="en-US" sz="1400" dirty="0" smtClean="0">
                <a:hlinkClick r:id="rId9"/>
              </a:rPr>
              <a:t>http://static.ngs.ru/news/preview/7cef2550b4b47a7876778ddb3edc2b7f04cd5175_594.jpg</a:t>
            </a:r>
            <a:r>
              <a:rPr lang="ru-RU" sz="1400" dirty="0" smtClean="0"/>
              <a:t> сова с книгой</a:t>
            </a:r>
          </a:p>
          <a:p>
            <a:r>
              <a:rPr lang="en-US" sz="1400" dirty="0" smtClean="0">
                <a:hlinkClick r:id="rId10"/>
              </a:rPr>
              <a:t>http://kolyan.net/uploads/posts/2009-12/1259765036_mult-pict.narod.ru52_small.gif</a:t>
            </a:r>
            <a:r>
              <a:rPr lang="ru-RU" sz="1400" dirty="0" smtClean="0"/>
              <a:t> медведь</a:t>
            </a:r>
          </a:p>
          <a:p>
            <a:r>
              <a:rPr lang="en-US" sz="1400" dirty="0" smtClean="0">
                <a:hlinkClick r:id="rId11"/>
              </a:rPr>
              <a:t>http://www.vectory.ru/products_pictures/zayac00697.gif</a:t>
            </a:r>
            <a:r>
              <a:rPr lang="ru-RU" sz="1400" dirty="0" smtClean="0"/>
              <a:t> заяц</a:t>
            </a:r>
          </a:p>
          <a:p>
            <a:r>
              <a:rPr lang="en-US" sz="1400" dirty="0" smtClean="0">
                <a:hlinkClick r:id="rId12"/>
              </a:rPr>
              <a:t>http://img-fotki.yandex.ru/get/6410/43911121.1a3/0_a368f_10fd3e1e_XL</a:t>
            </a:r>
            <a:r>
              <a:rPr lang="ru-RU" sz="1400" dirty="0" smtClean="0"/>
              <a:t> волк</a:t>
            </a:r>
          </a:p>
          <a:p>
            <a:r>
              <a:rPr lang="en-US" sz="1400" dirty="0" smtClean="0">
                <a:hlinkClick r:id="rId13"/>
              </a:rPr>
              <a:t>http://img1.liveinternet.ru/images/attach/c/4/81/559/81559593_0_a4f4c_5caf86e4_L.png</a:t>
            </a:r>
            <a:r>
              <a:rPr lang="ru-RU" sz="1400" dirty="0" smtClean="0"/>
              <a:t> </a:t>
            </a:r>
            <a:r>
              <a:rPr lang="en-US" sz="1400" dirty="0" smtClean="0"/>
              <a:t> </a:t>
            </a:r>
            <a:r>
              <a:rPr lang="ru-RU" sz="1400" dirty="0" smtClean="0"/>
              <a:t> лиса</a:t>
            </a:r>
          </a:p>
          <a:p>
            <a:r>
              <a:rPr lang="en-US" sz="1400" dirty="0" smtClean="0">
                <a:hlinkClick r:id="rId14"/>
              </a:rPr>
              <a:t>http://img0.liveinternet.ru/images/attach/c/7/96/196/96196556_3019244_74637901_large_475413.jpg</a:t>
            </a:r>
            <a:r>
              <a:rPr lang="ru-RU" sz="1400" dirty="0" smtClean="0"/>
              <a:t> корова</a:t>
            </a:r>
          </a:p>
          <a:p>
            <a:r>
              <a:rPr lang="en-US" sz="1400" dirty="0" smtClean="0">
                <a:hlinkClick r:id="rId15"/>
              </a:rPr>
              <a:t>http://img0.liveinternet.ru/images/attach/c/9/106/15/106015268_original.jpg</a:t>
            </a:r>
            <a:r>
              <a:rPr lang="ru-RU" sz="1400" dirty="0" smtClean="0"/>
              <a:t> свинья</a:t>
            </a:r>
          </a:p>
          <a:p>
            <a:r>
              <a:rPr lang="en-US" sz="1400" dirty="0" smtClean="0">
                <a:hlinkClick r:id="rId16"/>
              </a:rPr>
              <a:t>http://doska.ykt.ru/files/2013-12-09/UHc7SKuI.png</a:t>
            </a:r>
            <a:r>
              <a:rPr lang="ru-RU" sz="1400" dirty="0" smtClean="0"/>
              <a:t> коза</a:t>
            </a:r>
          </a:p>
          <a:p>
            <a:r>
              <a:rPr lang="en-US" sz="1400" dirty="0" smtClean="0">
                <a:hlinkClick r:id="rId17"/>
              </a:rPr>
              <a:t>http://img-fotki.yandex.ru/get/4810/cadi-1986.51b/0_8031e_84154e3b_XL</a:t>
            </a:r>
            <a:r>
              <a:rPr lang="ru-RU" sz="1400" dirty="0" smtClean="0"/>
              <a:t> собака</a:t>
            </a:r>
          </a:p>
          <a:p>
            <a:r>
              <a:rPr lang="en-US" sz="1400" dirty="0" smtClean="0">
                <a:hlinkClick r:id="rId18"/>
              </a:rPr>
              <a:t>http://andrew-dev.ucoz.ru/_nw/0/17654877.jpg</a:t>
            </a:r>
            <a:r>
              <a:rPr lang="ru-RU" sz="1400" dirty="0" smtClean="0"/>
              <a:t> лось</a:t>
            </a:r>
          </a:p>
          <a:p>
            <a:r>
              <a:rPr lang="en-US" sz="1400" dirty="0" smtClean="0">
                <a:hlinkClick r:id="rId19"/>
              </a:rPr>
              <a:t>http://s4.hostingkartinok.com/uploads/images/2013/05/81df9164468447a8446d2b786f7a7af2.png</a:t>
            </a:r>
            <a:r>
              <a:rPr lang="ru-RU" sz="1400" dirty="0" smtClean="0"/>
              <a:t> кошка</a:t>
            </a:r>
          </a:p>
          <a:p>
            <a:r>
              <a:rPr lang="en-US" sz="1400" dirty="0" smtClean="0">
                <a:hlinkClick r:id="rId20"/>
              </a:rPr>
              <a:t>http://img-fotki.yandex.ru/get/6107/127475903.23/0_e4506_56785f10_XL</a:t>
            </a:r>
            <a:r>
              <a:rPr lang="ru-RU" sz="1400" dirty="0" smtClean="0"/>
              <a:t> енот</a:t>
            </a:r>
          </a:p>
          <a:p>
            <a:r>
              <a:rPr lang="en-US" sz="1400" dirty="0" smtClean="0">
                <a:hlinkClick r:id="rId21"/>
              </a:rPr>
              <a:t>http://img-fotki.yandex.ru/get/5410/89635038.61a/0_6fb44_69b3085b_XL</a:t>
            </a:r>
            <a:r>
              <a:rPr lang="ru-RU" sz="1400" dirty="0" smtClean="0"/>
              <a:t> сорока</a:t>
            </a:r>
          </a:p>
          <a:p>
            <a:r>
              <a:rPr lang="en-US" sz="1400" dirty="0" smtClean="0">
                <a:hlinkClick r:id="rId22"/>
              </a:rPr>
              <a:t>http://img1.liveinternet.ru/images/attach/c/4/78/423/78423699_0_5139f_1d0b3e3e_XL.png</a:t>
            </a:r>
            <a:r>
              <a:rPr lang="ru-RU" sz="1400" dirty="0" smtClean="0"/>
              <a:t> кошка</a:t>
            </a:r>
          </a:p>
          <a:p>
            <a:r>
              <a:rPr lang="en-US" sz="1400" dirty="0" smtClean="0">
                <a:hlinkClick r:id="rId23"/>
              </a:rPr>
              <a:t>http://www.vector-eps.com/wp-content/gallery/cartoon-dog-characters/cartoon-dog-character1.jpg</a:t>
            </a:r>
            <a:r>
              <a:rPr lang="ru-RU" sz="1400" dirty="0" smtClean="0"/>
              <a:t> собака</a:t>
            </a:r>
          </a:p>
          <a:p>
            <a:r>
              <a:rPr lang="en-US" sz="1400" dirty="0" smtClean="0">
                <a:hlinkClick r:id="rId24"/>
              </a:rPr>
              <a:t>http://img0.liveinternet.ru/images/attach/b/4/103/45/103045014_7.png</a:t>
            </a:r>
            <a:r>
              <a:rPr lang="ru-RU" sz="1400" dirty="0" smtClean="0"/>
              <a:t> гусь</a:t>
            </a:r>
          </a:p>
          <a:p>
            <a:r>
              <a:rPr lang="en-US" sz="1400" dirty="0" smtClean="0">
                <a:hlinkClick r:id="rId25"/>
              </a:rPr>
              <a:t>http://im2-tub-ru.yandex.net/i?id=a41667d4c1c0e99c7221d24b3fb5057d-100-144&amp;n=21</a:t>
            </a:r>
            <a:r>
              <a:rPr lang="ru-RU" sz="1400" dirty="0" smtClean="0"/>
              <a:t> осёл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3" name="Управляющая кнопка: назад 2">
            <a:hlinkClick r:id="" action="ppaction://hlinkshowjump?jump=firstslide" highlightClick="1"/>
          </p:cNvPr>
          <p:cNvSpPr/>
          <p:nvPr/>
        </p:nvSpPr>
        <p:spPr>
          <a:xfrm>
            <a:off x="8567936" y="6381328"/>
            <a:ext cx="576064" cy="47667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76672"/>
            <a:ext cx="7560840" cy="57606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Дорогой друг!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Предлагаю тебе разгадать загадки про животных. Ты можешь выбрать любой раздел: «Загадки про животных», «</a:t>
            </a:r>
            <a:r>
              <a:rPr lang="ru-RU" sz="3600" dirty="0" err="1" smtClean="0">
                <a:solidFill>
                  <a:schemeClr val="tx1"/>
                </a:solidFill>
              </a:rPr>
              <a:t>Филворд</a:t>
            </a:r>
            <a:r>
              <a:rPr lang="ru-RU" sz="3600" dirty="0" smtClean="0">
                <a:solidFill>
                  <a:schemeClr val="tx1"/>
                </a:solidFill>
              </a:rPr>
              <a:t> про животных», «Подумай! Разгадай!», пройдя по гиперссылке. Переход между слайдами осуществляй с помощью управляющих кнопок.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316416" y="6165304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>
            <a:hlinkClick r:id="rId2" action="ppaction://hlinksldjump"/>
          </p:cNvPr>
          <p:cNvSpPr/>
          <p:nvPr/>
        </p:nvSpPr>
        <p:spPr>
          <a:xfrm>
            <a:off x="3923928" y="332656"/>
            <a:ext cx="4896544" cy="144016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Загадки про животных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Горизонтальный свиток 2">
            <a:hlinkClick r:id="rId3" action="ppaction://hlinksldjump"/>
          </p:cNvPr>
          <p:cNvSpPr/>
          <p:nvPr/>
        </p:nvSpPr>
        <p:spPr>
          <a:xfrm>
            <a:off x="3995936" y="2492896"/>
            <a:ext cx="4896544" cy="144016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Monotype Corsiva" pitchFamily="66" charset="0"/>
              </a:rPr>
              <a:t>Филворд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 про животных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Горизонтальный свиток 3">
            <a:hlinkClick r:id="rId4" action="ppaction://hlinksldjump"/>
          </p:cNvPr>
          <p:cNvSpPr/>
          <p:nvPr/>
        </p:nvSpPr>
        <p:spPr>
          <a:xfrm>
            <a:off x="4067944" y="4509120"/>
            <a:ext cx="4824536" cy="144016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«Подумай! Разгадай!»</a:t>
            </a:r>
            <a:endParaRPr lang="ru-RU" sz="3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7cef2550b4b47a7876778ddb3edc2b7f04cd5175_5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2204864"/>
            <a:ext cx="3336274" cy="2808312"/>
          </a:xfrm>
          <a:prstGeom prst="rect">
            <a:avLst/>
          </a:prstGeom>
        </p:spPr>
      </p:pic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7164288" y="6165304"/>
            <a:ext cx="648072" cy="504056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76672"/>
            <a:ext cx="7560840" cy="57606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«Загадки про животных» </a:t>
            </a:r>
            <a:r>
              <a:rPr lang="ru-RU" sz="3600" dirty="0" smtClean="0">
                <a:solidFill>
                  <a:schemeClr val="tx1"/>
                </a:solidFill>
              </a:rPr>
              <a:t>- нажимая на изображение Совы, разгадай  5 загадок.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165304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04664"/>
            <a:ext cx="6286544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1916832"/>
            <a:ext cx="3744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Плаваю под мостиком </a:t>
            </a:r>
            <a:br>
              <a:rPr lang="ru-RU" sz="2400" i="1" dirty="0"/>
            </a:br>
            <a:r>
              <a:rPr lang="ru-RU" sz="2400" i="1" dirty="0"/>
              <a:t>И виляю хвостиком.</a:t>
            </a:r>
            <a:br>
              <a:rPr lang="ru-RU" sz="2400" i="1" dirty="0"/>
            </a:br>
            <a:r>
              <a:rPr lang="ru-RU" sz="2400" i="1" dirty="0"/>
              <a:t>По земле не хожу,</a:t>
            </a:r>
            <a:br>
              <a:rPr lang="ru-RU" sz="2400" i="1" dirty="0"/>
            </a:br>
            <a:r>
              <a:rPr lang="ru-RU" sz="2400" i="1" dirty="0"/>
              <a:t>Рот есть, да не говорю,</a:t>
            </a:r>
            <a:br>
              <a:rPr lang="ru-RU" sz="2400" i="1" dirty="0"/>
            </a:br>
            <a:r>
              <a:rPr lang="ru-RU" sz="2400" i="1" dirty="0"/>
              <a:t>Глаза есть — не мигаю,</a:t>
            </a:r>
            <a:br>
              <a:rPr lang="ru-RU" sz="2400" i="1" dirty="0"/>
            </a:br>
            <a:r>
              <a:rPr lang="ru-RU" sz="2400" i="1" dirty="0"/>
              <a:t>Крылья есть — не летаю</a:t>
            </a:r>
          </a:p>
        </p:txBody>
      </p:sp>
      <p:pic>
        <p:nvPicPr>
          <p:cNvPr id="5" name="Рисунок 4" descr="11286387_69fe5dee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992" y="1772816"/>
            <a:ext cx="3297399" cy="24730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39952" y="1988840"/>
            <a:ext cx="3510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Не кузнец, а с клещами,</a:t>
            </a:r>
            <a:br>
              <a:rPr lang="ru-RU" sz="2400" i="1" dirty="0"/>
            </a:br>
            <a:r>
              <a:rPr lang="ru-RU" sz="2400" i="1" dirty="0"/>
              <a:t>С длинными усами.</a:t>
            </a:r>
            <a:br>
              <a:rPr lang="ru-RU" sz="2400" i="1" dirty="0"/>
            </a:br>
            <a:r>
              <a:rPr lang="ru-RU" sz="2400" i="1" dirty="0"/>
              <a:t>Когда он черен — </a:t>
            </a:r>
            <a:br>
              <a:rPr lang="ru-RU" sz="2400" i="1" dirty="0"/>
            </a:br>
            <a:r>
              <a:rPr lang="ru-RU" sz="2400" i="1" dirty="0" err="1"/>
              <a:t>Куслив</a:t>
            </a:r>
            <a:r>
              <a:rPr lang="ru-RU" sz="2400" i="1" dirty="0"/>
              <a:t> и задорен.</a:t>
            </a:r>
            <a:br>
              <a:rPr lang="ru-RU" sz="2400" i="1" dirty="0"/>
            </a:br>
            <a:r>
              <a:rPr lang="ru-RU" sz="2400" i="1" dirty="0"/>
              <a:t>А лишь покраснеет,</a:t>
            </a:r>
            <a:br>
              <a:rPr lang="ru-RU" sz="2400" i="1" dirty="0"/>
            </a:br>
            <a:r>
              <a:rPr lang="ru-RU" sz="2400" i="1" dirty="0"/>
              <a:t>Так и присмиреет. </a:t>
            </a:r>
          </a:p>
        </p:txBody>
      </p:sp>
      <p:pic>
        <p:nvPicPr>
          <p:cNvPr id="7" name="Рисунок 6" descr="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9819" t="7895" r="11626" b="8895"/>
          <a:stretch>
            <a:fillRect/>
          </a:stretch>
        </p:blipFill>
        <p:spPr>
          <a:xfrm>
            <a:off x="4572000" y="1772816"/>
            <a:ext cx="2880320" cy="22768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139952" y="2204864"/>
            <a:ext cx="3294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Теремок </a:t>
            </a:r>
            <a:r>
              <a:rPr lang="ru-RU" sz="2400" i="1" dirty="0" smtClean="0"/>
              <a:t>ползёт</a:t>
            </a:r>
            <a:r>
              <a:rPr lang="ru-RU" sz="2400" i="1" dirty="0"/>
              <a:t>,</a:t>
            </a:r>
            <a:br>
              <a:rPr lang="ru-RU" sz="2400" i="1" dirty="0"/>
            </a:br>
            <a:r>
              <a:rPr lang="ru-RU" sz="2400" i="1" dirty="0"/>
              <a:t>На себе его </a:t>
            </a:r>
            <a:r>
              <a:rPr lang="ru-RU" sz="2400" i="1" dirty="0" smtClean="0"/>
              <a:t>везёт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/>
              <a:t>Хозяюшка богатая,</a:t>
            </a:r>
            <a:br>
              <a:rPr lang="ru-RU" sz="2400" i="1" dirty="0"/>
            </a:br>
            <a:r>
              <a:rPr lang="ru-RU" sz="2400" i="1" dirty="0"/>
              <a:t>Богатая, рогатая. </a:t>
            </a:r>
          </a:p>
        </p:txBody>
      </p:sp>
      <p:pic>
        <p:nvPicPr>
          <p:cNvPr id="9" name="Рисунок 8" descr="у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1772816"/>
            <a:ext cx="2834235" cy="259228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572000" y="2780928"/>
            <a:ext cx="3098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Кто первый землю пашет? </a:t>
            </a:r>
          </a:p>
        </p:txBody>
      </p:sp>
      <p:pic>
        <p:nvPicPr>
          <p:cNvPr id="11" name="Рисунок 10" descr="ч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7984" y="1700808"/>
            <a:ext cx="3314477" cy="242089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427984" y="2132856"/>
            <a:ext cx="31500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/>
              <a:t>Лежала под </a:t>
            </a:r>
            <a:r>
              <a:rPr lang="ru-RU" sz="2400" i="1" dirty="0" smtClean="0"/>
              <a:t>ёлками</a:t>
            </a:r>
            <a:r>
              <a:rPr lang="ru-RU" sz="2400" i="1" dirty="0"/>
              <a:t/>
            </a:r>
            <a:br>
              <a:rPr lang="ru-RU" sz="2400" i="1" dirty="0"/>
            </a:br>
            <a:r>
              <a:rPr lang="ru-RU" sz="2400" i="1" dirty="0"/>
              <a:t>Подушечка с иголками.</a:t>
            </a:r>
            <a:br>
              <a:rPr lang="ru-RU" sz="2400" i="1" dirty="0"/>
            </a:br>
            <a:r>
              <a:rPr lang="ru-RU" sz="2400" i="1" dirty="0"/>
              <a:t>Лежала, лежала</a:t>
            </a:r>
            <a:br>
              <a:rPr lang="ru-RU" sz="2400" i="1" dirty="0"/>
            </a:br>
            <a:r>
              <a:rPr lang="ru-RU" sz="2400" i="1" dirty="0"/>
              <a:t>Да побежала. </a:t>
            </a:r>
          </a:p>
        </p:txBody>
      </p:sp>
      <p:pic>
        <p:nvPicPr>
          <p:cNvPr id="14" name="Рисунок 13" descr="518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8064" y="1988840"/>
            <a:ext cx="2592288" cy="2592288"/>
          </a:xfrm>
          <a:prstGeom prst="rect">
            <a:avLst/>
          </a:prstGeom>
        </p:spPr>
      </p:pic>
      <p:pic>
        <p:nvPicPr>
          <p:cNvPr id="4" name="Рисунок 3" descr="depositphotos_2259461-Owl-teacher-and-book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9552" y="3284984"/>
            <a:ext cx="1872208" cy="264798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</p:pic>
      <p:sp>
        <p:nvSpPr>
          <p:cNvPr id="15" name="10-конечная звезда 14"/>
          <p:cNvSpPr/>
          <p:nvPr/>
        </p:nvSpPr>
        <p:spPr>
          <a:xfrm>
            <a:off x="395536" y="620688"/>
            <a:ext cx="2448272" cy="2376264"/>
          </a:xfrm>
          <a:prstGeom prst="star10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Загадки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7" name="Управляющая кнопка: назад 16">
            <a:hlinkClick r:id="rId9" action="ppaction://hlinksldjump" highlightClick="1"/>
          </p:cNvPr>
          <p:cNvSpPr/>
          <p:nvPr/>
        </p:nvSpPr>
        <p:spPr>
          <a:xfrm>
            <a:off x="8244408" y="6165304"/>
            <a:ext cx="648072" cy="504056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2924944"/>
            <a:ext cx="35683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Молодец!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8" name="Управляющая кнопка: настраиваемая 17">
            <a:hlinkClick r:id="" action="ppaction://hlinkshowjump?jump=endshow" highlightClick="1"/>
          </p:cNvPr>
          <p:cNvSpPr/>
          <p:nvPr/>
        </p:nvSpPr>
        <p:spPr>
          <a:xfrm>
            <a:off x="7164288" y="6165304"/>
            <a:ext cx="648072" cy="504056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8" grpId="0"/>
      <p:bldP spid="8" grpId="1"/>
      <p:bldP spid="10" grpId="0"/>
      <p:bldP spid="10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980728"/>
            <a:ext cx="6912768" cy="50405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Что за животные спрятались в </a:t>
            </a:r>
            <a:r>
              <a:rPr lang="ru-RU" sz="2800" b="1" dirty="0" err="1">
                <a:solidFill>
                  <a:schemeClr val="tx1"/>
                </a:solidFill>
              </a:rPr>
              <a:t>филворде</a:t>
            </a:r>
            <a:r>
              <a:rPr lang="ru-RU" sz="2800" b="1" dirty="0">
                <a:solidFill>
                  <a:schemeClr val="tx1"/>
                </a:solidFill>
              </a:rPr>
              <a:t>?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Сначала </a:t>
            </a:r>
            <a:r>
              <a:rPr lang="ru-RU" sz="2800" b="1" dirty="0">
                <a:solidFill>
                  <a:schemeClr val="tx1"/>
                </a:solidFill>
              </a:rPr>
              <a:t>тебе надо </a:t>
            </a:r>
            <a:r>
              <a:rPr lang="ru-RU" sz="2800" b="1" dirty="0" smtClean="0">
                <a:solidFill>
                  <a:schemeClr val="tx1"/>
                </a:solidFill>
              </a:rPr>
              <a:t>отгадать,</a:t>
            </a:r>
            <a:r>
              <a:rPr lang="ru-RU" sz="2800" b="1" dirty="0">
                <a:solidFill>
                  <a:schemeClr val="tx1"/>
                </a:solidFill>
              </a:rPr>
              <a:t>  о ком идет речь ( в скобках указано количество букв в каждом слове</a:t>
            </a:r>
            <a:r>
              <a:rPr lang="ru-RU" sz="2800" b="1" dirty="0" smtClean="0">
                <a:solidFill>
                  <a:schemeClr val="tx1"/>
                </a:solidFill>
              </a:rPr>
              <a:t>),</a:t>
            </a:r>
            <a:r>
              <a:rPr lang="ru-RU" sz="2800" b="1" dirty="0">
                <a:solidFill>
                  <a:schemeClr val="tx1"/>
                </a:solidFill>
              </a:rPr>
              <a:t>  а затем  найти  его в скоплении букв.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Каждый новый вопрос будет появляться при нажатии на фигуру 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Если </a:t>
            </a:r>
            <a:r>
              <a:rPr lang="ru-RU" sz="2800" b="1" dirty="0">
                <a:solidFill>
                  <a:schemeClr val="tx1"/>
                </a:solidFill>
              </a:rPr>
              <a:t>все сделаешь правильно, то из оставшихся букв получится название еще одного животного.</a:t>
            </a:r>
            <a:endParaRPr lang="ru-RU" sz="28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6732240" y="3645024"/>
            <a:ext cx="864096" cy="432048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316416" y="6165304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1520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М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47664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6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3808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39952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8024" y="26064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99592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47664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95736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843808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1880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39952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88024" y="83671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99592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47664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195736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43808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491880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39952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788024" y="141277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51520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99592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Ц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547664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195736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43808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91880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139952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788024" y="1988840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Ш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51520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99592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547664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195736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43808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491880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139952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88024" y="2564904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51520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99592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547664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195736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843808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491880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139952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З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788024" y="3140968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51520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99592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547664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195736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843808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491880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Ш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139952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788024" y="3717032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51520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Б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899592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547664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195736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Ё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843808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491880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139952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788024" y="4293096"/>
            <a:ext cx="648072" cy="576064"/>
          </a:xfrm>
          <a:prstGeom prst="roundRect">
            <a:avLst/>
          </a:prstGeom>
          <a:solidFill>
            <a:srgbClr val="8BF03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6" name="Горизонтальный свиток 65"/>
          <p:cNvSpPr/>
          <p:nvPr/>
        </p:nvSpPr>
        <p:spPr>
          <a:xfrm>
            <a:off x="251520" y="4869160"/>
            <a:ext cx="6768752" cy="1512168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В народе его зовут Михайло </a:t>
            </a:r>
            <a:r>
              <a:rPr lang="ru-RU" sz="3600" dirty="0" err="1">
                <a:solidFill>
                  <a:schemeClr val="tx1"/>
                </a:solidFill>
              </a:rPr>
              <a:t>Потапыч</a:t>
            </a:r>
            <a:r>
              <a:rPr lang="ru-RU" sz="3600" dirty="0">
                <a:solidFill>
                  <a:schemeClr val="tx1"/>
                </a:solidFill>
              </a:rPr>
              <a:t> (</a:t>
            </a:r>
            <a:r>
              <a:rPr lang="ru-RU" sz="3600" dirty="0" smtClean="0">
                <a:solidFill>
                  <a:schemeClr val="tx1"/>
                </a:solidFill>
              </a:rPr>
              <a:t>7 букв)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83568" y="5157192"/>
            <a:ext cx="63367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Ушастый персонаж мультфильма «Ну, погоди!» (4буквы)</a:t>
            </a:r>
            <a:endParaRPr lang="ru-RU" sz="3200" dirty="0"/>
          </a:p>
        </p:txBody>
      </p:sp>
      <p:sp>
        <p:nvSpPr>
          <p:cNvPr id="72" name="10-конечная звезда 71"/>
          <p:cNvSpPr/>
          <p:nvPr/>
        </p:nvSpPr>
        <p:spPr>
          <a:xfrm>
            <a:off x="5868144" y="188640"/>
            <a:ext cx="3096344" cy="1224136"/>
          </a:xfrm>
          <a:prstGeom prst="star10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подсказка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3" name="Рисунок 72" descr="медвед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916832"/>
            <a:ext cx="2502998" cy="2376264"/>
          </a:xfrm>
          <a:prstGeom prst="rect">
            <a:avLst/>
          </a:prstGeom>
        </p:spPr>
      </p:pic>
      <p:pic>
        <p:nvPicPr>
          <p:cNvPr id="74" name="Рисунок 73" descr="заяц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916832"/>
            <a:ext cx="3043050" cy="2448272"/>
          </a:xfrm>
          <a:prstGeom prst="rect">
            <a:avLst/>
          </a:prstGeom>
        </p:spPr>
      </p:pic>
      <p:sp>
        <p:nvSpPr>
          <p:cNvPr id="75" name="Прямоугольник 74"/>
          <p:cNvSpPr/>
          <p:nvPr/>
        </p:nvSpPr>
        <p:spPr>
          <a:xfrm>
            <a:off x="1619672" y="5517232"/>
            <a:ext cx="51921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 Рыжая хитрюга (4 буквы)</a:t>
            </a:r>
            <a:endParaRPr lang="ru-RU" sz="3600" dirty="0"/>
          </a:p>
        </p:txBody>
      </p:sp>
      <p:pic>
        <p:nvPicPr>
          <p:cNvPr id="76" name="Рисунок 75" descr="лис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1916832"/>
            <a:ext cx="1872208" cy="2395541"/>
          </a:xfrm>
          <a:prstGeom prst="rect">
            <a:avLst/>
          </a:prstGeom>
        </p:spPr>
      </p:pic>
      <p:sp>
        <p:nvSpPr>
          <p:cNvPr id="77" name="Прямоугольник 76"/>
          <p:cNvSpPr/>
          <p:nvPr/>
        </p:nvSpPr>
        <p:spPr>
          <a:xfrm>
            <a:off x="323528" y="5229200"/>
            <a:ext cx="68486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/>
              <a:t>Серый … - зубами щёлк! (4 буквы)</a:t>
            </a:r>
            <a:endParaRPr lang="ru-RU" sz="3600" dirty="0"/>
          </a:p>
        </p:txBody>
      </p:sp>
      <p:pic>
        <p:nvPicPr>
          <p:cNvPr id="78" name="Рисунок 77" descr="вол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96136" y="1412776"/>
            <a:ext cx="2952328" cy="2952328"/>
          </a:xfrm>
          <a:prstGeom prst="rect">
            <a:avLst/>
          </a:prstGeom>
        </p:spPr>
      </p:pic>
      <p:sp>
        <p:nvSpPr>
          <p:cNvPr id="79" name="Прямоугольник 78"/>
          <p:cNvSpPr/>
          <p:nvPr/>
        </p:nvSpPr>
        <p:spPr>
          <a:xfrm>
            <a:off x="539552" y="5373216"/>
            <a:ext cx="6295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Животное, названное </a:t>
            </a:r>
            <a:r>
              <a:rPr lang="ru-RU" sz="2800" dirty="0" smtClean="0"/>
              <a:t>Бурёнкой </a:t>
            </a:r>
            <a:r>
              <a:rPr lang="ru-RU" sz="2800" dirty="0" smtClean="0"/>
              <a:t>(6 букв)</a:t>
            </a:r>
            <a:endParaRPr lang="ru-RU" sz="2800" dirty="0"/>
          </a:p>
        </p:txBody>
      </p:sp>
      <p:pic>
        <p:nvPicPr>
          <p:cNvPr id="80" name="Рисунок 79" descr="коров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31632" y="1556792"/>
            <a:ext cx="3312368" cy="2462193"/>
          </a:xfrm>
          <a:prstGeom prst="rect">
            <a:avLst/>
          </a:prstGeom>
        </p:spPr>
      </p:pic>
      <p:sp>
        <p:nvSpPr>
          <p:cNvPr id="81" name="Прямоугольник 80"/>
          <p:cNvSpPr/>
          <p:nvPr/>
        </p:nvSpPr>
        <p:spPr>
          <a:xfrm>
            <a:off x="899592" y="5229200"/>
            <a:ext cx="5757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err="1" smtClean="0"/>
              <a:t>Грязнуля</a:t>
            </a:r>
            <a:r>
              <a:rPr lang="ru-RU" sz="3600" dirty="0" smtClean="0"/>
              <a:t> с пятачком (6 букв)</a:t>
            </a:r>
            <a:endParaRPr lang="ru-RU" sz="3600" dirty="0"/>
          </a:p>
        </p:txBody>
      </p:sp>
      <p:pic>
        <p:nvPicPr>
          <p:cNvPr id="84" name="Рисунок 83" descr="106015268_original (1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12160" y="1844824"/>
            <a:ext cx="2520280" cy="2520280"/>
          </a:xfrm>
          <a:prstGeom prst="rect">
            <a:avLst/>
          </a:prstGeom>
        </p:spPr>
      </p:pic>
      <p:sp>
        <p:nvSpPr>
          <p:cNvPr id="82" name="Прямоугольник 81"/>
          <p:cNvSpPr/>
          <p:nvPr/>
        </p:nvSpPr>
        <p:spPr>
          <a:xfrm>
            <a:off x="251520" y="5301208"/>
            <a:ext cx="7027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Зверёк </a:t>
            </a:r>
            <a:r>
              <a:rPr lang="ru-RU" sz="3200" dirty="0" smtClean="0"/>
              <a:t>– любитель постирать (4 буквы)</a:t>
            </a:r>
            <a:endParaRPr lang="ru-RU" sz="3200" dirty="0"/>
          </a:p>
        </p:txBody>
      </p:sp>
      <p:pic>
        <p:nvPicPr>
          <p:cNvPr id="85" name="Рисунок 84" descr="0_e4506_56785f10_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1772816"/>
            <a:ext cx="2143499" cy="2294966"/>
          </a:xfrm>
          <a:prstGeom prst="rect">
            <a:avLst/>
          </a:prstGeom>
        </p:spPr>
      </p:pic>
      <p:sp>
        <p:nvSpPr>
          <p:cNvPr id="86" name="Прямоугольник 85"/>
          <p:cNvSpPr/>
          <p:nvPr/>
        </p:nvSpPr>
        <p:spPr>
          <a:xfrm>
            <a:off x="395536" y="508518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Идёт </a:t>
            </a:r>
            <a:r>
              <a:rPr lang="ru-RU" sz="3200" dirty="0" smtClean="0"/>
              <a:t>… рогатая за малыми ребятами (4 буквы)</a:t>
            </a:r>
            <a:endParaRPr lang="ru-RU" sz="3200" dirty="0"/>
          </a:p>
        </p:txBody>
      </p:sp>
      <p:pic>
        <p:nvPicPr>
          <p:cNvPr id="87" name="Рисунок 86" descr="UHc7SKuI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40152" y="1484784"/>
            <a:ext cx="2488165" cy="2808312"/>
          </a:xfrm>
          <a:prstGeom prst="rect">
            <a:avLst/>
          </a:prstGeom>
        </p:spPr>
      </p:pic>
      <p:sp>
        <p:nvSpPr>
          <p:cNvPr id="88" name="Прямоугольник 87"/>
          <p:cNvSpPr/>
          <p:nvPr/>
        </p:nvSpPr>
        <p:spPr>
          <a:xfrm>
            <a:off x="467544" y="5301208"/>
            <a:ext cx="65977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Лучший друг на привязи (6 букв)</a:t>
            </a:r>
            <a:endParaRPr lang="ru-RU" sz="3600" dirty="0"/>
          </a:p>
        </p:txBody>
      </p:sp>
      <p:pic>
        <p:nvPicPr>
          <p:cNvPr id="89" name="Рисунок 88" descr="watermark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28184" y="1628800"/>
            <a:ext cx="2121024" cy="2121024"/>
          </a:xfrm>
          <a:prstGeom prst="rect">
            <a:avLst/>
          </a:prstGeom>
        </p:spPr>
      </p:pic>
      <p:sp>
        <p:nvSpPr>
          <p:cNvPr id="90" name="Прямоугольник 89"/>
          <p:cNvSpPr/>
          <p:nvPr/>
        </p:nvSpPr>
        <p:spPr>
          <a:xfrm>
            <a:off x="467544" y="5085184"/>
            <a:ext cx="6480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Лесной великан, родственный оленю (4 буквы)</a:t>
            </a:r>
            <a:endParaRPr lang="ru-RU" sz="3200" dirty="0"/>
          </a:p>
        </p:txBody>
      </p:sp>
      <p:pic>
        <p:nvPicPr>
          <p:cNvPr id="91" name="Рисунок 90" descr="i (13)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940152" y="1772816"/>
            <a:ext cx="2217846" cy="2160240"/>
          </a:xfrm>
          <a:prstGeom prst="rect">
            <a:avLst/>
          </a:prstGeom>
        </p:spPr>
      </p:pic>
      <p:sp>
        <p:nvSpPr>
          <p:cNvPr id="92" name="Прямоугольник 91"/>
          <p:cNvSpPr/>
          <p:nvPr/>
        </p:nvSpPr>
        <p:spPr>
          <a:xfrm>
            <a:off x="467544" y="5373216"/>
            <a:ext cx="6547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Мурлыкающая</a:t>
            </a:r>
            <a:r>
              <a:rPr lang="ru-RU" sz="3200" dirty="0" smtClean="0"/>
              <a:t> гроза мышек (5 букв)</a:t>
            </a:r>
            <a:endParaRPr lang="ru-RU" sz="3200" dirty="0"/>
          </a:p>
        </p:txBody>
      </p:sp>
      <p:pic>
        <p:nvPicPr>
          <p:cNvPr id="93" name="Рисунок 92" descr="81df9164468447a8446d2b786f7a7af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300192" y="1628800"/>
            <a:ext cx="2648742" cy="2736304"/>
          </a:xfrm>
          <a:prstGeom prst="rect">
            <a:avLst/>
          </a:prstGeom>
        </p:spPr>
      </p:pic>
      <p:sp>
        <p:nvSpPr>
          <p:cNvPr id="94" name="Прямоугольник 93"/>
          <p:cNvSpPr/>
          <p:nvPr/>
        </p:nvSpPr>
        <p:spPr>
          <a:xfrm>
            <a:off x="395536" y="5085184"/>
            <a:ext cx="66247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Этот трудяга стал символом упрямства (4 буквы)</a:t>
            </a:r>
            <a:endParaRPr lang="ru-RU" sz="3200" dirty="0"/>
          </a:p>
        </p:txBody>
      </p:sp>
      <p:pic>
        <p:nvPicPr>
          <p:cNvPr id="95" name="Рисунок 94" descr="i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b="8571"/>
          <a:stretch>
            <a:fillRect/>
          </a:stretch>
        </p:blipFill>
        <p:spPr>
          <a:xfrm>
            <a:off x="6300192" y="1844824"/>
            <a:ext cx="2352261" cy="2304256"/>
          </a:xfrm>
          <a:prstGeom prst="rect">
            <a:avLst/>
          </a:prstGeom>
        </p:spPr>
      </p:pic>
      <p:sp>
        <p:nvSpPr>
          <p:cNvPr id="96" name="Управляющая кнопка: назад 95">
            <a:hlinkClick r:id="rId14" action="ppaction://hlinksldjump" highlightClick="1"/>
          </p:cNvPr>
          <p:cNvSpPr/>
          <p:nvPr/>
        </p:nvSpPr>
        <p:spPr>
          <a:xfrm>
            <a:off x="8244408" y="6165304"/>
            <a:ext cx="648072" cy="504056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Управляющая кнопка: настраиваемая 96">
            <a:hlinkClick r:id="" action="ppaction://hlinkshowjump?jump=endshow" highlightClick="1"/>
          </p:cNvPr>
          <p:cNvSpPr/>
          <p:nvPr/>
        </p:nvSpPr>
        <p:spPr>
          <a:xfrm>
            <a:off x="7164288" y="6165304"/>
            <a:ext cx="648072" cy="504056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2060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5C3C9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5C3C9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5C3C9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5C3C9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EF1F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EF1F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EF1F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EF1F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6C14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6C14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6C14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6C14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1FEF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66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2D2B4"/>
                                      </p:to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2D2B4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2D2B4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2D2B4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91D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91D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91D"/>
                                      </p:to>
                                    </p:animClr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8B91D"/>
                                      </p:to>
                                    </p:animClr>
                                    <p:set>
                                      <p:cBhvr>
                                        <p:cTn id="2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8F8A"/>
                                      </p:to>
                                    </p:animClr>
                                    <p:set>
                                      <p:cBhvr>
                                        <p:cTn id="2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8F8A"/>
                                      </p:to>
                                    </p:animClr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8F8A"/>
                                      </p:to>
                                    </p:animClr>
                                    <p:set>
                                      <p:cBhvr>
                                        <p:cTn id="2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F8F8A"/>
                                      </p:to>
                                    </p:animClr>
                                    <p:set>
                                      <p:cBhvr>
                                        <p:cTn id="3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3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3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3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3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3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925CD"/>
                                      </p:to>
                                    </p:animClr>
                                    <p:set>
                                      <p:cBhvr>
                                        <p:cTn id="4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0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9" fill="hold">
                      <p:stCondLst>
                        <p:cond delay="0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3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8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5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2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9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6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3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6" fill="hold">
                      <p:stCondLst>
                        <p:cond delay="indefinite"/>
                      </p:stCondLst>
                      <p:childTnLst>
                        <p:par>
                          <p:cTn id="457" fill="hold">
                            <p:stCondLst>
                              <p:cond delay="0"/>
                            </p:stCondLst>
                            <p:childTnLst>
                              <p:par>
                                <p:cTn id="4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0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7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4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1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8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9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2" fill="hold">
                      <p:stCondLst>
                        <p:cond delay="0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4" fill="hold">
                      <p:stCondLst>
                        <p:cond delay="indefinite"/>
                      </p:stCondLst>
                      <p:childTnLst>
                        <p:par>
                          <p:cTn id="505" fill="hold">
                            <p:stCondLst>
                              <p:cond delay="0"/>
                            </p:stCondLst>
                            <p:childTnLst>
                              <p:par>
                                <p:cTn id="5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1" fill="hold">
                      <p:stCondLst>
                        <p:cond delay="indefinite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6" fill="hold">
                      <p:stCondLst>
                        <p:cond delay="indefinite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7" fill="hold">
                      <p:stCondLst>
                        <p:cond delay="indefinite"/>
                      </p:stCondLst>
                      <p:childTnLst>
                        <p:par>
                          <p:cTn id="568" fill="hold">
                            <p:stCondLst>
                              <p:cond delay="0"/>
                            </p:stCondLst>
                            <p:childTnLst>
                              <p:par>
                                <p:cTn id="5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</p:childTnLst>
        </p:cTn>
      </p:par>
    </p:tnLst>
    <p:bldLst>
      <p:bldP spid="79" grpId="0" build="allAtOnce"/>
      <p:bldP spid="8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3568" y="476672"/>
            <a:ext cx="7560840" cy="576064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«Подумай! </a:t>
            </a:r>
            <a:r>
              <a:rPr lang="ru-RU" sz="3600" b="1" smtClean="0">
                <a:solidFill>
                  <a:schemeClr val="tx1"/>
                </a:solidFill>
              </a:rPr>
              <a:t>Разгадай!» </a:t>
            </a:r>
            <a:r>
              <a:rPr lang="ru-RU" sz="3600" dirty="0" smtClean="0">
                <a:solidFill>
                  <a:schemeClr val="tx1"/>
                </a:solidFill>
              </a:rPr>
              <a:t>– нажимай на клавиши клавиатуры и разгадывай слова. Можешь пользоваться подсказками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16416" y="6165304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188640"/>
            <a:ext cx="4464496" cy="252028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Как снег бела,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Как сажа черна.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Вертлява, как бес,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Повертелась да в лес.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352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111561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190770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269979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9188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428396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076056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Ё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5868144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Ж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6660232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7452320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8244408" y="450912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2352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111561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Л</a:t>
            </a:r>
          </a:p>
        </p:txBody>
      </p:sp>
      <p:sp>
        <p:nvSpPr>
          <p:cNvPr id="17" name="Багетная рамка 16"/>
          <p:cNvSpPr/>
          <p:nvPr/>
        </p:nvSpPr>
        <p:spPr>
          <a:xfrm>
            <a:off x="190770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269979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349188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428396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5076056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5868144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6660232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7452320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8244408" y="5229200"/>
            <a:ext cx="648072" cy="648072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323528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1115616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Ц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1907704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2699792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Ш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3491880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Щ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4283968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Ъ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5076056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5868144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6660232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7452320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Ю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8244408" y="5949280"/>
            <a:ext cx="648072" cy="720080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9553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С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03648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411760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Р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419872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О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2" name="Горизонтальный свиток 41"/>
          <p:cNvSpPr/>
          <p:nvPr/>
        </p:nvSpPr>
        <p:spPr>
          <a:xfrm>
            <a:off x="5508104" y="188640"/>
            <a:ext cx="3096344" cy="864096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ПОДСКАЗКА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27984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К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436096" y="3573016"/>
            <a:ext cx="1008112" cy="5760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А</a:t>
            </a:r>
            <a:endParaRPr lang="ru-RU" sz="3600" b="1" dirty="0">
              <a:solidFill>
                <a:srgbClr val="0070C0"/>
              </a:solidFill>
            </a:endParaRPr>
          </a:p>
        </p:txBody>
      </p:sp>
      <p:pic>
        <p:nvPicPr>
          <p:cNvPr id="46" name="Рисунок 45" descr="0_6fb44_69b3085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 flipV="1">
            <a:off x="5652120" y="1268760"/>
            <a:ext cx="2987824" cy="1975698"/>
          </a:xfrm>
          <a:prstGeom prst="rect">
            <a:avLst/>
          </a:prstGeom>
        </p:spPr>
      </p:pic>
      <p:sp>
        <p:nvSpPr>
          <p:cNvPr id="47" name="Управляющая кнопка: далее 46">
            <a:hlinkClick r:id="" action="ppaction://hlinkshowjump?jump=nextslide" highlightClick="1"/>
          </p:cNvPr>
          <p:cNvSpPr/>
          <p:nvPr/>
        </p:nvSpPr>
        <p:spPr>
          <a:xfrm>
            <a:off x="8244408" y="3717032"/>
            <a:ext cx="648072" cy="504056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599</Words>
  <Application>Microsoft Office PowerPoint</Application>
  <PresentationFormat>Экран (4:3)</PresentationFormat>
  <Paragraphs>301</Paragraphs>
  <Slides>13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73</cp:revision>
  <dcterms:created xsi:type="dcterms:W3CDTF">2015-03-06T11:21:46Z</dcterms:created>
  <dcterms:modified xsi:type="dcterms:W3CDTF">2015-03-23T07:53:56Z</dcterms:modified>
</cp:coreProperties>
</file>