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5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F080"/>
    <a:srgbClr val="E0EB5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068CB-FDDC-4C09-AAB8-1F50F4EF6720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85CDB-3E7E-43CC-B3E8-91C4B9A9CC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068CB-FDDC-4C09-AAB8-1F50F4EF6720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85CDB-3E7E-43CC-B3E8-91C4B9A9CC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068CB-FDDC-4C09-AAB8-1F50F4EF6720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85CDB-3E7E-43CC-B3E8-91C4B9A9CC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068CB-FDDC-4C09-AAB8-1F50F4EF6720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85CDB-3E7E-43CC-B3E8-91C4B9A9CC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068CB-FDDC-4C09-AAB8-1F50F4EF6720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85CDB-3E7E-43CC-B3E8-91C4B9A9CC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068CB-FDDC-4C09-AAB8-1F50F4EF6720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85CDB-3E7E-43CC-B3E8-91C4B9A9CC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068CB-FDDC-4C09-AAB8-1F50F4EF6720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85CDB-3E7E-43CC-B3E8-91C4B9A9CC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068CB-FDDC-4C09-AAB8-1F50F4EF6720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85CDB-3E7E-43CC-B3E8-91C4B9A9CC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068CB-FDDC-4C09-AAB8-1F50F4EF6720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85CDB-3E7E-43CC-B3E8-91C4B9A9CC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068CB-FDDC-4C09-AAB8-1F50F4EF6720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85CDB-3E7E-43CC-B3E8-91C4B9A9CC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068CB-FDDC-4C09-AAB8-1F50F4EF6720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85CDB-3E7E-43CC-B3E8-91C4B9A9CC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068CB-FDDC-4C09-AAB8-1F50F4EF6720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C85CDB-3E7E-43CC-B3E8-91C4B9A9CC4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img1.liveinternet.ru/images/attach/c/9/105/906/105906545_3937459_klad.gif" TargetMode="External"/><Relationship Id="rId2" Type="http://schemas.openxmlformats.org/officeDocument/2006/relationships/hyperlink" Target="http://www.ccg.lv/ads/content/files/2627_horse6.gif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hyperlink" Target="http://goldina-myclas.ucoz.ru/index/tekhnologicheskij_priem_quot_raskraska_quot/0-139" TargetMode="External"/><Relationship Id="rId4" Type="http://schemas.openxmlformats.org/officeDocument/2006/relationships/hyperlink" Target="http://www.ewallpapers.eu/w_show/3d-spring-landscape-1024-600-7339.jp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5500702"/>
            <a:ext cx="8572560" cy="1357298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</a:rPr>
              <a:t>Автор: </a:t>
            </a:r>
            <a:r>
              <a:rPr lang="ru-RU" sz="1800" b="1" dirty="0" err="1" smtClean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</a:rPr>
              <a:t>Кабицкая</a:t>
            </a:r>
            <a:r>
              <a:rPr lang="ru-RU" sz="1800" b="1" dirty="0" smtClean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</a:rPr>
              <a:t> Любовь Ивановна, учитель начальных классов </a:t>
            </a:r>
          </a:p>
          <a:p>
            <a:r>
              <a:rPr lang="ru-RU" sz="1800" b="1" dirty="0" smtClean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</a:rPr>
              <a:t>ГОУ РК «Республиканский центр образования»</a:t>
            </a:r>
          </a:p>
          <a:p>
            <a:r>
              <a:rPr lang="ru-RU" sz="1800" b="1" dirty="0" smtClean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</a:rPr>
              <a:t>г.Сыктывкара Республики Коми</a:t>
            </a:r>
          </a:p>
          <a:p>
            <a:r>
              <a:rPr lang="ru-RU" sz="1800" b="1" dirty="0" smtClean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</a:rPr>
              <a:t>2015г.</a:t>
            </a:r>
          </a:p>
          <a:p>
            <a:endParaRPr lang="ru-RU" dirty="0"/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928662" y="285728"/>
            <a:ext cx="7286676" cy="5286412"/>
          </a:xfrm>
          <a:prstGeom prst="horizontalScroll">
            <a:avLst/>
          </a:prstGeom>
          <a:solidFill>
            <a:srgbClr val="E8F08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2">
                    <a:lumMod val="10000"/>
                  </a:schemeClr>
                </a:solidFill>
                <a:latin typeface="+mj-lt"/>
                <a:cs typeface="Times New Roman" pitchFamily="18" charset="0"/>
              </a:rPr>
              <a:t>Тест </a:t>
            </a:r>
          </a:p>
          <a:p>
            <a:pPr algn="ctr"/>
            <a:r>
              <a:rPr lang="ru-RU" sz="3600" b="1" dirty="0" smtClean="0">
                <a:solidFill>
                  <a:schemeClr val="bg2">
                    <a:lumMod val="10000"/>
                  </a:schemeClr>
                </a:solidFill>
                <a:latin typeface="+mj-lt"/>
                <a:cs typeface="Times New Roman" pitchFamily="18" charset="0"/>
              </a:rPr>
              <a:t>«Средние века:</a:t>
            </a:r>
          </a:p>
          <a:p>
            <a:pPr algn="ctr"/>
            <a:r>
              <a:rPr lang="ru-RU" sz="3600" b="1" dirty="0" smtClean="0">
                <a:solidFill>
                  <a:schemeClr val="bg2">
                    <a:lumMod val="10000"/>
                  </a:schemeClr>
                </a:solidFill>
                <a:latin typeface="+mj-lt"/>
                <a:cs typeface="Times New Roman" pitchFamily="18" charset="0"/>
              </a:rPr>
              <a:t>время рыцарей и замков»</a:t>
            </a:r>
          </a:p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+mj-lt"/>
                <a:cs typeface="Times New Roman" pitchFamily="18" charset="0"/>
              </a:rPr>
              <a:t>Окружающий мир</a:t>
            </a:r>
          </a:p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+mj-lt"/>
                <a:cs typeface="Times New Roman" pitchFamily="18" charset="0"/>
              </a:rPr>
              <a:t>4 класс</a:t>
            </a:r>
            <a:endParaRPr lang="ru-RU" sz="2400" b="1" dirty="0">
              <a:solidFill>
                <a:schemeClr val="bg2">
                  <a:lumMod val="10000"/>
                </a:schemeClr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143900" y="5929330"/>
            <a:ext cx="785818" cy="328060"/>
          </a:xfrm>
          <a:prstGeom prst="actionButtonForwardNext">
            <a:avLst/>
          </a:prstGeom>
          <a:solidFill>
            <a:srgbClr val="92D05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амка 4"/>
          <p:cNvSpPr/>
          <p:nvPr/>
        </p:nvSpPr>
        <p:spPr>
          <a:xfrm>
            <a:off x="4929190" y="1142984"/>
            <a:ext cx="4071966" cy="5143536"/>
          </a:xfrm>
          <a:prstGeom prst="fram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Горизонтальный свиток 6">
            <a:hlinkClick r:id="" action="ppaction://noaction">
              <a:snd r:embed="rId2" name="suction.wav" builtIn="1"/>
            </a:hlinkClick>
          </p:cNvPr>
          <p:cNvSpPr/>
          <p:nvPr/>
        </p:nvSpPr>
        <p:spPr>
          <a:xfrm>
            <a:off x="285720" y="1857364"/>
            <a:ext cx="4214842" cy="1285884"/>
          </a:xfrm>
          <a:prstGeom prst="horizontalScroll">
            <a:avLst/>
          </a:prstGeom>
          <a:solidFill>
            <a:srgbClr val="E8F08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</a:rPr>
              <a:t>Цирк</a:t>
            </a:r>
            <a:endParaRPr lang="ru-RU" sz="2800" dirty="0">
              <a:solidFill>
                <a:schemeClr val="bg2">
                  <a:lumMod val="1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8" name="Горизонтальный свиток 7">
            <a:hlinkClick r:id="" action="ppaction://noaction">
              <a:snd r:embed="rId2" name="suction.wav" builtIn="1"/>
            </a:hlinkClick>
          </p:cNvPr>
          <p:cNvSpPr/>
          <p:nvPr/>
        </p:nvSpPr>
        <p:spPr>
          <a:xfrm>
            <a:off x="285720" y="4714884"/>
            <a:ext cx="4214842" cy="1285884"/>
          </a:xfrm>
          <a:prstGeom prst="horizontalScroll">
            <a:avLst/>
          </a:prstGeom>
          <a:solidFill>
            <a:srgbClr val="E8F08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</a:rPr>
              <a:t>Театр</a:t>
            </a:r>
            <a:endParaRPr lang="ru-RU" sz="2800" dirty="0">
              <a:solidFill>
                <a:schemeClr val="bg2">
                  <a:lumMod val="1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9" name="Горизонтальный свиток 8">
            <a:hlinkClick r:id="" action="ppaction://hlinkshowjump?jump=nextslide"/>
          </p:cNvPr>
          <p:cNvSpPr/>
          <p:nvPr/>
        </p:nvSpPr>
        <p:spPr>
          <a:xfrm>
            <a:off x="285720" y="3286124"/>
            <a:ext cx="4214842" cy="1285884"/>
          </a:xfrm>
          <a:prstGeom prst="horizontalScroll">
            <a:avLst/>
          </a:prstGeom>
          <a:solidFill>
            <a:srgbClr val="E8F08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</a:rPr>
              <a:t>Турниры</a:t>
            </a:r>
            <a:endParaRPr lang="ru-RU" sz="2800" dirty="0">
              <a:solidFill>
                <a:schemeClr val="bg2">
                  <a:lumMod val="1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214313" y="0"/>
            <a:ext cx="8715375" cy="1142984"/>
          </a:xfrm>
          <a:prstGeom prst="horizontalScroll">
            <a:avLst/>
          </a:prstGeom>
          <a:solidFill>
            <a:srgbClr val="E8F08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latin typeface="+mj-lt"/>
                <a:cs typeface="Times New Roman" pitchFamily="18" charset="0"/>
              </a:rPr>
              <a:t>Каким было любимое развлечение рыцарей?</a:t>
            </a:r>
            <a:endParaRPr lang="ru-RU" sz="2800" dirty="0">
              <a:solidFill>
                <a:schemeClr val="bg2">
                  <a:lumMod val="10000"/>
                </a:schemeClr>
              </a:solidFill>
              <a:latin typeface="+mj-lt"/>
              <a:cs typeface="Times New Roman" pitchFamily="18" charset="0"/>
            </a:endParaRPr>
          </a:p>
        </p:txBody>
      </p:sp>
      <p:pic>
        <p:nvPicPr>
          <p:cNvPr id="7170" name="Picture 2" descr="C:\Users\admin\Desktop\Раскраска 3\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285860"/>
            <a:ext cx="3771900" cy="488061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амка 4"/>
          <p:cNvSpPr/>
          <p:nvPr/>
        </p:nvSpPr>
        <p:spPr>
          <a:xfrm>
            <a:off x="4929190" y="1142984"/>
            <a:ext cx="4071966" cy="5143536"/>
          </a:xfrm>
          <a:prstGeom prst="fram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Горизонтальный свиток 6">
            <a:hlinkClick r:id="" action="ppaction://noaction">
              <a:snd r:embed="rId2" name="suction.wav" builtIn="1"/>
            </a:hlinkClick>
          </p:cNvPr>
          <p:cNvSpPr/>
          <p:nvPr/>
        </p:nvSpPr>
        <p:spPr>
          <a:xfrm>
            <a:off x="285720" y="1857364"/>
            <a:ext cx="4214842" cy="1285884"/>
          </a:xfrm>
          <a:prstGeom prst="horizontalScroll">
            <a:avLst/>
          </a:prstGeom>
          <a:solidFill>
            <a:srgbClr val="E8F08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</a:rPr>
              <a:t>Алфавит</a:t>
            </a:r>
            <a:endParaRPr lang="ru-RU" sz="2800" dirty="0">
              <a:solidFill>
                <a:schemeClr val="bg2">
                  <a:lumMod val="1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8" name="Горизонтальный свиток 7">
            <a:hlinkClick r:id="" action="ppaction://hlinkshowjump?jump=nextslide"/>
          </p:cNvPr>
          <p:cNvSpPr/>
          <p:nvPr/>
        </p:nvSpPr>
        <p:spPr>
          <a:xfrm>
            <a:off x="285720" y="4714884"/>
            <a:ext cx="4214842" cy="1285884"/>
          </a:xfrm>
          <a:prstGeom prst="horizontalScroll">
            <a:avLst/>
          </a:prstGeom>
          <a:solidFill>
            <a:srgbClr val="E8F08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</a:rPr>
              <a:t>Книгопечатание</a:t>
            </a:r>
            <a:endParaRPr lang="ru-RU" sz="2800" dirty="0">
              <a:solidFill>
                <a:schemeClr val="bg2">
                  <a:lumMod val="1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9" name="Горизонтальный свиток 8">
            <a:hlinkClick r:id="" action="ppaction://noaction">
              <a:snd r:embed="rId2" name="suction.wav" builtIn="1"/>
            </a:hlinkClick>
          </p:cNvPr>
          <p:cNvSpPr/>
          <p:nvPr/>
        </p:nvSpPr>
        <p:spPr>
          <a:xfrm>
            <a:off x="285720" y="3286124"/>
            <a:ext cx="4214842" cy="1285884"/>
          </a:xfrm>
          <a:prstGeom prst="horizontalScroll">
            <a:avLst/>
          </a:prstGeom>
          <a:solidFill>
            <a:srgbClr val="E8F08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</a:rPr>
              <a:t>Паровоз</a:t>
            </a:r>
            <a:endParaRPr lang="ru-RU" sz="2800" dirty="0">
              <a:solidFill>
                <a:schemeClr val="bg2">
                  <a:lumMod val="1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214313" y="0"/>
            <a:ext cx="8715375" cy="1142984"/>
          </a:xfrm>
          <a:prstGeom prst="horizontalScroll">
            <a:avLst/>
          </a:prstGeom>
          <a:solidFill>
            <a:srgbClr val="E8F08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latin typeface="+mj-lt"/>
                <a:cs typeface="Times New Roman" pitchFamily="18" charset="0"/>
              </a:rPr>
              <a:t>Какое изобретение относится к средневековью?</a:t>
            </a:r>
            <a:endParaRPr lang="ru-RU" sz="2800" dirty="0">
              <a:solidFill>
                <a:schemeClr val="bg2">
                  <a:lumMod val="10000"/>
                </a:schemeClr>
              </a:solidFill>
              <a:latin typeface="+mj-lt"/>
              <a:cs typeface="Times New Roman" pitchFamily="18" charset="0"/>
            </a:endParaRPr>
          </a:p>
        </p:txBody>
      </p:sp>
      <p:pic>
        <p:nvPicPr>
          <p:cNvPr id="8194" name="Picture 2" descr="C:\Users\admin\Desktop\Раскраска 3\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285860"/>
            <a:ext cx="3771900" cy="488061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амка 4"/>
          <p:cNvSpPr/>
          <p:nvPr/>
        </p:nvSpPr>
        <p:spPr>
          <a:xfrm>
            <a:off x="4929190" y="1142984"/>
            <a:ext cx="4071966" cy="5143536"/>
          </a:xfrm>
          <a:prstGeom prst="fram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Горизонтальный свиток 6">
            <a:hlinkClick r:id="" action="ppaction://hlinkshowjump?jump=nextslide"/>
          </p:cNvPr>
          <p:cNvSpPr/>
          <p:nvPr/>
        </p:nvSpPr>
        <p:spPr>
          <a:xfrm>
            <a:off x="285720" y="1857364"/>
            <a:ext cx="4214842" cy="1285884"/>
          </a:xfrm>
          <a:prstGeom prst="horizontalScroll">
            <a:avLst/>
          </a:prstGeom>
          <a:solidFill>
            <a:srgbClr val="E8F08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cs typeface="Times New Roman" pitchFamily="18" charset="0"/>
              </a:rPr>
              <a:t>Париж</a:t>
            </a:r>
            <a:endParaRPr lang="ru-RU" sz="2800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8" name="Горизонтальный свиток 7">
            <a:hlinkClick r:id="" action="ppaction://noaction">
              <a:snd r:embed="rId2" name="suction.wav" builtIn="1"/>
            </a:hlinkClick>
          </p:cNvPr>
          <p:cNvSpPr/>
          <p:nvPr/>
        </p:nvSpPr>
        <p:spPr>
          <a:xfrm>
            <a:off x="285720" y="4714884"/>
            <a:ext cx="4214842" cy="1285884"/>
          </a:xfrm>
          <a:prstGeom prst="horizontalScroll">
            <a:avLst/>
          </a:prstGeom>
          <a:solidFill>
            <a:srgbClr val="E8F08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cs typeface="Times New Roman" pitchFamily="18" charset="0"/>
              </a:rPr>
              <a:t>Афины</a:t>
            </a:r>
            <a:endParaRPr lang="ru-RU" sz="2800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9" name="Горизонтальный свиток 8">
            <a:hlinkClick r:id="" action="ppaction://noaction">
              <a:snd r:embed="rId2" name="suction.wav" builtIn="1"/>
            </a:hlinkClick>
          </p:cNvPr>
          <p:cNvSpPr/>
          <p:nvPr/>
        </p:nvSpPr>
        <p:spPr>
          <a:xfrm>
            <a:off x="285720" y="3286124"/>
            <a:ext cx="4214842" cy="1285884"/>
          </a:xfrm>
          <a:prstGeom prst="horizontalScroll">
            <a:avLst/>
          </a:prstGeom>
          <a:solidFill>
            <a:srgbClr val="E8F08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cs typeface="Times New Roman" pitchFamily="18" charset="0"/>
              </a:rPr>
              <a:t>Рим</a:t>
            </a:r>
            <a:endParaRPr lang="ru-RU" sz="2800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214313" y="0"/>
            <a:ext cx="8715375" cy="1142984"/>
          </a:xfrm>
          <a:prstGeom prst="horizontalScroll">
            <a:avLst/>
          </a:prstGeom>
          <a:solidFill>
            <a:srgbClr val="E8F08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r>
              <a:rPr lang="ru-RU" sz="28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Какой город возник в Средневековье?</a:t>
            </a:r>
            <a:endParaRPr lang="ru-RU" sz="2800" dirty="0">
              <a:solidFill>
                <a:schemeClr val="tx1"/>
              </a:solidFill>
              <a:latin typeface="+mj-lt"/>
              <a:cs typeface="Times New Roman" pitchFamily="18" charset="0"/>
            </a:endParaRPr>
          </a:p>
        </p:txBody>
      </p:sp>
      <p:pic>
        <p:nvPicPr>
          <p:cNvPr id="9218" name="Picture 2" descr="C:\Users\admin\Desktop\Раскраска 3\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285860"/>
            <a:ext cx="3771900" cy="488061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Горизонтальный свиток 6">
            <a:hlinkClick r:id="" action="ppaction://hlinkshowjump?jump=nextslide"/>
          </p:cNvPr>
          <p:cNvSpPr/>
          <p:nvPr/>
        </p:nvSpPr>
        <p:spPr>
          <a:xfrm>
            <a:off x="285720" y="1857364"/>
            <a:ext cx="4214842" cy="1285884"/>
          </a:xfrm>
          <a:prstGeom prst="horizontalScroll">
            <a:avLst/>
          </a:prstGeom>
          <a:solidFill>
            <a:srgbClr val="E8F08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cs typeface="Times New Roman" pitchFamily="18" charset="0"/>
              </a:rPr>
              <a:t>Холодно и сыро</a:t>
            </a:r>
            <a:endParaRPr lang="ru-RU" sz="2800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8" name="Горизонтальный свиток 7">
            <a:hlinkClick r:id="" action="ppaction://noaction">
              <a:snd r:embed="rId2" name="suction.wav" builtIn="1"/>
            </a:hlinkClick>
          </p:cNvPr>
          <p:cNvSpPr/>
          <p:nvPr/>
        </p:nvSpPr>
        <p:spPr>
          <a:xfrm>
            <a:off x="285720" y="4714884"/>
            <a:ext cx="4214842" cy="1285884"/>
          </a:xfrm>
          <a:prstGeom prst="horizontalScroll">
            <a:avLst/>
          </a:prstGeom>
          <a:solidFill>
            <a:srgbClr val="E8F08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cs typeface="Times New Roman" pitchFamily="18" charset="0"/>
              </a:rPr>
              <a:t>Нет помещений для сна</a:t>
            </a:r>
            <a:endParaRPr lang="ru-RU" sz="2800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9" name="Горизонтальный свиток 8">
            <a:hlinkClick r:id="" action="ppaction://noaction">
              <a:snd r:embed="rId2" name="suction.wav" builtIn="1"/>
            </a:hlinkClick>
          </p:cNvPr>
          <p:cNvSpPr/>
          <p:nvPr/>
        </p:nvSpPr>
        <p:spPr>
          <a:xfrm>
            <a:off x="285720" y="3286124"/>
            <a:ext cx="4214842" cy="1285884"/>
          </a:xfrm>
          <a:prstGeom prst="horizontalScroll">
            <a:avLst/>
          </a:prstGeom>
          <a:solidFill>
            <a:srgbClr val="E8F08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cs typeface="Times New Roman" pitchFamily="18" charset="0"/>
              </a:rPr>
              <a:t>Нет защиты от врагов</a:t>
            </a:r>
            <a:endParaRPr lang="ru-RU" sz="2800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214313" y="0"/>
            <a:ext cx="8715375" cy="1142984"/>
          </a:xfrm>
          <a:prstGeom prst="horizontalScroll">
            <a:avLst/>
          </a:prstGeom>
          <a:solidFill>
            <a:srgbClr val="E8F08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r>
              <a:rPr lang="ru-RU" sz="28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Почему замок считался непригодным жильем?</a:t>
            </a:r>
            <a:endParaRPr lang="ru-RU" sz="2800" dirty="0">
              <a:solidFill>
                <a:schemeClr val="tx1"/>
              </a:solidFill>
              <a:latin typeface="+mj-lt"/>
              <a:cs typeface="Times New Roman" pitchFamily="18" charset="0"/>
            </a:endParaRPr>
          </a:p>
        </p:txBody>
      </p:sp>
      <p:pic>
        <p:nvPicPr>
          <p:cNvPr id="9218" name="Picture 2" descr="C:\Users\admin\Desktop\Раскраска 3\1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2066" y="1285860"/>
            <a:ext cx="3771900" cy="488061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00166" y="1714488"/>
            <a:ext cx="65722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Всё правильно!</a:t>
            </a:r>
            <a:endParaRPr lang="ru-RU" sz="66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://img1.liveinternet.ru/images/attach/c/9/105/906/105906545_3937459_klad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3071810"/>
            <a:ext cx="3590925" cy="3409951"/>
          </a:xfrm>
          <a:prstGeom prst="rect">
            <a:avLst/>
          </a:prstGeom>
          <a:noFill/>
        </p:spPr>
      </p:pic>
      <p:sp>
        <p:nvSpPr>
          <p:cNvPr id="4" name="Управляющая кнопка: настраиваемая 3">
            <a:hlinkClick r:id="" action="ppaction://hlinkshowjump?jump=endshow" highlightClick="1"/>
          </p:cNvPr>
          <p:cNvSpPr/>
          <p:nvPr/>
        </p:nvSpPr>
        <p:spPr>
          <a:xfrm>
            <a:off x="8429652" y="5857892"/>
            <a:ext cx="470912" cy="428628"/>
          </a:xfrm>
          <a:prstGeom prst="actionButtonBlank">
            <a:avLst/>
          </a:prstGeom>
          <a:solidFill>
            <a:srgbClr val="92D05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142976" y="1071546"/>
            <a:ext cx="6500858" cy="5054617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</a:rPr>
              <a:t>Всадник</a:t>
            </a:r>
            <a:r>
              <a:rPr lang="ru-RU" sz="1800" dirty="0" smtClean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</a:rPr>
              <a:t> </a:t>
            </a:r>
            <a:r>
              <a:rPr lang="ru-RU" sz="1800" u="sng" dirty="0" smtClean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  <a:hlinkClick r:id="rId2"/>
              </a:rPr>
              <a:t>http://www.ccg.lv/ads/content/files/2627_horse6.gif</a:t>
            </a:r>
            <a:endParaRPr lang="ru-RU" sz="1800" dirty="0" smtClean="0">
              <a:solidFill>
                <a:schemeClr val="bg2">
                  <a:lumMod val="10000"/>
                </a:schemeClr>
              </a:solidFill>
              <a:cs typeface="Times New Roman" pitchFamily="18" charset="0"/>
            </a:endParaRPr>
          </a:p>
          <a:p>
            <a:r>
              <a:rPr lang="ru-RU" sz="1800" b="1" dirty="0" smtClean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</a:rPr>
              <a:t>Сундук</a:t>
            </a:r>
            <a:r>
              <a:rPr lang="ru-RU" sz="1800" dirty="0" smtClean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</a:rPr>
              <a:t> </a:t>
            </a:r>
            <a:r>
              <a:rPr lang="en-US" sz="1800" dirty="0" smtClean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  <a:hlinkClick r:id="rId3"/>
              </a:rPr>
              <a:t>http://img1.liveinternet.ru/images/attach/c/9/105/906/105906545_3937459_klad.gif</a:t>
            </a:r>
            <a:endParaRPr lang="ru-RU" sz="1800" dirty="0" smtClean="0">
              <a:solidFill>
                <a:schemeClr val="bg2">
                  <a:lumMod val="10000"/>
                </a:schemeClr>
              </a:solidFill>
              <a:cs typeface="Times New Roman" pitchFamily="18" charset="0"/>
            </a:endParaRPr>
          </a:p>
          <a:p>
            <a:r>
              <a:rPr lang="ru-RU" sz="1800" b="1" dirty="0" smtClean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</a:rPr>
              <a:t>Фон</a:t>
            </a:r>
            <a:r>
              <a:rPr lang="ru-RU" sz="1800" dirty="0" smtClean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</a:rPr>
              <a:t> </a:t>
            </a:r>
            <a:r>
              <a:rPr lang="ru-RU" sz="1800" u="sng" dirty="0" smtClean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  <a:hlinkClick r:id="rId4"/>
              </a:rPr>
              <a:t>http://www.ewallpapers.eu/w_show/3d-spring-landscape-1024-600-7339.jpg</a:t>
            </a:r>
            <a:endParaRPr lang="ru-RU" sz="1800" dirty="0" smtClean="0">
              <a:solidFill>
                <a:schemeClr val="bg2">
                  <a:lumMod val="10000"/>
                </a:schemeClr>
              </a:solidFill>
              <a:cs typeface="Times New Roman" pitchFamily="18" charset="0"/>
            </a:endParaRPr>
          </a:p>
          <a:p>
            <a:r>
              <a:rPr lang="ru-RU" sz="1800" b="1" dirty="0" smtClean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</a:rPr>
              <a:t>Тесты</a:t>
            </a:r>
            <a:r>
              <a:rPr lang="ru-RU" sz="1800" dirty="0" smtClean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</a:rPr>
              <a:t> по предмету «Окружающий мир» 4 класс / Е.М. Тихомирова – М.: «Издательство «Экзамен», 2011г. </a:t>
            </a:r>
          </a:p>
          <a:p>
            <a:pPr>
              <a:lnSpc>
                <a:spcPct val="90000"/>
              </a:lnSpc>
            </a:pPr>
            <a:r>
              <a:rPr lang="ru-RU" altLang="ru-RU" sz="1800" b="1" dirty="0" smtClean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</a:rPr>
              <a:t>Материал мастер-класса</a:t>
            </a:r>
            <a:r>
              <a:rPr lang="en-US" altLang="ru-RU" sz="1800" dirty="0" smtClean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  <a:hlinkClick r:id="rId5"/>
              </a:rPr>
              <a:t> http://goldina-myclas.ucoz.ru/index/tekhnologicheskij_priem_quot_raskraska_quot/0-139</a:t>
            </a:r>
            <a:endParaRPr lang="ru-RU" altLang="ru-RU" sz="1800" dirty="0" smtClean="0">
              <a:solidFill>
                <a:schemeClr val="bg2">
                  <a:lumMod val="10000"/>
                </a:schemeClr>
              </a:solidFill>
              <a:cs typeface="Times New Roman" pitchFamily="18" charset="0"/>
              <a:hlinkClick r:id="rId5"/>
            </a:endParaRPr>
          </a:p>
          <a:p>
            <a:endParaRPr lang="ru-RU" sz="1800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</p:txBody>
      </p:sp>
      <p:sp>
        <p:nvSpPr>
          <p:cNvPr id="5" name="Управляющая кнопка: возврат 4">
            <a:hlinkClick r:id="rId6" action="ppaction://hlinksldjump" highlightClick="1"/>
          </p:cNvPr>
          <p:cNvSpPr/>
          <p:nvPr/>
        </p:nvSpPr>
        <p:spPr>
          <a:xfrm>
            <a:off x="8358214" y="5786454"/>
            <a:ext cx="500066" cy="428628"/>
          </a:xfrm>
          <a:prstGeom prst="actionButtonReturn">
            <a:avLst/>
          </a:prstGeom>
          <a:solidFill>
            <a:srgbClr val="92D05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9"/>
          <p:cNvSpPr>
            <a:spLocks noGrp="1"/>
          </p:cNvSpPr>
          <p:nvPr>
            <p:ph type="title"/>
          </p:nvPr>
        </p:nvSpPr>
        <p:spPr>
          <a:xfrm>
            <a:off x="214282" y="0"/>
            <a:ext cx="8715375" cy="1142984"/>
          </a:xfrm>
          <a:prstGeom prst="horizontalScroll">
            <a:avLst/>
          </a:prstGeom>
          <a:solidFill>
            <a:srgbClr val="E8F08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r>
              <a:rPr lang="ru-RU" sz="3200" dirty="0" smtClean="0">
                <a:solidFill>
                  <a:schemeClr val="bg2">
                    <a:lumMod val="10000"/>
                  </a:schemeClr>
                </a:solidFill>
                <a:latin typeface="+mj-lt"/>
                <a:cs typeface="Times New Roman" pitchFamily="18" charset="0"/>
              </a:rPr>
              <a:t>Использованные материалы:</a:t>
            </a:r>
            <a:endParaRPr lang="ru-RU" sz="3200" dirty="0">
              <a:solidFill>
                <a:schemeClr val="bg2">
                  <a:lumMod val="10000"/>
                </a:schemeClr>
              </a:solidFill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Горизонтальный свиток 4"/>
          <p:cNvSpPr/>
          <p:nvPr/>
        </p:nvSpPr>
        <p:spPr>
          <a:xfrm>
            <a:off x="285720" y="214290"/>
            <a:ext cx="8572560" cy="6429420"/>
          </a:xfrm>
          <a:prstGeom prst="horizontalScroll">
            <a:avLst/>
          </a:prstGeom>
          <a:solidFill>
            <a:srgbClr val="E8F08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Дорогой друг!</a:t>
            </a:r>
          </a:p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Пройди тест. </a:t>
            </a:r>
          </a:p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Найди правильный ответ, </a:t>
            </a:r>
          </a:p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нажми на него.</a:t>
            </a:r>
          </a:p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 Выполнишь 	всё правильно – найдешь клад!</a:t>
            </a:r>
            <a:endParaRPr lang="ru-RU" sz="3600" b="1" dirty="0">
              <a:solidFill>
                <a:schemeClr val="tx1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072462" y="6286520"/>
            <a:ext cx="785818" cy="328060"/>
          </a:xfrm>
          <a:prstGeom prst="actionButtonForwardNext">
            <a:avLst/>
          </a:prstGeom>
          <a:solidFill>
            <a:srgbClr val="92D05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в конец 3">
            <a:hlinkClick r:id="" action="ppaction://hlinkshowjump?jump=lastslide" highlightClick="1"/>
          </p:cNvPr>
          <p:cNvSpPr/>
          <p:nvPr/>
        </p:nvSpPr>
        <p:spPr>
          <a:xfrm>
            <a:off x="1142976" y="6286520"/>
            <a:ext cx="785818" cy="357190"/>
          </a:xfrm>
          <a:prstGeom prst="actionButtonEnd">
            <a:avLst/>
          </a:prstGeom>
          <a:solidFill>
            <a:srgbClr val="92D05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амка 4"/>
          <p:cNvSpPr/>
          <p:nvPr/>
        </p:nvSpPr>
        <p:spPr>
          <a:xfrm>
            <a:off x="4929190" y="1142984"/>
            <a:ext cx="4071966" cy="5143536"/>
          </a:xfrm>
          <a:prstGeom prst="fram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Горизонтальный свиток 6">
            <a:hlinkClick r:id="" action="ppaction://noaction">
              <a:snd r:embed="rId2" name="suction.wav" builtIn="1"/>
            </a:hlinkClick>
          </p:cNvPr>
          <p:cNvSpPr/>
          <p:nvPr/>
        </p:nvSpPr>
        <p:spPr>
          <a:xfrm>
            <a:off x="285720" y="1857364"/>
            <a:ext cx="4214842" cy="1285884"/>
          </a:xfrm>
          <a:prstGeom prst="horizontalScroll">
            <a:avLst/>
          </a:prstGeom>
          <a:solidFill>
            <a:srgbClr val="E8F08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</a:rPr>
              <a:t>100 лет</a:t>
            </a:r>
            <a:endParaRPr lang="ru-RU" sz="2800" dirty="0">
              <a:solidFill>
                <a:schemeClr val="bg2">
                  <a:lumMod val="1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8" name="Горизонтальный свиток 7">
            <a:hlinkClick r:id="" action="ppaction://noaction">
              <a:snd r:embed="rId2" name="suction.wav" builtIn="1"/>
            </a:hlinkClick>
          </p:cNvPr>
          <p:cNvSpPr/>
          <p:nvPr/>
        </p:nvSpPr>
        <p:spPr>
          <a:xfrm>
            <a:off x="285720" y="4714884"/>
            <a:ext cx="4214842" cy="1285884"/>
          </a:xfrm>
          <a:prstGeom prst="horizontalScroll">
            <a:avLst/>
          </a:prstGeom>
          <a:solidFill>
            <a:srgbClr val="E8F08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</a:rPr>
              <a:t>10 000 ле</a:t>
            </a: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</a:rPr>
              <a:t>т</a:t>
            </a:r>
            <a:endParaRPr lang="ru-RU" sz="2400" dirty="0">
              <a:solidFill>
                <a:schemeClr val="bg2">
                  <a:lumMod val="1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9" name="Горизонтальный свиток 8">
            <a:hlinkClick r:id="" action="ppaction://hlinkshowjump?jump=nextslide"/>
          </p:cNvPr>
          <p:cNvSpPr/>
          <p:nvPr/>
        </p:nvSpPr>
        <p:spPr>
          <a:xfrm>
            <a:off x="285720" y="3286124"/>
            <a:ext cx="4214842" cy="1285884"/>
          </a:xfrm>
          <a:prstGeom prst="horizontalScroll">
            <a:avLst/>
          </a:prstGeom>
          <a:solidFill>
            <a:srgbClr val="E8F08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</a:rPr>
              <a:t>1000 лет</a:t>
            </a:r>
            <a:endParaRPr lang="ru-RU" sz="2800" dirty="0">
              <a:solidFill>
                <a:schemeClr val="bg2">
                  <a:lumMod val="10000"/>
                </a:schemeClr>
              </a:solidFill>
              <a:cs typeface="Times New Roman" pitchFamily="18" charset="0"/>
            </a:endParaRPr>
          </a:p>
        </p:txBody>
      </p:sp>
      <p:pic>
        <p:nvPicPr>
          <p:cNvPr id="1027" name="Picture 3" descr="C:\Users\admin\Desktop\Раскраска 3\основной.jpg"/>
          <p:cNvPicPr>
            <a:picLocks noChangeAspect="1" noChangeArrowheads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auto">
          <a:xfrm>
            <a:off x="5072066" y="1285860"/>
            <a:ext cx="3771900" cy="4880610"/>
          </a:xfrm>
          <a:prstGeom prst="rect">
            <a:avLst/>
          </a:prstGeom>
          <a:noFill/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214313" y="0"/>
            <a:ext cx="8715375" cy="1142984"/>
          </a:xfrm>
          <a:prstGeom prst="horizontalScroll">
            <a:avLst/>
          </a:prstGeom>
          <a:solidFill>
            <a:srgbClr val="E8F08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latin typeface="+mj-lt"/>
                <a:cs typeface="Times New Roman" pitchFamily="18" charset="0"/>
              </a:rPr>
              <a:t>Какое время продолжалась эпоха Средневековья?</a:t>
            </a:r>
            <a:endParaRPr lang="ru-RU" sz="2800" dirty="0">
              <a:solidFill>
                <a:schemeClr val="bg2">
                  <a:lumMod val="10000"/>
                </a:schemeClr>
              </a:solidFill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амка 4"/>
          <p:cNvSpPr/>
          <p:nvPr/>
        </p:nvSpPr>
        <p:spPr>
          <a:xfrm>
            <a:off x="4929190" y="1142984"/>
            <a:ext cx="4071966" cy="5143536"/>
          </a:xfrm>
          <a:prstGeom prst="fram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Горизонтальный свиток 6">
            <a:hlinkClick r:id="" action="ppaction://hlinkshowjump?jump=nextslide"/>
          </p:cNvPr>
          <p:cNvSpPr/>
          <p:nvPr/>
        </p:nvSpPr>
        <p:spPr>
          <a:xfrm>
            <a:off x="285720" y="1857364"/>
            <a:ext cx="4214842" cy="1285884"/>
          </a:xfrm>
          <a:prstGeom prst="horizontalScroll">
            <a:avLst/>
          </a:prstGeom>
          <a:solidFill>
            <a:srgbClr val="E8F08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</a:rPr>
              <a:t>Христианство</a:t>
            </a:r>
            <a:endParaRPr lang="ru-RU" sz="2800" dirty="0">
              <a:solidFill>
                <a:schemeClr val="bg2">
                  <a:lumMod val="1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8" name="Горизонтальный свиток 7">
            <a:hlinkClick r:id="" action="ppaction://noaction">
              <a:snd r:embed="rId2" name="suction.wav" builtIn="1"/>
            </a:hlinkClick>
          </p:cNvPr>
          <p:cNvSpPr/>
          <p:nvPr/>
        </p:nvSpPr>
        <p:spPr>
          <a:xfrm>
            <a:off x="285720" y="4714884"/>
            <a:ext cx="4214842" cy="1285884"/>
          </a:xfrm>
          <a:prstGeom prst="horizontalScroll">
            <a:avLst/>
          </a:prstGeom>
          <a:solidFill>
            <a:srgbClr val="E8F08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</a:rPr>
              <a:t>Буддизм</a:t>
            </a:r>
            <a:endParaRPr lang="ru-RU" sz="2800" dirty="0">
              <a:solidFill>
                <a:schemeClr val="bg2">
                  <a:lumMod val="1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9" name="Горизонтальный свиток 8">
            <a:hlinkClick r:id="" action="ppaction://noaction">
              <a:snd r:embed="rId2" name="suction.wav" builtIn="1"/>
            </a:hlinkClick>
          </p:cNvPr>
          <p:cNvSpPr/>
          <p:nvPr/>
        </p:nvSpPr>
        <p:spPr>
          <a:xfrm>
            <a:off x="285720" y="3286124"/>
            <a:ext cx="4214842" cy="1285884"/>
          </a:xfrm>
          <a:prstGeom prst="horizontalScroll">
            <a:avLst/>
          </a:prstGeom>
          <a:solidFill>
            <a:srgbClr val="E8F08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</a:rPr>
              <a:t>Ислам</a:t>
            </a:r>
            <a:endParaRPr lang="ru-RU" sz="2800" dirty="0">
              <a:solidFill>
                <a:schemeClr val="bg2">
                  <a:lumMod val="1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214313" y="0"/>
            <a:ext cx="8715375" cy="1142984"/>
          </a:xfrm>
          <a:prstGeom prst="horizontalScroll">
            <a:avLst/>
          </a:prstGeom>
          <a:solidFill>
            <a:srgbClr val="E8F08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latin typeface="+mj-lt"/>
                <a:cs typeface="Times New Roman" pitchFamily="18" charset="0"/>
              </a:rPr>
              <a:t>Какая религия распространилась по Европе в период Средневековья?</a:t>
            </a:r>
            <a:endParaRPr lang="ru-RU" sz="2800" dirty="0">
              <a:solidFill>
                <a:schemeClr val="bg2">
                  <a:lumMod val="10000"/>
                </a:schemeClr>
              </a:solidFill>
              <a:latin typeface="+mj-lt"/>
              <a:cs typeface="Times New Roman" pitchFamily="18" charset="0"/>
            </a:endParaRPr>
          </a:p>
        </p:txBody>
      </p:sp>
      <p:pic>
        <p:nvPicPr>
          <p:cNvPr id="1026" name="Picture 2" descr="C:\Users\admin\Desktop\Раскраска 3\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285860"/>
            <a:ext cx="3771900" cy="488061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амка 4"/>
          <p:cNvSpPr/>
          <p:nvPr/>
        </p:nvSpPr>
        <p:spPr>
          <a:xfrm>
            <a:off x="4929190" y="1142984"/>
            <a:ext cx="4071966" cy="5143536"/>
          </a:xfrm>
          <a:prstGeom prst="fram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Горизонтальный свиток 6">
            <a:hlinkClick r:id="" action="ppaction://hlinkshowjump?jump=nextslide"/>
          </p:cNvPr>
          <p:cNvSpPr/>
          <p:nvPr/>
        </p:nvSpPr>
        <p:spPr>
          <a:xfrm>
            <a:off x="285720" y="1857364"/>
            <a:ext cx="4214842" cy="1285884"/>
          </a:xfrm>
          <a:prstGeom prst="horizontalScroll">
            <a:avLst/>
          </a:prstGeom>
          <a:solidFill>
            <a:srgbClr val="E8F08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</a:rPr>
              <a:t>Всадник</a:t>
            </a:r>
            <a:endParaRPr lang="ru-RU" sz="2800" dirty="0">
              <a:solidFill>
                <a:schemeClr val="bg2">
                  <a:lumMod val="1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8" name="Горизонтальный свиток 7">
            <a:hlinkClick r:id="" action="ppaction://noaction">
              <a:snd r:embed="rId2" name="suction.wav" builtIn="1"/>
            </a:hlinkClick>
          </p:cNvPr>
          <p:cNvSpPr/>
          <p:nvPr/>
        </p:nvSpPr>
        <p:spPr>
          <a:xfrm>
            <a:off x="285720" y="4714884"/>
            <a:ext cx="4214842" cy="1285884"/>
          </a:xfrm>
          <a:prstGeom prst="horizontalScroll">
            <a:avLst/>
          </a:prstGeom>
          <a:solidFill>
            <a:srgbClr val="E8F08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</a:rPr>
              <a:t>Воин</a:t>
            </a:r>
            <a:endParaRPr lang="ru-RU" sz="2800" dirty="0">
              <a:solidFill>
                <a:schemeClr val="bg2">
                  <a:lumMod val="1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9" name="Горизонтальный свиток 8">
            <a:hlinkClick r:id="" action="ppaction://noaction">
              <a:snd r:embed="rId2" name="suction.wav" builtIn="1"/>
            </a:hlinkClick>
          </p:cNvPr>
          <p:cNvSpPr/>
          <p:nvPr/>
        </p:nvSpPr>
        <p:spPr>
          <a:xfrm>
            <a:off x="285720" y="3286124"/>
            <a:ext cx="4214842" cy="1285884"/>
          </a:xfrm>
          <a:prstGeom prst="horizontalScroll">
            <a:avLst/>
          </a:prstGeom>
          <a:solidFill>
            <a:srgbClr val="E8F08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</a:rPr>
              <a:t>Храбрец</a:t>
            </a:r>
            <a:endParaRPr lang="ru-RU" sz="2800" dirty="0">
              <a:solidFill>
                <a:schemeClr val="bg2">
                  <a:lumMod val="1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214313" y="0"/>
            <a:ext cx="8715375" cy="1142984"/>
          </a:xfrm>
          <a:prstGeom prst="horizontalScroll">
            <a:avLst/>
          </a:prstGeom>
          <a:solidFill>
            <a:srgbClr val="E8F08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latin typeface="+mj-lt"/>
                <a:cs typeface="Times New Roman" pitchFamily="18" charset="0"/>
              </a:rPr>
              <a:t>От какого слова произошло слово «рыцарь»?</a:t>
            </a:r>
            <a:endParaRPr lang="ru-RU" sz="2800" dirty="0">
              <a:solidFill>
                <a:schemeClr val="bg2">
                  <a:lumMod val="10000"/>
                </a:schemeClr>
              </a:solidFill>
              <a:latin typeface="+mj-lt"/>
              <a:cs typeface="Times New Roman" pitchFamily="18" charset="0"/>
            </a:endParaRPr>
          </a:p>
        </p:txBody>
      </p:sp>
      <p:pic>
        <p:nvPicPr>
          <p:cNvPr id="2050" name="Picture 2" descr="C:\Users\admin\Desktop\Раскраска 3\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285860"/>
            <a:ext cx="3771900" cy="488061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амка 4"/>
          <p:cNvSpPr/>
          <p:nvPr/>
        </p:nvSpPr>
        <p:spPr>
          <a:xfrm>
            <a:off x="4929190" y="1142984"/>
            <a:ext cx="4071966" cy="5143536"/>
          </a:xfrm>
          <a:prstGeom prst="fram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Горизонтальный свиток 6">
            <a:hlinkClick r:id="" action="ppaction://noaction">
              <a:snd r:embed="rId2" name="suction.wav" builtIn="1"/>
            </a:hlinkClick>
          </p:cNvPr>
          <p:cNvSpPr/>
          <p:nvPr/>
        </p:nvSpPr>
        <p:spPr>
          <a:xfrm>
            <a:off x="285720" y="1857364"/>
            <a:ext cx="4214842" cy="1285884"/>
          </a:xfrm>
          <a:prstGeom prst="horizontalScroll">
            <a:avLst/>
          </a:prstGeom>
          <a:solidFill>
            <a:srgbClr val="E8F08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</a:rPr>
              <a:t>Подъемный мост</a:t>
            </a:r>
            <a:endParaRPr lang="ru-RU" sz="2800" dirty="0">
              <a:solidFill>
                <a:schemeClr val="bg2">
                  <a:lumMod val="1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8" name="Горизонтальный свиток 7">
            <a:hlinkClick r:id="" action="ppaction://noaction">
              <a:snd r:embed="rId2" name="suction.wav" builtIn="1"/>
            </a:hlinkClick>
          </p:cNvPr>
          <p:cNvSpPr/>
          <p:nvPr/>
        </p:nvSpPr>
        <p:spPr>
          <a:xfrm>
            <a:off x="285720" y="4714884"/>
            <a:ext cx="4214842" cy="1285884"/>
          </a:xfrm>
          <a:prstGeom prst="horizontalScroll">
            <a:avLst/>
          </a:prstGeom>
          <a:solidFill>
            <a:srgbClr val="E8F08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</a:rPr>
              <a:t>Каменные стены</a:t>
            </a:r>
            <a:endParaRPr lang="ru-RU" sz="2800" dirty="0">
              <a:solidFill>
                <a:schemeClr val="bg2">
                  <a:lumMod val="1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9" name="Горизонтальный свиток 8">
            <a:hlinkClick r:id="" action="ppaction://hlinkshowjump?jump=nextslide"/>
          </p:cNvPr>
          <p:cNvSpPr/>
          <p:nvPr/>
        </p:nvSpPr>
        <p:spPr>
          <a:xfrm>
            <a:off x="285720" y="3286124"/>
            <a:ext cx="4214842" cy="1285884"/>
          </a:xfrm>
          <a:prstGeom prst="horizontalScroll">
            <a:avLst/>
          </a:prstGeom>
          <a:solidFill>
            <a:srgbClr val="E8F08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</a:rPr>
              <a:t>Ров</a:t>
            </a:r>
            <a:endParaRPr lang="ru-RU" sz="2800" dirty="0">
              <a:solidFill>
                <a:schemeClr val="bg2">
                  <a:lumMod val="1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214313" y="0"/>
            <a:ext cx="8715375" cy="1142984"/>
          </a:xfrm>
          <a:prstGeom prst="horizontalScroll">
            <a:avLst/>
          </a:prstGeom>
          <a:solidFill>
            <a:srgbClr val="E8F08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latin typeface="+mj-lt"/>
                <a:cs typeface="Times New Roman" pitchFamily="18" charset="0"/>
              </a:rPr>
              <a:t>Какое препятствие на подступах к замку было первым?</a:t>
            </a:r>
            <a:endParaRPr lang="ru-RU" sz="2800" dirty="0">
              <a:solidFill>
                <a:schemeClr val="bg2">
                  <a:lumMod val="10000"/>
                </a:schemeClr>
              </a:solidFill>
              <a:latin typeface="+mj-lt"/>
              <a:cs typeface="Times New Roman" pitchFamily="18" charset="0"/>
            </a:endParaRPr>
          </a:p>
        </p:txBody>
      </p:sp>
      <p:pic>
        <p:nvPicPr>
          <p:cNvPr id="3074" name="Picture 2" descr="C:\Users\admin\Desktop\Раскраска 3\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285860"/>
            <a:ext cx="3771900" cy="488061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амка 4"/>
          <p:cNvSpPr/>
          <p:nvPr/>
        </p:nvSpPr>
        <p:spPr>
          <a:xfrm>
            <a:off x="4929190" y="1142984"/>
            <a:ext cx="4071966" cy="5143536"/>
          </a:xfrm>
          <a:prstGeom prst="fram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Горизонтальный свиток 6">
            <a:hlinkClick r:id="" action="ppaction://noaction">
              <a:snd r:embed="rId2" name="suction.wav" builtIn="1"/>
            </a:hlinkClick>
          </p:cNvPr>
          <p:cNvSpPr/>
          <p:nvPr/>
        </p:nvSpPr>
        <p:spPr>
          <a:xfrm>
            <a:off x="285720" y="1857364"/>
            <a:ext cx="4214842" cy="1285884"/>
          </a:xfrm>
          <a:prstGeom prst="horizontalScroll">
            <a:avLst/>
          </a:prstGeom>
          <a:solidFill>
            <a:srgbClr val="E8F08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</a:rPr>
              <a:t>Христианство</a:t>
            </a:r>
            <a:endParaRPr lang="ru-RU" sz="2800" dirty="0">
              <a:solidFill>
                <a:schemeClr val="bg2">
                  <a:lumMod val="1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8" name="Горизонтальный свиток 7">
            <a:hlinkClick r:id="" action="ppaction://noaction">
              <a:snd r:embed="rId2" name="suction.wav" builtIn="1"/>
            </a:hlinkClick>
          </p:cNvPr>
          <p:cNvSpPr/>
          <p:nvPr/>
        </p:nvSpPr>
        <p:spPr>
          <a:xfrm>
            <a:off x="285720" y="4714884"/>
            <a:ext cx="4214842" cy="1285884"/>
          </a:xfrm>
          <a:prstGeom prst="horizontalScroll">
            <a:avLst/>
          </a:prstGeom>
          <a:solidFill>
            <a:srgbClr val="E8F08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</a:rPr>
              <a:t>Буддизм</a:t>
            </a:r>
            <a:endParaRPr lang="ru-RU" sz="2800" dirty="0">
              <a:solidFill>
                <a:schemeClr val="bg2">
                  <a:lumMod val="1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9" name="Горизонтальный свиток 8">
            <a:hlinkClick r:id="" action="ppaction://hlinkshowjump?jump=nextslide"/>
          </p:cNvPr>
          <p:cNvSpPr/>
          <p:nvPr/>
        </p:nvSpPr>
        <p:spPr>
          <a:xfrm>
            <a:off x="285720" y="3286124"/>
            <a:ext cx="4214842" cy="1285884"/>
          </a:xfrm>
          <a:prstGeom prst="horizontalScroll">
            <a:avLst/>
          </a:prstGeom>
          <a:solidFill>
            <a:srgbClr val="E8F08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</a:rPr>
              <a:t>Ислам</a:t>
            </a:r>
            <a:endParaRPr lang="ru-RU" sz="2800" dirty="0">
              <a:solidFill>
                <a:schemeClr val="bg2">
                  <a:lumMod val="1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214282" y="0"/>
            <a:ext cx="8715375" cy="1142984"/>
          </a:xfrm>
          <a:prstGeom prst="horizontalScroll">
            <a:avLst/>
          </a:prstGeom>
          <a:solidFill>
            <a:srgbClr val="E8F08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latin typeface="+mj-lt"/>
                <a:cs typeface="Times New Roman" pitchFamily="18" charset="0"/>
              </a:rPr>
              <a:t>Какая религия возникла у арабов на Ближнем Востоке? </a:t>
            </a:r>
            <a:endParaRPr lang="ru-RU" sz="2800" dirty="0">
              <a:solidFill>
                <a:schemeClr val="bg2">
                  <a:lumMod val="10000"/>
                </a:schemeClr>
              </a:solidFill>
              <a:latin typeface="+mj-lt"/>
              <a:cs typeface="Times New Roman" pitchFamily="18" charset="0"/>
            </a:endParaRPr>
          </a:p>
        </p:txBody>
      </p:sp>
      <p:pic>
        <p:nvPicPr>
          <p:cNvPr id="4098" name="Picture 2" descr="C:\Users\admin\Desktop\Раскраска 3\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285860"/>
            <a:ext cx="3771900" cy="488061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амка 4"/>
          <p:cNvSpPr/>
          <p:nvPr/>
        </p:nvSpPr>
        <p:spPr>
          <a:xfrm>
            <a:off x="4929190" y="1142984"/>
            <a:ext cx="4071966" cy="5143536"/>
          </a:xfrm>
          <a:prstGeom prst="fram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Горизонтальный свиток 6">
            <a:hlinkClick r:id="" action="ppaction://noaction">
              <a:snd r:embed="rId2" name="suction.wav" builtIn="1"/>
            </a:hlinkClick>
          </p:cNvPr>
          <p:cNvSpPr/>
          <p:nvPr/>
        </p:nvSpPr>
        <p:spPr>
          <a:xfrm>
            <a:off x="285720" y="1857364"/>
            <a:ext cx="4214842" cy="1285884"/>
          </a:xfrm>
          <a:prstGeom prst="horizontalScroll">
            <a:avLst/>
          </a:prstGeom>
          <a:solidFill>
            <a:srgbClr val="E8F08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latin typeface="+mj-lt"/>
                <a:cs typeface="Times New Roman" pitchFamily="18" charset="0"/>
              </a:rPr>
              <a:t>Храм</a:t>
            </a:r>
            <a:endParaRPr lang="ru-RU" sz="2800" dirty="0">
              <a:solidFill>
                <a:schemeClr val="bg2">
                  <a:lumMod val="10000"/>
                </a:schemeClr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8" name="Горизонтальный свиток 7">
            <a:hlinkClick r:id="" action="ppaction://hlinkshowjump?jump=nextslide"/>
          </p:cNvPr>
          <p:cNvSpPr/>
          <p:nvPr/>
        </p:nvSpPr>
        <p:spPr>
          <a:xfrm>
            <a:off x="285720" y="4714884"/>
            <a:ext cx="4214842" cy="1285884"/>
          </a:xfrm>
          <a:prstGeom prst="horizontalScroll">
            <a:avLst/>
          </a:prstGeom>
          <a:solidFill>
            <a:srgbClr val="E8F08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</a:rPr>
              <a:t>Мечеть</a:t>
            </a:r>
            <a:endParaRPr lang="ru-RU" sz="2800" dirty="0">
              <a:solidFill>
                <a:schemeClr val="bg2">
                  <a:lumMod val="1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9" name="Горизонтальный свиток 8">
            <a:hlinkClick r:id="" action="ppaction://noaction">
              <a:snd r:embed="rId2" name="suction.wav" builtIn="1"/>
            </a:hlinkClick>
          </p:cNvPr>
          <p:cNvSpPr/>
          <p:nvPr/>
        </p:nvSpPr>
        <p:spPr>
          <a:xfrm>
            <a:off x="285720" y="3286124"/>
            <a:ext cx="4214842" cy="1285884"/>
          </a:xfrm>
          <a:prstGeom prst="horizontalScroll">
            <a:avLst/>
          </a:prstGeom>
          <a:solidFill>
            <a:srgbClr val="E8F08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</a:rPr>
              <a:t>Собор</a:t>
            </a:r>
            <a:endParaRPr lang="ru-RU" sz="2800" dirty="0">
              <a:solidFill>
                <a:schemeClr val="bg2">
                  <a:lumMod val="1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214313" y="0"/>
            <a:ext cx="8715375" cy="1142984"/>
          </a:xfrm>
          <a:prstGeom prst="horizontalScroll">
            <a:avLst/>
          </a:prstGeom>
          <a:solidFill>
            <a:srgbClr val="E8F08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latin typeface="+mj-lt"/>
                <a:cs typeface="Times New Roman" pitchFamily="18" charset="0"/>
              </a:rPr>
              <a:t>Как называется мусульманское здание для молитв? </a:t>
            </a:r>
            <a:endParaRPr lang="ru-RU" sz="2800" dirty="0">
              <a:solidFill>
                <a:schemeClr val="bg2">
                  <a:lumMod val="10000"/>
                </a:schemeClr>
              </a:solidFill>
              <a:latin typeface="+mj-lt"/>
              <a:cs typeface="Times New Roman" pitchFamily="18" charset="0"/>
            </a:endParaRPr>
          </a:p>
        </p:txBody>
      </p:sp>
      <p:pic>
        <p:nvPicPr>
          <p:cNvPr id="5122" name="Picture 2" descr="C:\Users\admin\Desktop\Раскраска 3\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285860"/>
            <a:ext cx="3771900" cy="488061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амка 4"/>
          <p:cNvSpPr/>
          <p:nvPr/>
        </p:nvSpPr>
        <p:spPr>
          <a:xfrm>
            <a:off x="4929190" y="1142984"/>
            <a:ext cx="4071966" cy="5143536"/>
          </a:xfrm>
          <a:prstGeom prst="fram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Горизонтальный свиток 6">
            <a:hlinkClick r:id="" action="ppaction://noaction">
              <a:snd r:embed="rId2" name="suction.wav" builtIn="1"/>
            </a:hlinkClick>
          </p:cNvPr>
          <p:cNvSpPr/>
          <p:nvPr/>
        </p:nvSpPr>
        <p:spPr>
          <a:xfrm>
            <a:off x="285720" y="1857364"/>
            <a:ext cx="4214842" cy="1285884"/>
          </a:xfrm>
          <a:prstGeom prst="horizontalScroll">
            <a:avLst/>
          </a:prstGeom>
          <a:solidFill>
            <a:srgbClr val="E8F08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</a:rPr>
              <a:t>Колизей</a:t>
            </a:r>
            <a:endParaRPr lang="ru-RU" sz="2800" dirty="0">
              <a:solidFill>
                <a:schemeClr val="bg2">
                  <a:lumMod val="1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8" name="Горизонтальный свиток 7">
            <a:hlinkClick r:id="" action="ppaction://hlinkshowjump?jump=nextslide"/>
          </p:cNvPr>
          <p:cNvSpPr/>
          <p:nvPr/>
        </p:nvSpPr>
        <p:spPr>
          <a:xfrm>
            <a:off x="285720" y="4714884"/>
            <a:ext cx="4214842" cy="1285884"/>
          </a:xfrm>
          <a:prstGeom prst="horizontalScroll">
            <a:avLst/>
          </a:prstGeom>
          <a:solidFill>
            <a:srgbClr val="E8F08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</a:rPr>
              <a:t>Консьержери</a:t>
            </a:r>
            <a:endParaRPr lang="ru-RU" sz="2800" dirty="0">
              <a:solidFill>
                <a:schemeClr val="bg2">
                  <a:lumMod val="1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9" name="Горизонтальный свиток 8">
            <a:hlinkClick r:id="" action="ppaction://noaction">
              <a:snd r:embed="rId2" name="suction.wav" builtIn="1"/>
            </a:hlinkClick>
          </p:cNvPr>
          <p:cNvSpPr/>
          <p:nvPr/>
        </p:nvSpPr>
        <p:spPr>
          <a:xfrm>
            <a:off x="285720" y="3286124"/>
            <a:ext cx="4214842" cy="1285884"/>
          </a:xfrm>
          <a:prstGeom prst="horizontalScroll">
            <a:avLst/>
          </a:prstGeom>
          <a:solidFill>
            <a:srgbClr val="E8F08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</a:rPr>
              <a:t>Пирамиды</a:t>
            </a:r>
            <a:endParaRPr lang="ru-RU" sz="2800" dirty="0">
              <a:solidFill>
                <a:schemeClr val="bg2">
                  <a:lumMod val="1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214313" y="0"/>
            <a:ext cx="8715375" cy="1142984"/>
          </a:xfrm>
          <a:prstGeom prst="horizontalScroll">
            <a:avLst/>
          </a:prstGeom>
          <a:solidFill>
            <a:srgbClr val="E8F08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latin typeface="+mj-lt"/>
                <a:cs typeface="Times New Roman" pitchFamily="18" charset="0"/>
              </a:rPr>
              <a:t>Какое сооружение относится к Средневековью?</a:t>
            </a:r>
            <a:endParaRPr lang="ru-RU" sz="2800" dirty="0">
              <a:solidFill>
                <a:schemeClr val="bg2">
                  <a:lumMod val="10000"/>
                </a:schemeClr>
              </a:solidFill>
              <a:latin typeface="+mj-lt"/>
              <a:cs typeface="Times New Roman" pitchFamily="18" charset="0"/>
            </a:endParaRPr>
          </a:p>
        </p:txBody>
      </p:sp>
      <p:pic>
        <p:nvPicPr>
          <p:cNvPr id="6146" name="Picture 2" descr="C:\Users\admin\Desktop\Раскраска 3\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285860"/>
            <a:ext cx="3771900" cy="488061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</TotalTime>
  <Words>195</Words>
  <Application>Microsoft Office PowerPoint</Application>
  <PresentationFormat>Экран (4:3)</PresentationFormat>
  <Paragraphs>67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Какое время продолжалась эпоха Средневековья?</vt:lpstr>
      <vt:lpstr>Какая религия распространилась по Европе в период Средневековья?</vt:lpstr>
      <vt:lpstr>От какого слова произошло слово «рыцарь»?</vt:lpstr>
      <vt:lpstr>Какое препятствие на подступах к замку было первым?</vt:lpstr>
      <vt:lpstr>Какая религия возникла у арабов на Ближнем Востоке? </vt:lpstr>
      <vt:lpstr>Как называется мусульманское здание для молитв? </vt:lpstr>
      <vt:lpstr>Какое сооружение относится к Средневековью?</vt:lpstr>
      <vt:lpstr>Каким было любимое развлечение рыцарей?</vt:lpstr>
      <vt:lpstr>Какое изобретение относится к средневековью?</vt:lpstr>
      <vt:lpstr>Какой город возник в Средневековье?</vt:lpstr>
      <vt:lpstr>Почему замок считался непригодным жильем?</vt:lpstr>
      <vt:lpstr>Слайд 14</vt:lpstr>
      <vt:lpstr>Использованные материалы: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Тест по теме Окружающий мир 4 класс</dc:title>
  <dc:creator>admin</dc:creator>
  <cp:lastModifiedBy>admin</cp:lastModifiedBy>
  <cp:revision>34</cp:revision>
  <dcterms:created xsi:type="dcterms:W3CDTF">2015-01-31T06:02:01Z</dcterms:created>
  <dcterms:modified xsi:type="dcterms:W3CDTF">2015-03-18T08:11:24Z</dcterms:modified>
</cp:coreProperties>
</file>