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sldIdLst>
    <p:sldId id="272" r:id="rId6"/>
    <p:sldId id="274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9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4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2A78-B9EC-4BC0-9571-3BC5BE436756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CACE4-DAE0-492B-A519-0E06EB746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297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2A78-B9EC-4BC0-9571-3BC5BE436756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CACE4-DAE0-492B-A519-0E06EB746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852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2A78-B9EC-4BC0-9571-3BC5BE436756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CACE4-DAE0-492B-A519-0E06EB746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8493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549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8311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9562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8105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14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6690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7093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471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2A78-B9EC-4BC0-9571-3BC5BE436756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CACE4-DAE0-492B-A519-0E06EB746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9335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2590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8384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1358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4166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7640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4706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5266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3739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8598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604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2A78-B9EC-4BC0-9571-3BC5BE436756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CACE4-DAE0-492B-A519-0E06EB746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345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8351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5565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5984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8185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6869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1546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29189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8308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549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245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2A78-B9EC-4BC0-9571-3BC5BE436756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CACE4-DAE0-492B-A519-0E06EB746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257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9252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1730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3785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1580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92169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08448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96279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2930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4703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595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2A78-B9EC-4BC0-9571-3BC5BE436756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CACE4-DAE0-492B-A519-0E06EB746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27316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71173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41400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78931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29603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1440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367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2A78-B9EC-4BC0-9571-3BC5BE436756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CACE4-DAE0-492B-A519-0E06EB746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334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2A78-B9EC-4BC0-9571-3BC5BE436756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CACE4-DAE0-492B-A519-0E06EB746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083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2A78-B9EC-4BC0-9571-3BC5BE436756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CACE4-DAE0-492B-A519-0E06EB746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956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2A78-B9EC-4BC0-9571-3BC5BE436756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CACE4-DAE0-492B-A519-0E06EB746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67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A2A78-B9EC-4BC0-9571-3BC5BE436756}" type="datetimeFigureOut">
              <a:rPr lang="ru-RU" smtClean="0"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CACE4-DAE0-492B-A519-0E06EB746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599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799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633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010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4EA04-6F46-47C2-BDCA-3C85765890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BA2724-ABA8-42FE-BAAF-C685F0F944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740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deti-online.com/images/raskraski/multfilmy--mickey-mouse--35.jpg" TargetMode="External"/><Relationship Id="rId2" Type="http://schemas.openxmlformats.org/officeDocument/2006/relationships/hyperlink" Target="http://images-photo.ru/_ph/7/2/286615974.gif?1422181649" TargetMode="External"/><Relationship Id="rId1" Type="http://schemas.openxmlformats.org/officeDocument/2006/relationships/slideLayout" Target="../slideLayouts/slideLayout24.xml"/><Relationship Id="rId6" Type="http://schemas.openxmlformats.org/officeDocument/2006/relationships/slide" Target="slide3.xml"/><Relationship Id="rId5" Type="http://schemas.openxmlformats.org/officeDocument/2006/relationships/hyperlink" Target="http://goldina-myclas.ucoz.ru/index/tekhnologicheskij_priem_quot_raskraska_quot/0-139" TargetMode="External"/><Relationship Id="rId4" Type="http://schemas.openxmlformats.org/officeDocument/2006/relationships/hyperlink" Target="http://lifestyle.bzi.ro/public/upload/photos/22/zi_insorita.jpe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916832"/>
            <a:ext cx="5832648" cy="2456756"/>
          </a:xfrm>
        </p:spPr>
        <p:txBody>
          <a:bodyPr>
            <a:normAutofit fontScale="90000"/>
          </a:bodyPr>
          <a:lstStyle/>
          <a:p>
            <a:r>
              <a:rPr lang="ru-RU" sz="2500" b="1" dirty="0">
                <a:solidFill>
                  <a:srgbClr val="FF0000"/>
                </a:solidFill>
              </a:rPr>
              <a:t>Интерактивный </a:t>
            </a:r>
            <a:br>
              <a:rPr lang="ru-RU" sz="2500" b="1" dirty="0">
                <a:solidFill>
                  <a:srgbClr val="FF0000"/>
                </a:solidFill>
              </a:rPr>
            </a:br>
            <a:r>
              <a:rPr lang="ru-RU" sz="2500" b="1" dirty="0">
                <a:solidFill>
                  <a:srgbClr val="FF0000"/>
                </a:solidFill>
              </a:rPr>
              <a:t>тренажёр-раскраска</a:t>
            </a:r>
            <a:br>
              <a:rPr lang="ru-RU" sz="2500" b="1" dirty="0">
                <a:solidFill>
                  <a:srgbClr val="FF0000"/>
                </a:solidFill>
              </a:rPr>
            </a:br>
            <a:r>
              <a:rPr lang="ru-RU" sz="2500" b="1" dirty="0">
                <a:solidFill>
                  <a:srgbClr val="FF0000"/>
                </a:solidFill>
              </a:rPr>
              <a:t>по теме:</a:t>
            </a:r>
            <a:br>
              <a:rPr lang="ru-RU" sz="2500" b="1" dirty="0">
                <a:solidFill>
                  <a:srgbClr val="FF0000"/>
                </a:solidFill>
              </a:rPr>
            </a:br>
            <a:r>
              <a:rPr lang="ru-RU" sz="2500" b="1" dirty="0" smtClean="0">
                <a:solidFill>
                  <a:srgbClr val="FF0000"/>
                </a:solidFill>
              </a:rPr>
              <a:t>«Имя существительное»</a:t>
            </a:r>
            <a:r>
              <a:rPr lang="ru-RU" sz="2500" b="1" dirty="0">
                <a:solidFill>
                  <a:srgbClr val="FF0000"/>
                </a:solidFill>
              </a:rPr>
              <a:t/>
            </a:r>
            <a:br>
              <a:rPr lang="ru-RU" sz="2500" b="1" dirty="0">
                <a:solidFill>
                  <a:srgbClr val="FF0000"/>
                </a:solidFill>
              </a:rPr>
            </a:br>
            <a:r>
              <a:rPr lang="ru-RU" sz="2500" b="1" dirty="0" smtClean="0">
                <a:solidFill>
                  <a:srgbClr val="FF0000"/>
                </a:solidFill>
              </a:rPr>
              <a:t>русский язык </a:t>
            </a:r>
            <a:r>
              <a:rPr lang="ru-RU" sz="2500" b="1" dirty="0">
                <a:solidFill>
                  <a:srgbClr val="FF0000"/>
                </a:solidFill>
              </a:rPr>
              <a:t/>
            </a:r>
            <a:br>
              <a:rPr lang="ru-RU" sz="2500" b="1" dirty="0">
                <a:solidFill>
                  <a:srgbClr val="FF0000"/>
                </a:solidFill>
              </a:rPr>
            </a:br>
            <a:r>
              <a:rPr lang="ru-RU" sz="2500" b="1" dirty="0">
                <a:solidFill>
                  <a:srgbClr val="FF0000"/>
                </a:solidFill>
              </a:rPr>
              <a:t>3 класс</a:t>
            </a:r>
            <a:br>
              <a:rPr lang="ru-RU" sz="2500" b="1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93962" y="4853076"/>
            <a:ext cx="6400800" cy="1752600"/>
          </a:xfr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ru-RU" sz="1800" b="1" dirty="0">
                <a:solidFill>
                  <a:sysClr val="windowText" lastClr="000000"/>
                </a:solidFill>
              </a:rPr>
              <a:t>Автор: </a:t>
            </a:r>
            <a:r>
              <a:rPr lang="ru-RU" sz="1800" b="1" dirty="0" err="1">
                <a:solidFill>
                  <a:sysClr val="windowText" lastClr="000000"/>
                </a:solidFill>
              </a:rPr>
              <a:t>Животенко</a:t>
            </a:r>
            <a:r>
              <a:rPr lang="ru-RU" sz="1800" b="1" dirty="0">
                <a:solidFill>
                  <a:sysClr val="windowText" lastClr="000000"/>
                </a:solidFill>
              </a:rPr>
              <a:t> Татьяна Васильевна </a:t>
            </a:r>
          </a:p>
          <a:p>
            <a:pPr lvl="0">
              <a:spcBef>
                <a:spcPts val="0"/>
              </a:spcBef>
            </a:pPr>
            <a:r>
              <a:rPr lang="ru-RU" sz="1800" b="1" dirty="0">
                <a:solidFill>
                  <a:sysClr val="windowText" lastClr="000000"/>
                </a:solidFill>
              </a:rPr>
              <a:t>учитель начальных классов </a:t>
            </a:r>
          </a:p>
          <a:p>
            <a:pPr lvl="0">
              <a:spcBef>
                <a:spcPts val="0"/>
              </a:spcBef>
            </a:pPr>
            <a:r>
              <a:rPr lang="ru-RU" sz="1800" b="1" dirty="0">
                <a:solidFill>
                  <a:sysClr val="windowText" lastClr="000000"/>
                </a:solidFill>
              </a:rPr>
              <a:t>ГОУ РК «Республиканский центр образования»</a:t>
            </a:r>
          </a:p>
          <a:p>
            <a:pPr lvl="0">
              <a:spcBef>
                <a:spcPts val="0"/>
              </a:spcBef>
            </a:pPr>
            <a:r>
              <a:rPr lang="ru-RU" sz="1800" b="1" dirty="0" err="1">
                <a:solidFill>
                  <a:sysClr val="windowText" lastClr="000000"/>
                </a:solidFill>
              </a:rPr>
              <a:t>г.Сыктывкара</a:t>
            </a:r>
            <a:r>
              <a:rPr lang="ru-RU" sz="1800" b="1" dirty="0">
                <a:solidFill>
                  <a:sysClr val="windowText" lastClr="000000"/>
                </a:solidFill>
              </a:rPr>
              <a:t> Республики Коми</a:t>
            </a:r>
          </a:p>
          <a:p>
            <a:pPr lvl="0">
              <a:spcBef>
                <a:spcPts val="0"/>
              </a:spcBef>
            </a:pPr>
            <a:r>
              <a:rPr lang="ru-RU" sz="1800" b="1" dirty="0">
                <a:solidFill>
                  <a:sysClr val="windowText" lastClr="000000"/>
                </a:solidFill>
              </a:rPr>
              <a:t>2015г.</a:t>
            </a:r>
          </a:p>
          <a:p>
            <a:endParaRPr lang="ru-RU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00392" y="5589240"/>
            <a:ext cx="794370" cy="72008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19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3829193" cy="41947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851920" y="548680"/>
            <a:ext cx="5040560" cy="1080120"/>
          </a:xfrm>
          <a:prstGeom prst="roundRect">
            <a:avLst>
              <a:gd name="adj" fmla="val 151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</a:rPr>
              <a:t>Имя существительное с предлогом пишется</a:t>
            </a:r>
          </a:p>
        </p:txBody>
      </p:sp>
      <p:sp>
        <p:nvSpPr>
          <p:cNvPr id="4" name="Скругленный прямоугольник 3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4572000" y="2060848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Слитно</a:t>
            </a:r>
          </a:p>
        </p:txBody>
      </p:sp>
      <p:sp>
        <p:nvSpPr>
          <p:cNvPr id="5" name="Скругленный прямоугольник 4">
            <a:hlinkClick r:id="" action="ppaction://hlinkshowjump?jump=nextslide"/>
          </p:cNvPr>
          <p:cNvSpPr/>
          <p:nvPr/>
        </p:nvSpPr>
        <p:spPr>
          <a:xfrm>
            <a:off x="4572000" y="3626769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Раздельно 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4572000" y="5229200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С предлогом не употребляется</a:t>
            </a:r>
          </a:p>
        </p:txBody>
      </p:sp>
    </p:spTree>
    <p:extLst>
      <p:ext uri="{BB962C8B-B14F-4D97-AF65-F5344CB8AC3E}">
        <p14:creationId xmlns:p14="http://schemas.microsoft.com/office/powerpoint/2010/main" val="2952392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3829193" cy="41947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851920" y="404664"/>
            <a:ext cx="5040560" cy="1224136"/>
          </a:xfrm>
          <a:prstGeom prst="roundRect">
            <a:avLst>
              <a:gd name="adj" fmla="val 151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/>
            <a:r>
              <a:rPr lang="ru-RU" sz="2800" b="1" dirty="0" smtClean="0">
                <a:solidFill>
                  <a:srgbClr val="0070C0"/>
                </a:solidFill>
              </a:rPr>
              <a:t>Имена существительные «пальто</a:t>
            </a:r>
            <a:r>
              <a:rPr lang="ru-RU" sz="2800" b="1" dirty="0">
                <a:solidFill>
                  <a:srgbClr val="0070C0"/>
                </a:solidFill>
              </a:rPr>
              <a:t>»</a:t>
            </a:r>
          </a:p>
          <a:p>
            <a:pPr lvl="0" algn="ctr"/>
            <a:r>
              <a:rPr lang="ru-RU" sz="2800" b="1" dirty="0">
                <a:solidFill>
                  <a:srgbClr val="0070C0"/>
                </a:solidFill>
              </a:rPr>
              <a:t>«кафе», «такси» </a:t>
            </a:r>
            <a:r>
              <a:rPr lang="ru-RU" sz="2800" b="1" dirty="0" smtClean="0">
                <a:solidFill>
                  <a:srgbClr val="0070C0"/>
                </a:solidFill>
              </a:rPr>
              <a:t>относятся </a:t>
            </a:r>
            <a:r>
              <a:rPr lang="ru-RU" sz="2800" b="1" dirty="0">
                <a:solidFill>
                  <a:srgbClr val="0070C0"/>
                </a:solidFill>
              </a:rPr>
              <a:t>к</a:t>
            </a:r>
          </a:p>
        </p:txBody>
      </p:sp>
      <p:sp>
        <p:nvSpPr>
          <p:cNvPr id="4" name="Скругленный прямоугольник 3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4572000" y="2060848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Женскому роду</a:t>
            </a:r>
          </a:p>
        </p:txBody>
      </p:sp>
      <p:sp>
        <p:nvSpPr>
          <p:cNvPr id="5" name="Скругленный прямоугольник 4">
            <a:hlinkClick r:id="" action="ppaction://hlinkshowjump?jump=nextslide"/>
          </p:cNvPr>
          <p:cNvSpPr/>
          <p:nvPr/>
        </p:nvSpPr>
        <p:spPr>
          <a:xfrm>
            <a:off x="4572000" y="3626769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Среднему роду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4572000" y="5229200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Мужскому роду</a:t>
            </a:r>
          </a:p>
        </p:txBody>
      </p:sp>
    </p:spTree>
    <p:extLst>
      <p:ext uri="{BB962C8B-B14F-4D97-AF65-F5344CB8AC3E}">
        <p14:creationId xmlns:p14="http://schemas.microsoft.com/office/powerpoint/2010/main" val="3256611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3829193" cy="41947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851920" y="548680"/>
            <a:ext cx="5040560" cy="1296144"/>
          </a:xfrm>
          <a:prstGeom prst="roundRect">
            <a:avLst>
              <a:gd name="adj" fmla="val 151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</a:rPr>
              <a:t>Имена существительные «фламинго», «шимпанзе»</a:t>
            </a:r>
          </a:p>
          <a:p>
            <a:pPr lvl="0" algn="ctr"/>
            <a:r>
              <a:rPr lang="ru-RU" sz="2800" b="1" dirty="0" smtClean="0">
                <a:solidFill>
                  <a:srgbClr val="0070C0"/>
                </a:solidFill>
              </a:rPr>
              <a:t>относятся </a:t>
            </a:r>
            <a:r>
              <a:rPr lang="ru-RU" sz="2800" b="1" dirty="0">
                <a:solidFill>
                  <a:srgbClr val="0070C0"/>
                </a:solidFill>
              </a:rPr>
              <a:t>к</a:t>
            </a:r>
          </a:p>
        </p:txBody>
      </p:sp>
      <p:sp>
        <p:nvSpPr>
          <p:cNvPr id="4" name="Скругленный прямоугольник 3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4572000" y="2060848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Женскому роду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4572000" y="3626769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Среднему роду </a:t>
            </a:r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>
          <a:xfrm>
            <a:off x="4572000" y="5229200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Мужскому роду</a:t>
            </a:r>
          </a:p>
        </p:txBody>
      </p:sp>
    </p:spTree>
    <p:extLst>
      <p:ext uri="{BB962C8B-B14F-4D97-AF65-F5344CB8AC3E}">
        <p14:creationId xmlns:p14="http://schemas.microsoft.com/office/powerpoint/2010/main" val="1944687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67" y="1200857"/>
            <a:ext cx="3821699" cy="41865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851920" y="548680"/>
            <a:ext cx="5040560" cy="1224136"/>
          </a:xfrm>
          <a:prstGeom prst="roundRect">
            <a:avLst>
              <a:gd name="adj" fmla="val 151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</a:rPr>
              <a:t>Имена существительные «кофе», «шампунь»</a:t>
            </a:r>
          </a:p>
          <a:p>
            <a:pPr lvl="0" algn="ctr"/>
            <a:r>
              <a:rPr lang="ru-RU" sz="2800" b="1" dirty="0" smtClean="0">
                <a:solidFill>
                  <a:srgbClr val="0070C0"/>
                </a:solidFill>
              </a:rPr>
              <a:t>относятся </a:t>
            </a:r>
            <a:r>
              <a:rPr lang="ru-RU" sz="2800" b="1" dirty="0">
                <a:solidFill>
                  <a:srgbClr val="0070C0"/>
                </a:solidFill>
              </a:rPr>
              <a:t>к</a:t>
            </a:r>
          </a:p>
        </p:txBody>
      </p:sp>
      <p:sp>
        <p:nvSpPr>
          <p:cNvPr id="4" name="Скругленный прямоугольник 3">
            <a:hlinkClick r:id="" action="ppaction://noaction">
              <a:snd r:embed="rId4" name="laser.wav"/>
            </a:hlinkClick>
          </p:cNvPr>
          <p:cNvSpPr/>
          <p:nvPr/>
        </p:nvSpPr>
        <p:spPr>
          <a:xfrm>
            <a:off x="4572000" y="2060848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Женскому роду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4" name="laser.wav"/>
            </a:hlinkClick>
          </p:cNvPr>
          <p:cNvSpPr/>
          <p:nvPr/>
        </p:nvSpPr>
        <p:spPr>
          <a:xfrm>
            <a:off x="4572000" y="3626769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Среднему роду</a:t>
            </a:r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>
          <a:xfrm>
            <a:off x="4572000" y="5229200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Мужскому роду</a:t>
            </a:r>
          </a:p>
        </p:txBody>
      </p:sp>
    </p:spTree>
    <p:extLst>
      <p:ext uri="{BB962C8B-B14F-4D97-AF65-F5344CB8AC3E}">
        <p14:creationId xmlns:p14="http://schemas.microsoft.com/office/powerpoint/2010/main" val="4217739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196752"/>
            <a:ext cx="2286000" cy="304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31840" y="4581128"/>
            <a:ext cx="2880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</a:rPr>
              <a:t>Отлично!</a:t>
            </a:r>
          </a:p>
        </p:txBody>
      </p:sp>
      <p:sp>
        <p:nvSpPr>
          <p:cNvPr id="4" name="Управляющая кнопка: домой 3">
            <a:hlinkClick r:id="" action="ppaction://hlinkshowjump?jump=endshow" highlightClick="1"/>
          </p:cNvPr>
          <p:cNvSpPr/>
          <p:nvPr/>
        </p:nvSpPr>
        <p:spPr>
          <a:xfrm>
            <a:off x="179512" y="5589240"/>
            <a:ext cx="864096" cy="720080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22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Источники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 smtClean="0">
                <a:hlinkClick r:id="rId2"/>
              </a:rPr>
              <a:t>Друзья</a:t>
            </a:r>
            <a:r>
              <a:rPr lang="ru-RU" sz="1800" dirty="0" smtClean="0"/>
              <a:t> </a:t>
            </a:r>
          </a:p>
          <a:p>
            <a:r>
              <a:rPr lang="ru-RU" sz="1800" dirty="0" smtClean="0">
                <a:hlinkClick r:id="rId3"/>
              </a:rPr>
              <a:t>Микки-Маус</a:t>
            </a:r>
            <a:r>
              <a:rPr lang="ru-RU" sz="1800" dirty="0" smtClean="0"/>
              <a:t> </a:t>
            </a:r>
          </a:p>
          <a:p>
            <a:r>
              <a:rPr lang="ru-RU" sz="1800" dirty="0" smtClean="0">
                <a:hlinkClick r:id="rId4"/>
              </a:rPr>
              <a:t>Фон</a:t>
            </a:r>
            <a:endParaRPr lang="ru-RU" sz="1800" dirty="0" smtClean="0"/>
          </a:p>
          <a:p>
            <a:pPr lvl="0">
              <a:lnSpc>
                <a:spcPct val="90000"/>
              </a:lnSpc>
            </a:pPr>
            <a:r>
              <a:rPr lang="ru-RU" altLang="ru-RU" sz="1800" b="1" dirty="0" smtClean="0">
                <a:solidFill>
                  <a:prstClr val="black"/>
                </a:solidFill>
                <a:cs typeface="Arial" pitchFamily="34" charset="0"/>
              </a:rPr>
              <a:t>Ведущий </a:t>
            </a:r>
            <a:r>
              <a:rPr lang="ru-RU" altLang="ru-RU" sz="1800" b="1" dirty="0">
                <a:solidFill>
                  <a:prstClr val="black"/>
                </a:solidFill>
                <a:cs typeface="Arial" pitchFamily="34" charset="0"/>
              </a:rPr>
              <a:t>мастер-класса - Фокина Лидия Петровна, </a:t>
            </a:r>
            <a:r>
              <a:rPr lang="ru-RU" altLang="ru-RU" sz="1800" dirty="0">
                <a:solidFill>
                  <a:prstClr val="black"/>
                </a:solidFill>
                <a:cs typeface="Arial" pitchFamily="34" charset="0"/>
              </a:rPr>
              <a:t>учитель начальных классов МКОУ «СОШ ст. Евсино» </a:t>
            </a:r>
            <a:r>
              <a:rPr lang="ru-RU" altLang="ru-RU" sz="1800" dirty="0" err="1">
                <a:solidFill>
                  <a:prstClr val="black"/>
                </a:solidFill>
                <a:cs typeface="Arial" pitchFamily="34" charset="0"/>
              </a:rPr>
              <a:t>Искитимского</a:t>
            </a:r>
            <a:r>
              <a:rPr lang="ru-RU" altLang="ru-RU" sz="1800" dirty="0">
                <a:solidFill>
                  <a:prstClr val="black"/>
                </a:solidFill>
                <a:cs typeface="Arial" pitchFamily="34" charset="0"/>
              </a:rPr>
              <a:t> района Новосибирской области</a:t>
            </a:r>
          </a:p>
          <a:p>
            <a:pPr lvl="0">
              <a:lnSpc>
                <a:spcPct val="90000"/>
              </a:lnSpc>
            </a:pPr>
            <a:r>
              <a:rPr lang="ru-RU" altLang="ru-RU" sz="1800" b="1" dirty="0">
                <a:solidFill>
                  <a:prstClr val="black"/>
                </a:solidFill>
                <a:cs typeface="Arial" pitchFamily="34" charset="0"/>
              </a:rPr>
              <a:t>Материал мастер-класса</a:t>
            </a:r>
            <a:r>
              <a:rPr lang="en-US" altLang="ru-RU" sz="1800" dirty="0">
                <a:solidFill>
                  <a:prstClr val="black"/>
                </a:solidFill>
                <a:cs typeface="Arial" pitchFamily="34" charset="0"/>
                <a:hlinkClick r:id="rId5"/>
              </a:rPr>
              <a:t> </a:t>
            </a:r>
            <a:r>
              <a:rPr lang="en-US" altLang="ru-RU" sz="1800" dirty="0">
                <a:solidFill>
                  <a:srgbClr val="00B050"/>
                </a:solidFill>
                <a:cs typeface="Arial" pitchFamily="34" charset="0"/>
                <a:hlinkClick r:id="rId5"/>
              </a:rPr>
              <a:t>http://goldina-myclas.ucoz.ru/index/tekhnologicheskij_priem_quot_raskraska_quot/0-139</a:t>
            </a:r>
            <a:endParaRPr lang="ru-RU" altLang="ru-RU" sz="1800" dirty="0">
              <a:solidFill>
                <a:srgbClr val="00B050"/>
              </a:solidFill>
              <a:cs typeface="Arial" pitchFamily="34" charset="0"/>
              <a:hlinkClick r:id="rId5"/>
            </a:endParaRPr>
          </a:p>
          <a:p>
            <a:endParaRPr lang="ru-RU" sz="1800" dirty="0"/>
          </a:p>
        </p:txBody>
      </p:sp>
      <p:sp>
        <p:nvSpPr>
          <p:cNvPr id="4" name="Управляющая кнопка: в начало 3">
            <a:hlinkClick r:id="rId6" action="ppaction://hlinksldjump" highlightClick="1"/>
          </p:cNvPr>
          <p:cNvSpPr/>
          <p:nvPr/>
        </p:nvSpPr>
        <p:spPr>
          <a:xfrm>
            <a:off x="179512" y="5589240"/>
            <a:ext cx="792088" cy="720080"/>
          </a:xfrm>
          <a:prstGeom prst="actionButtonBeginning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39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5040560" cy="92211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Дорогой друг!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772816"/>
            <a:ext cx="2455700" cy="27819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72400" y="5589240"/>
            <a:ext cx="720080" cy="720080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Управляющая кнопка: в конец 6">
            <a:hlinkClick r:id="" action="ppaction://hlinkshowjump?jump=lastslide" highlightClick="1"/>
          </p:cNvPr>
          <p:cNvSpPr/>
          <p:nvPr/>
        </p:nvSpPr>
        <p:spPr>
          <a:xfrm>
            <a:off x="251520" y="5589240"/>
            <a:ext cx="720080" cy="720080"/>
          </a:xfrm>
          <a:prstGeom prst="actionButtonEnd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51520" y="1412776"/>
            <a:ext cx="5616624" cy="41764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762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Найди ответы на вопросы, раскрась картинку.</a:t>
            </a:r>
          </a:p>
          <a:p>
            <a:pPr algn="ctr"/>
            <a:r>
              <a:rPr lang="ru-RU" sz="2800" b="1" dirty="0">
                <a:solidFill>
                  <a:srgbClr val="0070C0"/>
                </a:solidFill>
              </a:rPr>
              <a:t>Нажимай на правильный ответ и ты попадёшь на следующий слайд. </a:t>
            </a:r>
          </a:p>
          <a:p>
            <a:pPr algn="ctr"/>
            <a:r>
              <a:rPr lang="ru-RU" sz="2800" b="1" dirty="0">
                <a:solidFill>
                  <a:srgbClr val="0070C0"/>
                </a:solidFill>
              </a:rPr>
              <a:t>Удачи!</a:t>
            </a:r>
          </a:p>
        </p:txBody>
      </p:sp>
    </p:spTree>
    <p:extLst>
      <p:ext uri="{BB962C8B-B14F-4D97-AF65-F5344CB8AC3E}">
        <p14:creationId xmlns:p14="http://schemas.microsoft.com/office/powerpoint/2010/main" val="16358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3829194" cy="41947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851920" y="548680"/>
            <a:ext cx="5040560" cy="1080120"/>
          </a:xfrm>
          <a:prstGeom prst="roundRect">
            <a:avLst>
              <a:gd name="adj" fmla="val 151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/>
            <a:r>
              <a:rPr lang="ru-RU" sz="2800" b="1" dirty="0">
                <a:solidFill>
                  <a:srgbClr val="0070C0"/>
                </a:solidFill>
              </a:rPr>
              <a:t>Имя существительное - это</a:t>
            </a:r>
          </a:p>
        </p:txBody>
      </p:sp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4572000" y="2060848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Часть речи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4" name="laser.wav"/>
            </a:hlinkClick>
          </p:cNvPr>
          <p:cNvSpPr/>
          <p:nvPr/>
        </p:nvSpPr>
        <p:spPr>
          <a:xfrm>
            <a:off x="4572000" y="3626769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Часть слова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laser.wav"/>
            </a:hlinkClick>
          </p:cNvPr>
          <p:cNvSpPr/>
          <p:nvPr/>
        </p:nvSpPr>
        <p:spPr>
          <a:xfrm>
            <a:off x="4572000" y="5229200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Часть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19513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3829193" cy="41947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707904" y="548680"/>
            <a:ext cx="5184576" cy="1080120"/>
          </a:xfrm>
          <a:prstGeom prst="roundRect">
            <a:avLst>
              <a:gd name="adj" fmla="val 151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/>
            <a:r>
              <a:rPr lang="ru-RU" sz="2800" b="1" dirty="0">
                <a:solidFill>
                  <a:srgbClr val="0070C0"/>
                </a:solidFill>
              </a:rPr>
              <a:t>Имя существительное – это часть речи, которая </a:t>
            </a:r>
            <a:r>
              <a:rPr lang="ru-RU" sz="2800" b="1" dirty="0" smtClean="0">
                <a:solidFill>
                  <a:srgbClr val="0070C0"/>
                </a:solidFill>
              </a:rPr>
              <a:t>обозначает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4572000" y="2060848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Признак предмета</a:t>
            </a:r>
          </a:p>
        </p:txBody>
      </p:sp>
      <p:sp>
        <p:nvSpPr>
          <p:cNvPr id="5" name="Скругленный прямоугольник 4">
            <a:hlinkClick r:id="" action="ppaction://hlinkshowjump?jump=nextslide"/>
          </p:cNvPr>
          <p:cNvSpPr/>
          <p:nvPr/>
        </p:nvSpPr>
        <p:spPr>
          <a:xfrm>
            <a:off x="4572000" y="3626769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Предмет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4572000" y="5229200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Действие предмета</a:t>
            </a:r>
          </a:p>
        </p:txBody>
      </p:sp>
    </p:spTree>
    <p:extLst>
      <p:ext uri="{BB962C8B-B14F-4D97-AF65-F5344CB8AC3E}">
        <p14:creationId xmlns:p14="http://schemas.microsoft.com/office/powerpoint/2010/main" val="1786887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3829193" cy="41947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851920" y="548680"/>
            <a:ext cx="5040560" cy="1080120"/>
          </a:xfrm>
          <a:prstGeom prst="roundRect">
            <a:avLst>
              <a:gd name="adj" fmla="val 151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</a:rPr>
              <a:t>Одушевленные имена существительные обозначают</a:t>
            </a:r>
          </a:p>
        </p:txBody>
      </p:sp>
      <p:sp>
        <p:nvSpPr>
          <p:cNvPr id="4" name="Скругленный прямоугольник 3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4572000" y="2060848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Растения 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4572000" y="3626769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Планеты</a:t>
            </a:r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>
          <a:xfrm>
            <a:off x="4572000" y="5229200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Людей и животных</a:t>
            </a:r>
          </a:p>
        </p:txBody>
      </p:sp>
    </p:spTree>
    <p:extLst>
      <p:ext uri="{BB962C8B-B14F-4D97-AF65-F5344CB8AC3E}">
        <p14:creationId xmlns:p14="http://schemas.microsoft.com/office/powerpoint/2010/main" val="2510978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3829193" cy="41947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851920" y="548680"/>
            <a:ext cx="5040560" cy="1080120"/>
          </a:xfrm>
          <a:prstGeom prst="roundRect">
            <a:avLst>
              <a:gd name="adj" fmla="val 151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</a:rPr>
              <a:t>Имена существительные отвечают на вопросы</a:t>
            </a:r>
          </a:p>
        </p:txBody>
      </p:sp>
      <p:sp>
        <p:nvSpPr>
          <p:cNvPr id="4" name="Скругленный прямоугольник 3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4572000" y="2060848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Какой? Какая? Какое?</a:t>
            </a:r>
          </a:p>
        </p:txBody>
      </p:sp>
      <p:sp>
        <p:nvSpPr>
          <p:cNvPr id="5" name="Скругленный прямоугольник 4">
            <a:hlinkClick r:id="" action="ppaction://hlinkshowjump?jump=nextslide"/>
          </p:cNvPr>
          <p:cNvSpPr/>
          <p:nvPr/>
        </p:nvSpPr>
        <p:spPr>
          <a:xfrm>
            <a:off x="4572000" y="3626769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Кто? Что?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4572000" y="5229200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Что делает? Что делал? Что будет делать?</a:t>
            </a:r>
          </a:p>
        </p:txBody>
      </p:sp>
    </p:spTree>
    <p:extLst>
      <p:ext uri="{BB962C8B-B14F-4D97-AF65-F5344CB8AC3E}">
        <p14:creationId xmlns:p14="http://schemas.microsoft.com/office/powerpoint/2010/main" val="170014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3829193" cy="41947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851920" y="548680"/>
            <a:ext cx="5040560" cy="1224136"/>
          </a:xfrm>
          <a:prstGeom prst="roundRect">
            <a:avLst>
              <a:gd name="adj" fmla="val 151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</a:rPr>
              <a:t>Мягкий знак после шипящих на конце имен существительных обозначает</a:t>
            </a:r>
          </a:p>
        </p:txBody>
      </p:sp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4572000" y="2060848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Существительное женского рода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4572000" y="3626769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Существительное мужского рода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4572000" y="5229200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Смягчает предыдущую согласную</a:t>
            </a:r>
          </a:p>
        </p:txBody>
      </p:sp>
    </p:spTree>
    <p:extLst>
      <p:ext uri="{BB962C8B-B14F-4D97-AF65-F5344CB8AC3E}">
        <p14:creationId xmlns:p14="http://schemas.microsoft.com/office/powerpoint/2010/main" val="1842688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3829193" cy="41947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851920" y="548680"/>
            <a:ext cx="5040560" cy="1080120"/>
          </a:xfrm>
          <a:prstGeom prst="roundRect">
            <a:avLst>
              <a:gd name="adj" fmla="val 151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</a:rPr>
              <a:t>Какое из слов является именем существительным</a:t>
            </a:r>
          </a:p>
        </p:txBody>
      </p:sp>
      <p:sp>
        <p:nvSpPr>
          <p:cNvPr id="4" name="Скругленный прямоугольник 3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4572000" y="2060848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Любить </a:t>
            </a:r>
          </a:p>
        </p:txBody>
      </p:sp>
      <p:sp>
        <p:nvSpPr>
          <p:cNvPr id="5" name="Скругленный прямоугольник 4">
            <a:hlinkClick r:id="" action="ppaction://hlinkshowjump?jump=nextslide"/>
          </p:cNvPr>
          <p:cNvSpPr/>
          <p:nvPr/>
        </p:nvSpPr>
        <p:spPr>
          <a:xfrm>
            <a:off x="4572000" y="3626769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Любовь 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4572000" y="5229200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Любимая </a:t>
            </a:r>
          </a:p>
        </p:txBody>
      </p:sp>
    </p:spTree>
    <p:extLst>
      <p:ext uri="{BB962C8B-B14F-4D97-AF65-F5344CB8AC3E}">
        <p14:creationId xmlns:p14="http://schemas.microsoft.com/office/powerpoint/2010/main" val="1456854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3829193" cy="41947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851920" y="548680"/>
            <a:ext cx="5040560" cy="1080120"/>
          </a:xfrm>
          <a:prstGeom prst="roundRect">
            <a:avLst>
              <a:gd name="adj" fmla="val 151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</a:rPr>
              <a:t>Какое из слов имеет только форму множественного числа</a:t>
            </a:r>
          </a:p>
        </p:txBody>
      </p:sp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4572000" y="2060848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Каникулы 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4572000" y="3626769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Молоко 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3" name="laser.wav"/>
            </a:hlinkClick>
          </p:cNvPr>
          <p:cNvSpPr/>
          <p:nvPr/>
        </p:nvSpPr>
        <p:spPr>
          <a:xfrm>
            <a:off x="4572000" y="5229200"/>
            <a:ext cx="3600400" cy="1368152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</a:rPr>
              <a:t>Орехи </a:t>
            </a:r>
          </a:p>
        </p:txBody>
      </p:sp>
    </p:spTree>
    <p:extLst>
      <p:ext uri="{BB962C8B-B14F-4D97-AF65-F5344CB8AC3E}">
        <p14:creationId xmlns:p14="http://schemas.microsoft.com/office/powerpoint/2010/main" val="268138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235</Words>
  <Application>Microsoft Office PowerPoint</Application>
  <PresentationFormat>Экран (4:3)</PresentationFormat>
  <Paragraphs>64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Тема Office</vt:lpstr>
      <vt:lpstr>1_Тема Office</vt:lpstr>
      <vt:lpstr>2_Тема Office</vt:lpstr>
      <vt:lpstr>3_Тема Office</vt:lpstr>
      <vt:lpstr>4_Тема Office</vt:lpstr>
      <vt:lpstr>Интерактивный  тренажёр-раскраска по теме: «Имя существительное» русский язык  3 класс </vt:lpstr>
      <vt:lpstr>Дорогой друг!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М.видео</dc:creator>
  <cp:lastModifiedBy>М.видео</cp:lastModifiedBy>
  <cp:revision>9</cp:revision>
  <dcterms:created xsi:type="dcterms:W3CDTF">2015-03-22T18:17:38Z</dcterms:created>
  <dcterms:modified xsi:type="dcterms:W3CDTF">2015-03-30T17:26:44Z</dcterms:modified>
</cp:coreProperties>
</file>