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6" r:id="rId1"/>
  </p:sldMasterIdLst>
  <p:notesMasterIdLst>
    <p:notesMasterId r:id="rId31"/>
  </p:notesMasterIdLst>
  <p:sldIdLst>
    <p:sldId id="256" r:id="rId2"/>
    <p:sldId id="291" r:id="rId3"/>
    <p:sldId id="288" r:id="rId4"/>
    <p:sldId id="278" r:id="rId5"/>
    <p:sldId id="289" r:id="rId6"/>
    <p:sldId id="279" r:id="rId7"/>
    <p:sldId id="281" r:id="rId8"/>
    <p:sldId id="257" r:id="rId9"/>
    <p:sldId id="258" r:id="rId10"/>
    <p:sldId id="259" r:id="rId11"/>
    <p:sldId id="266" r:id="rId12"/>
    <p:sldId id="262" r:id="rId13"/>
    <p:sldId id="270" r:id="rId14"/>
    <p:sldId id="263" r:id="rId15"/>
    <p:sldId id="267" r:id="rId16"/>
    <p:sldId id="260" r:id="rId17"/>
    <p:sldId id="261" r:id="rId18"/>
    <p:sldId id="265" r:id="rId19"/>
    <p:sldId id="264" r:id="rId20"/>
    <p:sldId id="268" r:id="rId21"/>
    <p:sldId id="269" r:id="rId22"/>
    <p:sldId id="290" r:id="rId23"/>
    <p:sldId id="271" r:id="rId24"/>
    <p:sldId id="280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34188" cy="99647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FF00"/>
    <a:srgbClr val="FF0000"/>
    <a:srgbClr val="0000FF"/>
    <a:srgbClr val="FFFFFF"/>
    <a:srgbClr val="66FFFF"/>
    <a:srgbClr val="0066FF"/>
    <a:srgbClr val="00FF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02" autoAdjust="0"/>
  </p:normalViewPr>
  <p:slideViewPr>
    <p:cSldViewPr>
      <p:cViewPr varScale="1">
        <p:scale>
          <a:sx n="49" d="100"/>
          <a:sy n="49" d="100"/>
        </p:scale>
        <p:origin x="-120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2" cy="498237"/>
          </a:xfrm>
          <a:prstGeom prst="rect">
            <a:avLst/>
          </a:prstGeom>
        </p:spPr>
        <p:txBody>
          <a:bodyPr vert="horz" lIns="95979" tIns="47989" rIns="95979" bIns="47989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71126" y="0"/>
            <a:ext cx="2961482" cy="498237"/>
          </a:xfrm>
          <a:prstGeom prst="rect">
            <a:avLst/>
          </a:prstGeom>
        </p:spPr>
        <p:txBody>
          <a:bodyPr vert="horz" lIns="95979" tIns="47989" rIns="95979" bIns="47989" rtlCol="0"/>
          <a:lstStyle>
            <a:lvl1pPr algn="r">
              <a:defRPr sz="1300"/>
            </a:lvl1pPr>
          </a:lstStyle>
          <a:p>
            <a:fld id="{0FE30842-E6EF-487C-8A48-19DC15D498C5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6125"/>
            <a:ext cx="4983162" cy="3736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79" tIns="47989" rIns="95979" bIns="479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3419" y="4733251"/>
            <a:ext cx="5467350" cy="4484133"/>
          </a:xfrm>
          <a:prstGeom prst="rect">
            <a:avLst/>
          </a:prstGeom>
        </p:spPr>
        <p:txBody>
          <a:bodyPr vert="horz" lIns="95979" tIns="47989" rIns="95979" bIns="4798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64773"/>
            <a:ext cx="2961482" cy="498237"/>
          </a:xfrm>
          <a:prstGeom prst="rect">
            <a:avLst/>
          </a:prstGeom>
        </p:spPr>
        <p:txBody>
          <a:bodyPr vert="horz" lIns="95979" tIns="47989" rIns="95979" bIns="47989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71126" y="9464773"/>
            <a:ext cx="2961482" cy="498237"/>
          </a:xfrm>
          <a:prstGeom prst="rect">
            <a:avLst/>
          </a:prstGeom>
        </p:spPr>
        <p:txBody>
          <a:bodyPr vert="horz" lIns="95979" tIns="47989" rIns="95979" bIns="47989" rtlCol="0" anchor="b"/>
          <a:lstStyle>
            <a:lvl1pPr algn="r">
              <a:defRPr sz="1300"/>
            </a:lvl1pPr>
          </a:lstStyle>
          <a:p>
            <a:fld id="{CB94B747-DE95-4D4F-9C57-803D9B2A76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498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45CD1-43FE-4ADA-85A2-F923CCAFD9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45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41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04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59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2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2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221386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2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95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34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3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78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C6CE54D-35F4-4BB4-A66E-87A986499623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22.03.2015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E3BD7AF-9D05-40F9-962C-6774DA74280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8362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nachalnaya-shkola/raznoe/2012/02/25/zvuki-dlya-prezentatsiy" TargetMode="External"/><Relationship Id="rId2" Type="http://schemas.openxmlformats.org/officeDocument/2006/relationships/hyperlink" Target="http://ja-rastu.ru/news-all/gam-devel/gam-devel-rebus/135-rebusy-pravila-sostavleniya-i-razgadyvaniy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1.xml"/><Relationship Id="rId3" Type="http://schemas.openxmlformats.org/officeDocument/2006/relationships/slide" Target="slide5.xml"/><Relationship Id="rId7" Type="http://schemas.openxmlformats.org/officeDocument/2006/relationships/slide" Target="slide15.xml"/><Relationship Id="rId12" Type="http://schemas.openxmlformats.org/officeDocument/2006/relationships/slide" Target="slide19.xml"/><Relationship Id="rId17" Type="http://schemas.openxmlformats.org/officeDocument/2006/relationships/slide" Target="slide14.xml"/><Relationship Id="rId2" Type="http://schemas.openxmlformats.org/officeDocument/2006/relationships/slide" Target="slide4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11" Type="http://schemas.openxmlformats.org/officeDocument/2006/relationships/slide" Target="slide18.xml"/><Relationship Id="rId5" Type="http://schemas.openxmlformats.org/officeDocument/2006/relationships/slide" Target="slide10.xml"/><Relationship Id="rId15" Type="http://schemas.openxmlformats.org/officeDocument/2006/relationships/slide" Target="slide9.xml"/><Relationship Id="rId10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slide" Target="slide16.xml"/><Relationship Id="rId1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547664" y="260648"/>
            <a:ext cx="6400800" cy="433387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00CC"/>
                </a:solidFill>
              </a:rPr>
              <a:t>МКОУ «</a:t>
            </a:r>
            <a:r>
              <a:rPr lang="ru-RU" sz="2400" b="1" dirty="0" err="1">
                <a:solidFill>
                  <a:srgbClr val="0000CC"/>
                </a:solidFill>
              </a:rPr>
              <a:t>Новоярковская</a:t>
            </a:r>
            <a:r>
              <a:rPr lang="ru-RU" sz="2400" b="1" dirty="0">
                <a:solidFill>
                  <a:srgbClr val="0000CC"/>
                </a:solidFill>
              </a:rPr>
              <a:t> СОШ»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00CC"/>
                </a:solidFill>
              </a:rPr>
              <a:t> Каменского района Алтайского края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0382" y="1249358"/>
            <a:ext cx="8280920" cy="2554545"/>
          </a:xfrm>
          <a:prstGeom prst="rect">
            <a:avLst/>
          </a:prstGeom>
        </p:spPr>
        <p:txBody>
          <a:bodyPr spcFirstLastPara="1"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5400" b="1" spc="1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Ребусы</a:t>
            </a:r>
            <a:r>
              <a:rPr lang="ru-RU" sz="6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6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«Д</a:t>
            </a:r>
            <a:r>
              <a:rPr lang="ru-RU" sz="6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</a:t>
            </a:r>
            <a:r>
              <a:rPr lang="ru-RU" sz="6000" b="1" spc="150" dirty="0" smtClean="0">
                <a:ln w="11430"/>
                <a:solidFill>
                  <a:srgbClr val="0099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</a:t>
            </a:r>
            <a:r>
              <a:rPr lang="ru-RU" sz="6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</a:t>
            </a:r>
            <a:r>
              <a:rPr lang="ru-RU" sz="6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ж</a:t>
            </a:r>
            <a:r>
              <a:rPr lang="ru-RU" sz="6000" b="1" spc="150" dirty="0" smtClean="0">
                <a:ln w="11430"/>
                <a:solidFill>
                  <a:srgbClr val="0099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lang="ru-RU" sz="6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</a:t>
            </a:r>
            <a:r>
              <a:rPr lang="ru-RU" sz="6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е </a:t>
            </a:r>
            <a:r>
              <a:rPr lang="ru-RU" sz="6000" b="1" spc="150" dirty="0" smtClean="0">
                <a:ln w="11430"/>
                <a:solidFill>
                  <a:srgbClr val="0099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</a:t>
            </a:r>
            <a:r>
              <a:rPr lang="ru-RU" sz="6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</a:t>
            </a:r>
            <a:r>
              <a:rPr lang="ru-RU" sz="6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</a:t>
            </a:r>
            <a:r>
              <a:rPr lang="ru-RU" sz="6000" b="1" spc="150" dirty="0" smtClean="0">
                <a:ln w="11430"/>
                <a:solidFill>
                  <a:srgbClr val="0099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ж</a:t>
            </a:r>
            <a:r>
              <a:rPr lang="ru-RU" sz="6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е</a:t>
            </a:r>
            <a:r>
              <a:rPr lang="ru-RU" sz="6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lang="ru-RU" sz="6000" b="1" spc="150" dirty="0" smtClean="0">
                <a:ln w="11430"/>
                <a:solidFill>
                  <a:srgbClr val="0099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</a:t>
            </a:r>
            <a:r>
              <a:rPr lang="ru-RU" sz="6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е»</a:t>
            </a:r>
            <a:r>
              <a:rPr lang="ru-RU" sz="96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onlight" pitchFamily="2" charset="0"/>
                <a:ea typeface="+mj-ea"/>
                <a:cs typeface="+mj-cs"/>
              </a:rPr>
              <a:t/>
            </a:r>
            <a:br>
              <a:rPr lang="ru-RU" sz="9600" b="1" spc="150" dirty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onlight" pitchFamily="2" charset="0"/>
                <a:ea typeface="+mj-ea"/>
                <a:cs typeface="+mj-cs"/>
              </a:rPr>
            </a:br>
            <a:endParaRPr lang="ru-RU" sz="4000" b="1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5656" y="3957156"/>
            <a:ext cx="5035692" cy="1200329"/>
          </a:xfrm>
          <a:prstGeom prst="rect">
            <a:avLst/>
          </a:prstGeom>
          <a:solidFill>
            <a:schemeClr val="lt1">
              <a:alpha val="8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Автор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 Баева Наталья Владимировна,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 учитель начальных классов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82078" y="6165304"/>
            <a:ext cx="527587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FF"/>
                </a:solidFill>
              </a:rPr>
              <a:t>с</a:t>
            </a:r>
            <a:r>
              <a:rPr lang="ru-RU" sz="2400" b="1" dirty="0" smtClean="0">
                <a:solidFill>
                  <a:srgbClr val="FFFFFF"/>
                </a:solidFill>
              </a:rPr>
              <a:t>. </a:t>
            </a:r>
            <a:r>
              <a:rPr lang="ru-RU" sz="2400" b="1" dirty="0" err="1" smtClean="0">
                <a:solidFill>
                  <a:srgbClr val="FFFFFF"/>
                </a:solidFill>
              </a:rPr>
              <a:t>Новоярки</a:t>
            </a:r>
            <a:r>
              <a:rPr lang="ru-RU" sz="2400" b="1" dirty="0" smtClean="0">
                <a:solidFill>
                  <a:srgbClr val="FFFFFF"/>
                </a:solidFill>
              </a:rPr>
              <a:t> 2015</a:t>
            </a:r>
          </a:p>
        </p:txBody>
      </p:sp>
      <p:sp>
        <p:nvSpPr>
          <p:cNvPr id="12" name="Стрелка вправо с вырезом 11">
            <a:hlinkClick r:id="rId2" action="ppaction://hlinksldjump"/>
          </p:cNvPr>
          <p:cNvSpPr/>
          <p:nvPr/>
        </p:nvSpPr>
        <p:spPr>
          <a:xfrm>
            <a:off x="8053431" y="6237312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Управляющая кнопка: сведения 7">
            <a:hlinkClick r:id="rId3" action="ppaction://hlinksldjump" highlightClick="1"/>
          </p:cNvPr>
          <p:cNvSpPr/>
          <p:nvPr/>
        </p:nvSpPr>
        <p:spPr>
          <a:xfrm>
            <a:off x="251520" y="6021288"/>
            <a:ext cx="648072" cy="576064"/>
          </a:xfrm>
          <a:prstGeom prst="actionButtonInformati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087724" y="5605634"/>
            <a:ext cx="46805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водитель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53430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943100" y="5357813"/>
            <a:ext cx="22717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>
                <a:solidFill>
                  <a:srgbClr val="0000FF"/>
                </a:solidFill>
                <a:latin typeface="Arnold BocklinC" pitchFamily="2" charset="0"/>
              </a:rPr>
              <a:t>с</a:t>
            </a:r>
            <a:endParaRPr lang="ru-RU" altLang="ru-RU" sz="4400">
              <a:solidFill>
                <a:srgbClr val="0000FF"/>
              </a:solidFill>
              <a:latin typeface="Arnold BocklinC" pitchFamily="2" charset="0"/>
            </a:endParaRPr>
          </a:p>
        </p:txBody>
      </p:sp>
      <p:sp>
        <p:nvSpPr>
          <p:cNvPr id="11" name="Табличка 10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735796" y="5608754"/>
            <a:ext cx="33843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дорога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2" name="Стрелка вправо с вырезом 11">
            <a:hlinkClick r:id="rId4" action="ppaction://hlinksldjump"/>
          </p:cNvPr>
          <p:cNvSpPr/>
          <p:nvPr/>
        </p:nvSpPr>
        <p:spPr>
          <a:xfrm>
            <a:off x="8024694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715877" y="5605634"/>
            <a:ext cx="3424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метро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53430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абличка 9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195736" y="5605634"/>
            <a:ext cx="446449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мостовая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1" name="Стрелка вправо с вырезом 10">
            <a:hlinkClick r:id="rId4" action="ppaction://hlinksldjump"/>
          </p:cNvPr>
          <p:cNvSpPr/>
          <p:nvPr/>
        </p:nvSpPr>
        <p:spPr>
          <a:xfrm>
            <a:off x="8036393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087724" y="5605634"/>
            <a:ext cx="468051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остановка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52598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абличка 9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482503" y="5605634"/>
            <a:ext cx="38909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переход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1" name="Стрелка вправо с вырезом 10">
            <a:hlinkClick r:id="rId4" action="ppaction://hlinksldjump"/>
          </p:cNvPr>
          <p:cNvSpPr/>
          <p:nvPr/>
        </p:nvSpPr>
        <p:spPr>
          <a:xfrm>
            <a:off x="8035830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абличка 9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427477" y="5605634"/>
            <a:ext cx="4001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пешеход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1" name="Стрелка вправо с вырезом 10">
            <a:hlinkClick r:id="rId4" action="ppaction://hlinksldjump"/>
          </p:cNvPr>
          <p:cNvSpPr/>
          <p:nvPr/>
        </p:nvSpPr>
        <p:spPr>
          <a:xfrm>
            <a:off x="7956376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абличка 9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087352" y="5605634"/>
            <a:ext cx="4681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поворот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1" name="Стрелка вправо с вырезом 10">
            <a:hlinkClick r:id="rId4" action="ppaction://hlinksldjump"/>
          </p:cNvPr>
          <p:cNvSpPr/>
          <p:nvPr/>
        </p:nvSpPr>
        <p:spPr>
          <a:xfrm>
            <a:off x="8053430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943708" y="5605634"/>
            <a:ext cx="496855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светофор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36393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23220" y="5605634"/>
            <a:ext cx="320952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такси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53431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699792" y="620688"/>
            <a:ext cx="6048673" cy="5078313"/>
          </a:xfrm>
          <a:prstGeom prst="rect">
            <a:avLst/>
          </a:prstGeom>
          <a:solidFill>
            <a:schemeClr val="lt1">
              <a:alpha val="86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endParaRPr lang="ru-RU" sz="2400" dirty="0" smtClean="0">
              <a:solidFill>
                <a:schemeClr val="tx1"/>
              </a:solidFill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Выдвигаем 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предложение</a:t>
            </a:r>
          </a:p>
          <a:p>
            <a:pPr lvl="0" algn="ctr"/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Проверить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ваши 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знания 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терминов на тему «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Д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орожное движение.</a:t>
            </a:r>
          </a:p>
          <a:p>
            <a:pPr lvl="0" algn="ctr"/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Ребусы светофора </a:t>
            </a:r>
            <a:r>
              <a:rPr lang="ru-RU" sz="2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с инспектором </a:t>
            </a:r>
          </a:p>
          <a:p>
            <a:pPr lvl="0"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Вы разгадайте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800" b="1" dirty="0" smtClean="0">
                <a:ln w="1905"/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Картинки </a:t>
            </a:r>
            <a:r>
              <a:rPr lang="ru-RU" sz="2800" b="1" dirty="0">
                <a:ln w="1905"/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в </a:t>
            </a:r>
            <a:r>
              <a:rPr lang="ru-RU" sz="2800" b="1" dirty="0" smtClean="0">
                <a:ln w="1905"/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слова смелей превращайте.</a:t>
            </a:r>
          </a:p>
          <a:p>
            <a:pPr lvl="0" algn="ctr"/>
            <a:endParaRPr lang="ru-RU" sz="2000" dirty="0">
              <a:solidFill>
                <a:schemeClr val="tx1"/>
              </a:solidFill>
              <a:latin typeface="Arial Black" pitchFamily="34" charset="0"/>
              <a:cs typeface="Latha" pitchFamily="2"/>
            </a:endParaRPr>
          </a:p>
        </p:txBody>
      </p:sp>
      <p:sp>
        <p:nvSpPr>
          <p:cNvPr id="13" name="Стрелка вправо с вырезом 12">
            <a:hlinkClick r:id="rId3" action="ppaction://hlinksldjump"/>
          </p:cNvPr>
          <p:cNvSpPr/>
          <p:nvPr/>
        </p:nvSpPr>
        <p:spPr>
          <a:xfrm>
            <a:off x="8053431" y="6237312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60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абличка 9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345395" y="5605634"/>
            <a:ext cx="416517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трамвай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1" name="Стрелка вправо с вырезом 10">
            <a:hlinkClick r:id="rId4" action="ppaction://hlinksldjump"/>
          </p:cNvPr>
          <p:cNvSpPr/>
          <p:nvPr/>
        </p:nvSpPr>
        <p:spPr>
          <a:xfrm>
            <a:off x="8081626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059559" y="5605634"/>
            <a:ext cx="2736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улица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7985688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омой 1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458404">
            <a:off x="323900" y="1911981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5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М</a:t>
            </a:r>
          </a:p>
        </p:txBody>
      </p:sp>
      <p:sp>
        <p:nvSpPr>
          <p:cNvPr id="3" name="Прямоугольник 2"/>
          <p:cNvSpPr/>
          <p:nvPr/>
        </p:nvSpPr>
        <p:spPr>
          <a:xfrm rot="20096570">
            <a:off x="1602466" y="2142217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О</a:t>
            </a:r>
          </a:p>
        </p:txBody>
      </p:sp>
      <p:sp>
        <p:nvSpPr>
          <p:cNvPr id="4" name="Прямоугольник 3"/>
          <p:cNvSpPr/>
          <p:nvPr/>
        </p:nvSpPr>
        <p:spPr>
          <a:xfrm rot="20797591">
            <a:off x="2542749" y="1178782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5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Л</a:t>
            </a:r>
          </a:p>
        </p:txBody>
      </p:sp>
      <p:sp>
        <p:nvSpPr>
          <p:cNvPr id="5" name="Прямоугольник 4"/>
          <p:cNvSpPr/>
          <p:nvPr/>
        </p:nvSpPr>
        <p:spPr>
          <a:xfrm rot="425882">
            <a:off x="3737321" y="1471114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5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О</a:t>
            </a:r>
          </a:p>
        </p:txBody>
      </p:sp>
      <p:sp>
        <p:nvSpPr>
          <p:cNvPr id="6" name="Прямоугольник 5"/>
          <p:cNvSpPr/>
          <p:nvPr/>
        </p:nvSpPr>
        <p:spPr>
          <a:xfrm rot="269092">
            <a:off x="4912988" y="1673078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Д</a:t>
            </a:r>
          </a:p>
        </p:txBody>
      </p:sp>
      <p:sp>
        <p:nvSpPr>
          <p:cNvPr id="7" name="Прямоугольник 6"/>
          <p:cNvSpPr/>
          <p:nvPr/>
        </p:nvSpPr>
        <p:spPr>
          <a:xfrm rot="1454917">
            <a:off x="6005241" y="809126"/>
            <a:ext cx="1205391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38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ц</a:t>
            </a:r>
            <a:endParaRPr lang="ru-RU" sz="13800" b="1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302092">
            <a:off x="6974925" y="1717007"/>
            <a:ext cx="1205391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3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ы</a:t>
            </a:r>
            <a:endParaRPr lang="ru-RU" sz="138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302092">
            <a:off x="7817232" y="2156730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5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!</a:t>
            </a:r>
          </a:p>
        </p:txBody>
      </p:sp>
      <p:sp>
        <p:nvSpPr>
          <p:cNvPr id="9" name="Управляющая кнопка: возврат 8">
            <a:hlinkClick r:id="" action="ppaction://hlinkshowjump?jump=endshow" highlightClick="1"/>
          </p:cNvPr>
          <p:cNvSpPr/>
          <p:nvPr/>
        </p:nvSpPr>
        <p:spPr>
          <a:xfrm>
            <a:off x="8172399" y="6021288"/>
            <a:ext cx="607567" cy="576064"/>
          </a:xfrm>
          <a:prstGeom prst="actionButtonRetur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5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ughchee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00"/>
                            </p:stCondLst>
                            <p:childTnLst>
                              <p:par>
                                <p:cTn id="6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9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9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00"/>
                            </p:stCondLst>
                            <p:childTnLst>
                              <p:par>
                                <p:cTn id="10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100"/>
                            </p:stCondLst>
                            <p:childTnLst>
                              <p:par>
                                <p:cTn id="1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 advAuto="1000"/>
      <p:bldP spid="2" grpId="1" build="allAtOnce"/>
      <p:bldP spid="3" grpId="0" build="p" bldLvl="2" advAuto="1000"/>
      <p:bldP spid="3" grpId="1" build="allAtOnce"/>
      <p:bldP spid="4" grpId="0" build="p" advAuto="1000"/>
      <p:bldP spid="4" grpId="1" build="allAtOnce"/>
      <p:bldP spid="5" grpId="0" build="p" bldLvl="5" advAuto="1000"/>
      <p:bldP spid="5" grpId="1" build="allAtOnce"/>
      <p:bldP spid="6" grpId="0" build="p" bldLvl="5" advAuto="1000"/>
      <p:bldP spid="6" grpId="1" build="allAtOnce"/>
      <p:bldP spid="7" grpId="0" build="p" advAuto="1000"/>
      <p:bldP spid="7" grpId="1" build="allAtOnce"/>
      <p:bldP spid="8" grpId="0" build="p" advAuto="1000"/>
      <p:bldP spid="8" grpId="1" build="allAtOnce"/>
      <p:bldP spid="18" grpId="0" build="p" advAuto="1000"/>
      <p:bldP spid="18" grpI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6265615" cy="725488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И</a:t>
            </a: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с</a:t>
            </a:r>
            <a:r>
              <a:rPr lang="ru-RU" altLang="ru-RU" sz="3600" b="1" dirty="0" smtClean="0">
                <a:solidFill>
                  <a:srgbClr val="0099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т</a:t>
            </a: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о</a:t>
            </a: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ч</a:t>
            </a:r>
            <a:r>
              <a:rPr lang="ru-RU" altLang="ru-RU" sz="3600" b="1" dirty="0" smtClean="0">
                <a:solidFill>
                  <a:srgbClr val="0099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н</a:t>
            </a: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и</a:t>
            </a: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к</a:t>
            </a:r>
            <a:r>
              <a:rPr lang="ru-RU" altLang="ru-RU" sz="3600" b="1" dirty="0" smtClean="0">
                <a:solidFill>
                  <a:srgbClr val="0099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и</a:t>
            </a:r>
            <a:r>
              <a:rPr lang="ru-RU" altLang="ru-RU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  </a:t>
            </a:r>
            <a:r>
              <a:rPr lang="ru-RU" altLang="ru-RU" sz="3600" b="1" dirty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и</a:t>
            </a:r>
            <a:r>
              <a:rPr lang="ru-RU" altLang="ru-RU" sz="3600" b="1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н</a:t>
            </a:r>
            <a:r>
              <a:rPr lang="ru-RU" altLang="ru-RU" sz="3600" b="1" dirty="0">
                <a:solidFill>
                  <a:srgbClr val="0099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ф</a:t>
            </a:r>
            <a:r>
              <a:rPr lang="ru-RU" altLang="ru-RU" sz="3600" b="1" dirty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о</a:t>
            </a:r>
            <a:r>
              <a:rPr lang="ru-RU" altLang="ru-RU" sz="3600" b="1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р</a:t>
            </a:r>
            <a:r>
              <a:rPr lang="ru-RU" altLang="ru-RU" sz="3600" b="1" dirty="0">
                <a:solidFill>
                  <a:srgbClr val="0099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м</a:t>
            </a:r>
            <a:r>
              <a:rPr lang="ru-RU" altLang="ru-RU" sz="3600" b="1" dirty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а</a:t>
            </a:r>
            <a:r>
              <a:rPr lang="ru-RU" altLang="ru-RU" sz="3600" b="1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ц</a:t>
            </a:r>
            <a:r>
              <a:rPr lang="ru-RU" altLang="ru-RU" sz="3600" b="1" dirty="0">
                <a:solidFill>
                  <a:srgbClr val="0099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и</a:t>
            </a:r>
            <a:r>
              <a:rPr lang="ru-RU" altLang="ru-RU" sz="3600" b="1" dirty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nold BocklinC" pitchFamily="2" charset="0"/>
              </a:rPr>
              <a:t>и</a:t>
            </a:r>
            <a:endParaRPr lang="ru-RU" altLang="ru-RU" sz="4000" b="1" dirty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nold BocklinC" pitchFamily="2" charset="0"/>
            </a:endParaRP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064896" cy="3672408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 eaLnBrk="1" hangingPunct="1">
              <a:buFont typeface="Arial" charset="0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Понятие «ребус» и правила разгадывания - </a:t>
            </a:r>
            <a:r>
              <a:rPr lang="en-US" altLang="ru-RU" sz="24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http://ja-rastu.ru/news-all/gam-devel/gam-devel-rebus/135-rebusy-pravila-sostavleniya-i-razgadyvaniya.html</a:t>
            </a: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Звук аплодисменты </a:t>
            </a:r>
          </a:p>
          <a:p>
            <a:pPr marL="0" indent="0" algn="ctr">
              <a:buNone/>
            </a:pPr>
            <a:r>
              <a:rPr lang="en-US" altLang="ru-RU" sz="24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altLang="ru-RU" sz="2400" b="1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altLang="ru-RU" sz="24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nsportal.ru/nachalnaya-shkola/raznoe/2012/02/25/zvuki-dlya-prezentatsiy</a:t>
            </a: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Font typeface="Arial" charset="0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Шаблон презентации и ребусы являются моей авторской работой.</a:t>
            </a:r>
          </a:p>
          <a:p>
            <a:pPr marL="0" indent="0" algn="ctr" eaLnBrk="1" hangingPunct="1">
              <a:buFont typeface="Arial" charset="0"/>
              <a:buNone/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Автор фона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для шаблона презентации и ребусов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alt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Шушкова Галина Николаевна</a:t>
            </a:r>
          </a:p>
          <a:p>
            <a:pPr marL="0" indent="0" algn="ctr"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отрисовок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для ребусов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altLang="ru-RU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Уверская</a:t>
            </a: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Елена Борисовна</a:t>
            </a:r>
          </a:p>
          <a:p>
            <a:pPr marL="0" indent="0" eaLnBrk="1" hangingPunct="1">
              <a:buFont typeface="Arial" charset="0"/>
              <a:buNone/>
            </a:pPr>
            <a:endParaRPr lang="ru-RU" altLang="ru-RU" dirty="0" smtClean="0"/>
          </a:p>
        </p:txBody>
      </p:sp>
      <p:sp>
        <p:nvSpPr>
          <p:cNvPr id="2" name="Стрелка влево 1">
            <a:hlinkClick r:id="rId4" action="ppaction://hlinksldjump"/>
          </p:cNvPr>
          <p:cNvSpPr/>
          <p:nvPr/>
        </p:nvSpPr>
        <p:spPr>
          <a:xfrm>
            <a:off x="179512" y="6014991"/>
            <a:ext cx="720080" cy="404664"/>
          </a:xfrm>
          <a:prstGeom prst="lef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9349" y="1052736"/>
            <a:ext cx="2464232" cy="2811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</p:spPr>
      </p:pic>
      <p:pic>
        <p:nvPicPr>
          <p:cNvPr id="28676" name="Рисунок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73477" y="980728"/>
            <a:ext cx="3301139" cy="2737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251520" y="5805264"/>
            <a:ext cx="1500198" cy="500066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правилам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3501008"/>
            <a:ext cx="6515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00FF"/>
                </a:solidFill>
              </a:rPr>
              <a:t>к</a:t>
            </a:r>
            <a:r>
              <a:rPr lang="ru-RU" sz="4800" b="1" dirty="0" smtClean="0">
                <a:solidFill>
                  <a:srgbClr val="0000FF"/>
                </a:solidFill>
              </a:rPr>
              <a:t>рот – рот       волк - вол</a:t>
            </a:r>
            <a:endParaRPr lang="ru-RU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Содержимое 4"/>
          <p:cNvPicPr>
            <a:picLocks noGrp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16632"/>
            <a:ext cx="6768751" cy="4104456"/>
          </a:xfrm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611560" y="3140968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в-о-да       не-в-а      в-о-семь</a:t>
            </a: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269685" y="5805264"/>
            <a:ext cx="1500198" cy="500066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правилам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Рисунок 6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404664"/>
            <a:ext cx="3456384" cy="4135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54697" y="5809254"/>
            <a:ext cx="1500198" cy="500066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правилам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395536" y="3717032"/>
            <a:ext cx="8229600" cy="1785937"/>
          </a:xfrm>
        </p:spPr>
        <p:txBody>
          <a:bodyPr>
            <a:noAutofit/>
          </a:bodyPr>
          <a:lstStyle/>
          <a:p>
            <a:r>
              <a:rPr lang="ru-RU" alt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кость  - гость</a:t>
            </a:r>
            <a:br>
              <a:rPr lang="ru-RU" alt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4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Содержимое 4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548680"/>
            <a:ext cx="4715064" cy="3124222"/>
          </a:xfrm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54697" y="5787155"/>
            <a:ext cx="1500198" cy="500066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правилам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60"/>
          <a:stretch/>
        </p:blipFill>
        <p:spPr>
          <a:xfrm>
            <a:off x="2699792" y="404664"/>
            <a:ext cx="3672408" cy="4392488"/>
          </a:xfrm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51520" y="5804205"/>
            <a:ext cx="1500198" cy="500066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правилам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Заголовок 1"/>
          <p:cNvSpPr>
            <a:spLocks noGrp="1"/>
          </p:cNvSpPr>
          <p:nvPr>
            <p:ph type="title"/>
          </p:nvPr>
        </p:nvSpPr>
        <p:spPr>
          <a:xfrm>
            <a:off x="395536" y="3717032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alt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рот - ток</a:t>
            </a:r>
          </a:p>
        </p:txBody>
      </p:sp>
      <p:pic>
        <p:nvPicPr>
          <p:cNvPr id="3379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824" y="476672"/>
            <a:ext cx="3384376" cy="3672408"/>
          </a:xfr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51520" y="5835013"/>
            <a:ext cx="1500198" cy="500066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правилам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90880" y="3292295"/>
            <a:ext cx="392246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Что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такое ребус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?</a:t>
            </a:r>
          </a:p>
          <a:p>
            <a:pPr algn="ctr">
              <a:defRPr/>
            </a:pP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171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817864" y="3284984"/>
            <a:ext cx="380474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Правила разгадывания ребусов</a:t>
            </a:r>
            <a:endParaRPr lang="ru-RU" alt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172" name="Text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95536" y="1494119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173" name="Text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403648" y="1494119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9900"/>
                </a:solidFill>
              </a:rPr>
              <a:t>3</a:t>
            </a:r>
          </a:p>
        </p:txBody>
      </p:sp>
      <p:sp>
        <p:nvSpPr>
          <p:cNvPr id="7174" name="Text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339752" y="1494116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7175" name="TextBox 9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813968" y="1494116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7176" name="TextBox 10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788024" y="1494121"/>
            <a:ext cx="7553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7177" name="TextBox 11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355976" y="1494115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9900"/>
                </a:solidFill>
              </a:rPr>
              <a:t>9</a:t>
            </a:r>
          </a:p>
        </p:txBody>
      </p:sp>
      <p:sp>
        <p:nvSpPr>
          <p:cNvPr id="7178" name="TextBox 12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1835696" y="1494120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179" name="TextBox 13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5472849" y="1494121"/>
            <a:ext cx="7553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FF00"/>
                </a:solidFill>
              </a:rPr>
              <a:t>11</a:t>
            </a:r>
          </a:p>
        </p:txBody>
      </p:sp>
      <p:sp>
        <p:nvSpPr>
          <p:cNvPr id="7180" name="TextBox 14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6192929" y="1494114"/>
            <a:ext cx="7553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9900"/>
                </a:solidFill>
              </a:rPr>
              <a:t>12</a:t>
            </a:r>
          </a:p>
        </p:txBody>
      </p:sp>
      <p:sp>
        <p:nvSpPr>
          <p:cNvPr id="7181" name="TextBox 15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7740352" y="1494121"/>
            <a:ext cx="7553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FF00"/>
                </a:solidFill>
              </a:rPr>
              <a:t>14</a:t>
            </a:r>
          </a:p>
        </p:txBody>
      </p:sp>
      <p:sp>
        <p:nvSpPr>
          <p:cNvPr id="7182" name="TextBox 16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2843808" y="1494120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9900"/>
                </a:solidFill>
              </a:rPr>
              <a:t>6</a:t>
            </a:r>
          </a:p>
        </p:txBody>
      </p:sp>
      <p:sp>
        <p:nvSpPr>
          <p:cNvPr id="7183" name="TextBox 17">
            <a:hlinkClick r:id="rId15" action="ppaction://hlinksldjump"/>
          </p:cNvPr>
          <p:cNvSpPr txBox="1">
            <a:spLocks noChangeArrowheads="1"/>
          </p:cNvSpPr>
          <p:nvPr/>
        </p:nvSpPr>
        <p:spPr bwMode="auto">
          <a:xfrm>
            <a:off x="899592" y="1494119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7184" name="TextBox 18">
            <a:hlinkClick r:id="rId16" action="ppaction://hlinksldjump"/>
          </p:cNvPr>
          <p:cNvSpPr txBox="1">
            <a:spLocks noChangeArrowheads="1"/>
          </p:cNvSpPr>
          <p:nvPr/>
        </p:nvSpPr>
        <p:spPr bwMode="auto">
          <a:xfrm>
            <a:off x="6948264" y="1494121"/>
            <a:ext cx="7553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7185" name="TextBox 19">
            <a:hlinkClick r:id="rId17" action="ppaction://hlinksldjump"/>
          </p:cNvPr>
          <p:cNvSpPr txBox="1">
            <a:spLocks noChangeArrowheads="1"/>
          </p:cNvSpPr>
          <p:nvPr/>
        </p:nvSpPr>
        <p:spPr bwMode="auto">
          <a:xfrm>
            <a:off x="3347864" y="1494120"/>
            <a:ext cx="470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69148" y="4293096"/>
            <a:ext cx="6319076" cy="2376265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854874" y="476672"/>
            <a:ext cx="529574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Выберите  </a:t>
            </a: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номер  ребуса</a:t>
            </a:r>
          </a:p>
        </p:txBody>
      </p:sp>
      <p:sp>
        <p:nvSpPr>
          <p:cNvPr id="21" name="Стрелка вправо с вырезом 20"/>
          <p:cNvSpPr/>
          <p:nvPr/>
        </p:nvSpPr>
        <p:spPr>
          <a:xfrm>
            <a:off x="630536" y="5709810"/>
            <a:ext cx="70649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сведения 21">
            <a:hlinkClick r:id="" action="ppaction://noaction" highlightClick="1"/>
          </p:cNvPr>
          <p:cNvSpPr/>
          <p:nvPr/>
        </p:nvSpPr>
        <p:spPr>
          <a:xfrm>
            <a:off x="818246" y="4653136"/>
            <a:ext cx="407597" cy="486236"/>
          </a:xfrm>
          <a:prstGeom prst="actionButtonInformati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омой 22">
            <a:hlinkClick r:id="" action="ppaction://noaction" highlightClick="1"/>
          </p:cNvPr>
          <p:cNvSpPr/>
          <p:nvPr/>
        </p:nvSpPr>
        <p:spPr>
          <a:xfrm>
            <a:off x="818246" y="5184267"/>
            <a:ext cx="407596" cy="477508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378494" y="4696199"/>
            <a:ext cx="39597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dirty="0" smtClean="0">
                <a:ln w="10160">
                  <a:noFill/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Источники </a:t>
            </a:r>
            <a:r>
              <a:rPr lang="ru-RU" sz="2000" dirty="0">
                <a:ln w="10160">
                  <a:noFill/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информации</a:t>
            </a:r>
            <a:endParaRPr lang="ru-RU" b="1" dirty="0">
              <a:ln w="10160">
                <a:noFill/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14873" y="5212406"/>
            <a:ext cx="40190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dirty="0" smtClean="0">
                <a:ln w="10160">
                  <a:noFill/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К выбору номера ребуса</a:t>
            </a:r>
            <a:endParaRPr lang="ru-RU" sz="2000" b="1" dirty="0">
              <a:ln w="10160">
                <a:noFill/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5733255"/>
            <a:ext cx="527420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dirty="0" smtClean="0">
                <a:ln w="10160">
                  <a:noFill/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Переход к следующему заданию</a:t>
            </a:r>
            <a:endParaRPr lang="ru-RU" b="1" dirty="0">
              <a:ln w="10160">
                <a:noFill/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05696" y="2492896"/>
            <a:ext cx="3414541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подсказки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761509" y="2958728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764176" y="2954851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Стрелка вправо с вырезом 30">
            <a:hlinkClick r:id="rId4" action="ppaction://hlinksldjump"/>
          </p:cNvPr>
          <p:cNvSpPr/>
          <p:nvPr/>
        </p:nvSpPr>
        <p:spPr>
          <a:xfrm>
            <a:off x="8053431" y="6237312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правляющая кнопка: возврат 31">
            <a:hlinkClick r:id="" action="ppaction://noaction" highlightClick="1"/>
          </p:cNvPr>
          <p:cNvSpPr/>
          <p:nvPr/>
        </p:nvSpPr>
        <p:spPr>
          <a:xfrm>
            <a:off x="818247" y="6156811"/>
            <a:ext cx="407596" cy="423555"/>
          </a:xfrm>
          <a:prstGeom prst="actionButtonRetur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439793" y="6168533"/>
            <a:ext cx="291618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dirty="0" smtClean="0">
                <a:ln w="10160">
                  <a:noFill/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Завершить показ</a:t>
            </a:r>
            <a:endParaRPr lang="ru-RU" sz="2000" b="1" dirty="0">
              <a:ln w="10160">
                <a:noFill/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1"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7180" grpId="0"/>
      <p:bldP spid="7181" grpId="0"/>
      <p:bldP spid="7182" grpId="0"/>
      <p:bldP spid="7183" grpId="0"/>
      <p:bldP spid="7184" grpId="0"/>
      <p:bldP spid="71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539552" y="404664"/>
            <a:ext cx="746144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Ребус - это загадка, </a:t>
            </a:r>
            <a:endParaRPr lang="ru-RU" altLang="ru-RU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загадка не совсем обычная. </a:t>
            </a:r>
            <a:endParaRPr lang="ru-RU" altLang="ru-RU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Все слова в ребусах изображены с помощью    рисунков и различных знаков. Для того чтобы прочитать, что зашифровано в ребусе, надо   правильно назвать все </a:t>
            </a:r>
            <a:r>
              <a:rPr lang="ru-RU" alt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изображённые </a:t>
            </a:r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предметы и понять, какой знак что означает.</a:t>
            </a:r>
            <a:r>
              <a:rPr lang="ru-RU" altLang="ru-RU" sz="2000" b="1" dirty="0">
                <a:latin typeface="Arnold BocklinC" pitchFamily="2" charset="0"/>
              </a:rPr>
              <a:t/>
            </a:r>
            <a:br>
              <a:rPr lang="ru-RU" altLang="ru-RU" sz="2000" b="1" dirty="0">
                <a:latin typeface="Arnold BocklinC" pitchFamily="2" charset="0"/>
              </a:rPr>
            </a:br>
            <a:endParaRPr lang="ru-RU" altLang="ru-RU" sz="20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2411760" y="1268760"/>
            <a:ext cx="6330930" cy="34163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Blip>
                <a:blip r:embed="rId2"/>
              </a:buBlip>
            </a:pPr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рядом с рисунком - ни справа, ни слева - нет запятых, то нужно читать слово целиком в именительном падеже и единственном числе.</a:t>
            </a:r>
          </a:p>
          <a:p>
            <a:pPr eaLnBrk="1" hangingPunct="1"/>
            <a:endParaRPr lang="ru-RU" alt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Blip>
                <a:blip r:embed="rId2"/>
              </a:buBlip>
            </a:pPr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слева от рисунка одна запятая, надо отбросить первую букву, если две - две   буквы и так далее. Если запятые стоят справа, отбрасываются последние буквы.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907704" y="125760"/>
            <a:ext cx="62277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Основные правила, которые </a:t>
            </a:r>
            <a:br>
              <a:rPr lang="ru-RU" sz="28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помогут вам разгадать 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ребусы</a:t>
            </a:r>
            <a:r>
              <a:rPr lang="ru-RU" sz="2800" b="1" dirty="0">
                <a:solidFill>
                  <a:srgbClr val="0000FF"/>
                </a:solidFill>
                <a:latin typeface="Arnold BocklinC" pitchFamily="2" charset="0"/>
                <a:ea typeface="+mj-ea"/>
                <a:cs typeface="+mj-cs"/>
              </a:rPr>
              <a:t>.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28243" y="4685080"/>
            <a:ext cx="1214446" cy="500066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  <a:endParaRPr lang="ru-RU" dirty="0"/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53431" y="6237312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99592" y="944428"/>
            <a:ext cx="7704856" cy="370870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charset="0"/>
              <a:buBlip>
                <a:blip r:embed="rId2"/>
              </a:buBlip>
            </a:pP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два предмета или буквы нарисованы одна в другой, то их названия читаются с прибавлением буквы "в".</a:t>
            </a:r>
          </a:p>
          <a:p>
            <a:pPr eaLnBrk="1" hangingPunct="1">
              <a:buFont typeface="Arial" charset="0"/>
              <a:buBlip>
                <a:blip r:embed="rId2"/>
              </a:buBlip>
            </a:pPr>
            <a:endParaRPr lang="ru-RU" alt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Blip>
                <a:blip r:embed="rId2"/>
              </a:buBlip>
            </a:pPr>
            <a:r>
              <a:rPr lang="ru-RU" alt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рисунок перевернут - читаем наоборот.</a:t>
            </a:r>
          </a:p>
          <a:p>
            <a:pPr eaLnBrk="1" hangingPunct="1"/>
            <a:endParaRPr lang="ru-RU" alt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Blip>
                <a:blip r:embed="rId2"/>
              </a:buBlip>
            </a:pP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между буквами стоит знак  «=», то нужно в слове заменить одну букву на другую.</a:t>
            </a:r>
          </a:p>
          <a:p>
            <a:pPr eaLnBrk="1" hangingPunct="1">
              <a:buFont typeface="Arial" charset="0"/>
              <a:buNone/>
            </a:pPr>
            <a:endParaRPr lang="ru-RU" altLang="ru-RU" sz="1100" dirty="0">
              <a:latin typeface="Arnold BocklinC" pitchFamily="2" charset="0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390002" y="1783723"/>
            <a:ext cx="1214446" cy="500066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  <a:endParaRPr lang="ru-RU" dirty="0"/>
          </a:p>
        </p:txBody>
      </p:sp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7390002" y="3127783"/>
            <a:ext cx="1214446" cy="500066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  <a:endParaRPr lang="ru-RU" dirty="0"/>
          </a:p>
        </p:txBody>
      </p:sp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7390002" y="4382639"/>
            <a:ext cx="1214446" cy="500066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  <a:endParaRPr lang="ru-RU" dirty="0"/>
          </a:p>
        </p:txBody>
      </p:sp>
      <p:sp>
        <p:nvSpPr>
          <p:cNvPr id="6" name="Стрелка вправо с вырезом 5">
            <a:hlinkClick r:id="rId6" action="ppaction://hlinksldjump"/>
          </p:cNvPr>
          <p:cNvSpPr/>
          <p:nvPr/>
        </p:nvSpPr>
        <p:spPr>
          <a:xfrm>
            <a:off x="8053431" y="6237312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115616" y="908720"/>
            <a:ext cx="7488831" cy="353943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charset="0"/>
              <a:buBlip>
                <a:blip r:embed="rId2"/>
              </a:buBlip>
            </a:pP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рядом с рисунком находится </a:t>
            </a:r>
            <a:r>
              <a:rPr lang="ru-RU" alt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зачеркнутая</a:t>
            </a: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буква, </a:t>
            </a:r>
            <a:r>
              <a:rPr lang="ru-RU" alt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ее</a:t>
            </a: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надо выбросить из слова. А если рядом с </a:t>
            </a:r>
            <a:r>
              <a:rPr lang="ru-RU" alt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зачеркнутой</a:t>
            </a: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стоит другая буква, надо в слове заменить одну букву на другую.</a:t>
            </a:r>
          </a:p>
          <a:p>
            <a:pPr eaLnBrk="1" hangingPunct="1"/>
            <a:endParaRPr lang="ru-RU" alt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Blip>
                <a:blip r:embed="rId2"/>
              </a:buBlip>
            </a:pPr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Цифры, стоящие рядом с рисунком, указывают порядок букв в слове.</a:t>
            </a: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045821" y="2678435"/>
            <a:ext cx="1214446" cy="500066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</a:p>
        </p:txBody>
      </p:sp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7045821" y="4114520"/>
            <a:ext cx="1214446" cy="500066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  <a:endParaRPr lang="ru-RU" dirty="0"/>
          </a:p>
        </p:txBody>
      </p:sp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абличка 8"/>
          <p:cNvSpPr/>
          <p:nvPr/>
        </p:nvSpPr>
        <p:spPr>
          <a:xfrm>
            <a:off x="2123728" y="5727475"/>
            <a:ext cx="4608512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55776" y="5727475"/>
            <a:ext cx="3888581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автобус</a:t>
            </a:r>
            <a:endParaRPr lang="ru-RU" altLang="ru-RU" sz="80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3" name="Стрелка вправо с вырезом 12">
            <a:hlinkClick r:id="rId4" action="ppaction://hlinksldjump"/>
          </p:cNvPr>
          <p:cNvSpPr/>
          <p:nvPr/>
        </p:nvSpPr>
        <p:spPr>
          <a:xfrm>
            <a:off x="8053430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1835696" y="5727475"/>
            <a:ext cx="5184576" cy="899319"/>
          </a:xfrm>
          <a:prstGeom prst="plaqu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835696" y="5643563"/>
            <a:ext cx="532859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8000" dirty="0" smtClean="0">
                <a:solidFill>
                  <a:srgbClr val="FFFF00"/>
                </a:solidFill>
                <a:latin typeface="Arnold BocklinC" pitchFamily="2" charset="0"/>
              </a:rPr>
              <a:t>автомобиль</a:t>
            </a:r>
            <a:endParaRPr lang="ru-RU" altLang="ru-RU" sz="4400" dirty="0">
              <a:solidFill>
                <a:srgbClr val="FFFF00"/>
              </a:solidFill>
              <a:latin typeface="Arnold BocklinC" pitchFamily="2" charset="0"/>
            </a:endParaRPr>
          </a:p>
        </p:txBody>
      </p:sp>
      <p:sp>
        <p:nvSpPr>
          <p:cNvPr id="10" name="Стрелка вправо с вырезом 9">
            <a:hlinkClick r:id="rId4" action="ppaction://hlinksldjump"/>
          </p:cNvPr>
          <p:cNvSpPr/>
          <p:nvPr/>
        </p:nvSpPr>
        <p:spPr>
          <a:xfrm>
            <a:off x="8053161" y="6165304"/>
            <a:ext cx="884511" cy="447001"/>
          </a:xfrm>
          <a:prstGeom prst="notchedRight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394614" y="5949280"/>
            <a:ext cx="677167" cy="666499"/>
          </a:xfrm>
          <a:prstGeom prst="actionButtonHom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2136</TotalTime>
  <Words>394</Words>
  <Application>Microsoft Office PowerPoint</Application>
  <PresentationFormat>Экран (4:3)</PresentationFormat>
  <Paragraphs>102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 информации</vt:lpstr>
      <vt:lpstr>Презентация PowerPoint</vt:lpstr>
      <vt:lpstr>   в-о-да       не-в-а      в-о-семь</vt:lpstr>
      <vt:lpstr>Презентация PowerPoint</vt:lpstr>
      <vt:lpstr>кость  - гость  </vt:lpstr>
      <vt:lpstr>Презентация PowerPoint</vt:lpstr>
      <vt:lpstr>крот - ток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НОВОГОДНИЕ  РЕБУСЫ</dc:title>
  <dc:creator>WORK</dc:creator>
  <cp:lastModifiedBy>007</cp:lastModifiedBy>
  <cp:revision>157</cp:revision>
  <cp:lastPrinted>2014-10-13T11:25:10Z</cp:lastPrinted>
  <dcterms:created xsi:type="dcterms:W3CDTF">2013-01-03T02:53:21Z</dcterms:created>
  <dcterms:modified xsi:type="dcterms:W3CDTF">2015-03-21T19:11:39Z</dcterms:modified>
</cp:coreProperties>
</file>