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2" r:id="rId16"/>
    <p:sldId id="27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D824A-336A-44DA-B7B1-B06B4E947D09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DFB48-D661-408A-9843-6FCADF3ED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F3250C-ED30-4D34-99D1-313E11C8F786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20197-7508-49D9-9E3E-246E4E92D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F299F-81D4-4DB0-89E5-B8D79DA8B6B9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11A59-985C-4411-A01E-1621A2DD9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09291-F6DC-410A-8718-7AD1B17DEEFC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5E44-C3F3-496F-87B7-6156C4A76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950EB6-1C2D-4F44-8397-0E2D5A9D189E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24F62-C947-4270-87C1-569089503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5E6AA-AE43-4F5A-BBC2-CF5D29D0E237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02BA9-04B4-4963-BAB0-98E8006686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35997B-0402-4E32-AE34-829C242C7341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8C571-47C2-4D00-BF1A-F61843103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2F161-BCDC-4E49-B15A-43735C265B8D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015F4-2FD9-43B9-A401-6019A873E1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6EE0F-7AB1-43EC-BE59-FC9130F0DCBA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93938-3109-45B1-A51C-444BE6D56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5BFF7-8FF7-44DA-8C48-5A38C5ADD580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2A9BE-5009-48B6-87E7-280D270DB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A6E37-A09E-4EE4-A002-188A2FB8B8FD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BCE1A1-2B13-48DF-AE5C-11FDBB750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B2ADBA2-5B3F-432C-BEE8-6E057F33F606}" type="datetimeFigureOut">
              <a:rPr lang="ru-RU"/>
              <a:pPr>
                <a:defRPr/>
              </a:pPr>
              <a:t>27.03.2015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7AECE5B-A2D5-4D8F-A4BF-56D02B0AB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skraska.com/catalog0001/4018.gif" TargetMode="External"/><Relationship Id="rId2" Type="http://schemas.openxmlformats.org/officeDocument/2006/relationships/hyperlink" Target="http://st.fl.ru/users/shining-wings/upload/f_4e9879d544ec6.jpg" TargetMode="Externa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3" descr="f_4e9879d544ec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150" y="1557338"/>
            <a:ext cx="5689600" cy="4017962"/>
          </a:xfrm>
          <a:prstGeom prst="rect">
            <a:avLst/>
          </a:prstGeom>
          <a:ln w="76200"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7596188" y="6092825"/>
            <a:ext cx="1330325" cy="538163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733256"/>
            <a:ext cx="5976664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Учитель начальных классов МБОУ «Жердевская СОШ»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Тамбовской области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Кузичкина Наталия Ивановна, 2015 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0"/>
            <a:ext cx="8784976" cy="138499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50800"/>
                <a:solidFill>
                  <a:srgbClr val="002060"/>
                </a:solidFill>
                <a:latin typeface="+mn-lt"/>
                <a:cs typeface="+mn-cs"/>
              </a:rPr>
              <a:t>Тренажёр по русскому языку</a:t>
            </a:r>
            <a:br>
              <a:rPr lang="ru-RU" sz="2800" b="1" dirty="0">
                <a:ln w="50800"/>
                <a:solidFill>
                  <a:srgbClr val="002060"/>
                </a:solidFill>
                <a:latin typeface="+mn-lt"/>
                <a:cs typeface="+mn-cs"/>
              </a:rPr>
            </a:br>
            <a:r>
              <a:rPr lang="ru-RU" sz="2800" b="1" dirty="0">
                <a:ln w="50800"/>
                <a:solidFill>
                  <a:srgbClr val="002060"/>
                </a:solidFill>
                <a:latin typeface="+mn-lt"/>
                <a:cs typeface="+mn-cs"/>
              </a:rPr>
              <a:t>«Правописание безударных гласных в корне слова»</a:t>
            </a:r>
            <a:br>
              <a:rPr lang="ru-RU" sz="2800" b="1" dirty="0">
                <a:ln w="50800"/>
                <a:solidFill>
                  <a:srgbClr val="002060"/>
                </a:solidFill>
                <a:latin typeface="+mn-lt"/>
                <a:cs typeface="+mn-cs"/>
              </a:rPr>
            </a:br>
            <a:r>
              <a:rPr lang="ru-RU" sz="2800" b="1" dirty="0">
                <a:ln w="50800"/>
                <a:solidFill>
                  <a:srgbClr val="002060"/>
                </a:solidFill>
                <a:latin typeface="+mn-lt"/>
                <a:cs typeface="+mn-cs"/>
              </a:rPr>
              <a:t>2 класс, УМК «Перспектива»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ч…</a:t>
            </a:r>
            <a:r>
              <a:rPr lang="ru-RU" sz="4800" dirty="0" err="1" smtClean="0"/>
              <a:t>сло</a:t>
            </a:r>
            <a:endParaRPr lang="ru-RU" sz="4800" dirty="0"/>
          </a:p>
        </p:txBody>
      </p:sp>
      <p:pic>
        <p:nvPicPr>
          <p:cNvPr id="4" name="Содержимое 3" descr="401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1809" y="1600200"/>
            <a:ext cx="3369381" cy="452596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>
            <a:hlinkClick r:id="" action="ppaction://noaction">
              <a:snd r:embed="rId3" name="wind.wav"/>
            </a:hlinkClick>
          </p:cNvPr>
          <p:cNvSpPr/>
          <p:nvPr/>
        </p:nvSpPr>
        <p:spPr>
          <a:xfrm>
            <a:off x="5580063" y="2420938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е</a:t>
            </a: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5580063" y="3644900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err="1" smtClean="0"/>
              <a:t>гн</a:t>
            </a:r>
            <a:r>
              <a:rPr lang="ru-RU" sz="4800" dirty="0" smtClean="0"/>
              <a:t>…</a:t>
            </a:r>
            <a:r>
              <a:rPr lang="ru-RU" sz="4800" dirty="0" err="1" smtClean="0"/>
              <a:t>здо</a:t>
            </a:r>
            <a:endParaRPr lang="ru-RU" sz="4800" dirty="0"/>
          </a:p>
        </p:txBody>
      </p:sp>
      <p:pic>
        <p:nvPicPr>
          <p:cNvPr id="4" name="Содержимое 3" descr="401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1809" y="1600200"/>
            <a:ext cx="3369381" cy="452596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580063" y="2420938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е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5580063" y="3644900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стр…</a:t>
            </a:r>
            <a:r>
              <a:rPr lang="ru-RU" sz="4800" dirty="0" err="1" smtClean="0"/>
              <a:t>ла</a:t>
            </a:r>
            <a:endParaRPr lang="ru-RU" sz="4800" dirty="0"/>
          </a:p>
        </p:txBody>
      </p:sp>
      <p:pic>
        <p:nvPicPr>
          <p:cNvPr id="4" name="Содержимое 3" descr="401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1809" y="1600200"/>
            <a:ext cx="3369381" cy="452596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580063" y="2420938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е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5580063" y="3644900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пл…та</a:t>
            </a:r>
            <a:endParaRPr lang="ru-RU" sz="4800" dirty="0"/>
          </a:p>
        </p:txBody>
      </p:sp>
      <p:pic>
        <p:nvPicPr>
          <p:cNvPr id="4" name="Содержимое 3" descr="401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1809" y="1600200"/>
            <a:ext cx="3369381" cy="452596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>
            <a:hlinkClick r:id="" action="ppaction://noaction">
              <a:snd r:embed="rId3" name="wind.wav"/>
            </a:hlinkClick>
          </p:cNvPr>
          <p:cNvSpPr/>
          <p:nvPr/>
        </p:nvSpPr>
        <p:spPr>
          <a:xfrm>
            <a:off x="5580063" y="2420938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е</a:t>
            </a: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5580063" y="3644900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к…вёр</a:t>
            </a:r>
            <a:endParaRPr lang="ru-RU" sz="4800" dirty="0"/>
          </a:p>
        </p:txBody>
      </p:sp>
      <p:pic>
        <p:nvPicPr>
          <p:cNvPr id="4" name="Содержимое 3" descr="401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1809" y="1600200"/>
            <a:ext cx="3369381" cy="452596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580063" y="2420938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о</a:t>
            </a:r>
          </a:p>
        </p:txBody>
      </p:sp>
      <p:sp>
        <p:nvSpPr>
          <p:cNvPr id="7" name="Скругленный прямоугольник 6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5580063" y="3644900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445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900" b="1" dirty="0" smtClean="0"/>
              <a:t>Ты хорошо справился с заданиями.</a:t>
            </a:r>
            <a:br>
              <a:rPr lang="ru-RU" sz="4900" b="1" dirty="0" smtClean="0"/>
            </a:br>
            <a:r>
              <a:rPr lang="ru-RU" sz="4900" b="1" dirty="0" smtClean="0"/>
              <a:t>Успехов тебе в учёбе!</a:t>
            </a:r>
            <a:endParaRPr lang="ru-RU" dirty="0"/>
          </a:p>
        </p:txBody>
      </p:sp>
      <p:sp>
        <p:nvSpPr>
          <p:cNvPr id="3" name="Управляющая кнопка: назад 2">
            <a:hlinkClick r:id="rId2" action="ppaction://hlinksldjump" highlightClick="1"/>
          </p:cNvPr>
          <p:cNvSpPr/>
          <p:nvPr/>
        </p:nvSpPr>
        <p:spPr>
          <a:xfrm>
            <a:off x="611188" y="6021388"/>
            <a:ext cx="1296987" cy="538162"/>
          </a:xfrm>
          <a:prstGeom prst="actionButtonBackPrevious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Управляющая кнопка: далее 3">
            <a:hlinkClick r:id="" action="ppaction://hlinkshowjump?jump=endshow" highlightClick="1"/>
          </p:cNvPr>
          <p:cNvSpPr/>
          <p:nvPr/>
        </p:nvSpPr>
        <p:spPr>
          <a:xfrm>
            <a:off x="7164388" y="6021388"/>
            <a:ext cx="1401762" cy="538162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3" y="404813"/>
            <a:ext cx="7772400" cy="1470025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Источники: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313" y="2060575"/>
            <a:ext cx="8280400" cy="4248150"/>
          </a:xfr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 eaLnBrk="1" hangingPunct="1">
              <a:defRPr/>
            </a:pPr>
            <a:r>
              <a:rPr lang="en-US" smtClean="0">
                <a:solidFill>
                  <a:srgbClr val="FFFFFF"/>
                </a:solidFill>
                <a:hlinkClick r:id="rId2"/>
              </a:rPr>
              <a:t>http://st.fl.ru/users/shining-wings/upload/f_4e9879d544ec6.jpg</a:t>
            </a:r>
            <a:r>
              <a:rPr lang="en-US" smtClean="0">
                <a:solidFill>
                  <a:srgbClr val="FFFFFF"/>
                </a:solidFill>
              </a:rPr>
              <a:t> </a:t>
            </a:r>
            <a:r>
              <a:rPr lang="ru-RU" smtClean="0">
                <a:solidFill>
                  <a:srgbClr val="FFFFFF"/>
                </a:solidFill>
                <a:latin typeface="Arial" charset="0"/>
              </a:rPr>
              <a:t> - и</a:t>
            </a:r>
            <a:r>
              <a:rPr lang="ru-RU" smtClean="0">
                <a:solidFill>
                  <a:srgbClr val="FFFFFF"/>
                </a:solidFill>
              </a:rPr>
              <a:t>ллюстрация</a:t>
            </a:r>
          </a:p>
          <a:p>
            <a:pPr algn="l" eaLnBrk="1" hangingPunct="1">
              <a:defRPr/>
            </a:pPr>
            <a:r>
              <a:rPr lang="en-US" smtClean="0">
                <a:solidFill>
                  <a:srgbClr val="FFFFFF"/>
                </a:solidFill>
                <a:hlinkClick r:id="rId3"/>
              </a:rPr>
              <a:t>http://www.raskraska.com/catalog0001/4018.gif</a:t>
            </a:r>
            <a:r>
              <a:rPr lang="en-US" smtClean="0">
                <a:solidFill>
                  <a:srgbClr val="FFFFFF"/>
                </a:solidFill>
              </a:rPr>
              <a:t> </a:t>
            </a:r>
            <a:r>
              <a:rPr lang="ru-RU" smtClean="0">
                <a:solidFill>
                  <a:srgbClr val="FFFFFF"/>
                </a:solidFill>
                <a:latin typeface="Arial" charset="0"/>
              </a:rPr>
              <a:t> - Р</a:t>
            </a:r>
            <a:r>
              <a:rPr lang="ru-RU" smtClean="0">
                <a:solidFill>
                  <a:srgbClr val="FFFFFF"/>
                </a:solidFill>
              </a:rPr>
              <a:t>аскраска</a:t>
            </a:r>
          </a:p>
          <a:p>
            <a:pPr algn="l" eaLnBrk="1" hangingPunct="1">
              <a:defRPr/>
            </a:pPr>
            <a:endParaRPr lang="ru-RU" smtClean="0">
              <a:solidFill>
                <a:srgbClr val="FFFFFF"/>
              </a:solidFill>
            </a:endParaRPr>
          </a:p>
          <a:p>
            <a:pPr eaLnBrk="1" hangingPunct="1">
              <a:defRPr/>
            </a:pPr>
            <a:endParaRPr lang="ru-RU" smtClean="0">
              <a:solidFill>
                <a:srgbClr val="FFFFFF"/>
              </a:solidFill>
            </a:endParaRPr>
          </a:p>
        </p:txBody>
      </p:sp>
      <p:sp>
        <p:nvSpPr>
          <p:cNvPr id="5" name="Управляющая кнопка: возврат 4">
            <a:hlinkClick r:id="rId4" action="ppaction://hlinksldjump" highlightClick="1"/>
          </p:cNvPr>
          <p:cNvSpPr/>
          <p:nvPr/>
        </p:nvSpPr>
        <p:spPr>
          <a:xfrm>
            <a:off x="539750" y="6021388"/>
            <a:ext cx="1295400" cy="538162"/>
          </a:xfrm>
          <a:prstGeom prst="actionButtonRetur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639445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smtClean="0">
                <a:solidFill>
                  <a:srgbClr val="FFFFFF"/>
                </a:solidFill>
              </a:rPr>
              <a:t>Дорогой друг! </a:t>
            </a:r>
            <a:r>
              <a:rPr lang="ru-RU" sz="4000" smtClean="0">
                <a:solidFill>
                  <a:srgbClr val="FFFFFF"/>
                </a:solidFill>
              </a:rPr>
              <a:t/>
            </a:r>
            <a:br>
              <a:rPr lang="ru-RU" sz="4000" smtClean="0">
                <a:solidFill>
                  <a:srgbClr val="FFFFFF"/>
                </a:solidFill>
              </a:rPr>
            </a:br>
            <a:r>
              <a:rPr lang="ru-RU" sz="4000" smtClean="0">
                <a:solidFill>
                  <a:srgbClr val="FFFFFF"/>
                </a:solidFill>
              </a:rPr>
              <a:t>Тебе предлагается тренажёр по теме </a:t>
            </a:r>
            <a:r>
              <a:rPr lang="ru-RU" sz="4000" b="1" smtClean="0">
                <a:solidFill>
                  <a:srgbClr val="FFFFFF"/>
                </a:solidFill>
              </a:rPr>
              <a:t>«Правописание безударных гласных в корне слова».</a:t>
            </a:r>
            <a:br>
              <a:rPr lang="ru-RU" sz="4000" b="1" smtClean="0">
                <a:solidFill>
                  <a:srgbClr val="FFFFFF"/>
                </a:solidFill>
              </a:rPr>
            </a:br>
            <a:r>
              <a:rPr lang="ru-RU" sz="4000" smtClean="0">
                <a:solidFill>
                  <a:srgbClr val="FFFFFF"/>
                </a:solidFill>
              </a:rPr>
              <a:t>Выбрав правильно пропущенную букву, ты раскрасишь иллюстрацию к русской народной сказке </a:t>
            </a:r>
            <a:r>
              <a:rPr lang="ru-RU" sz="4000" smtClean="0">
                <a:solidFill>
                  <a:srgbClr val="FFFFFF"/>
                </a:solidFill>
                <a:latin typeface="Arial" charset="0"/>
              </a:rPr>
              <a:t>«Рукавичка</a:t>
            </a:r>
            <a:r>
              <a:rPr lang="ru-RU" sz="4000" smtClean="0">
                <a:solidFill>
                  <a:srgbClr val="FFFFFF"/>
                </a:solidFill>
              </a:rPr>
              <a:t>».</a:t>
            </a:r>
            <a:br>
              <a:rPr lang="ru-RU" sz="4000" smtClean="0">
                <a:solidFill>
                  <a:srgbClr val="FFFFFF"/>
                </a:solidFill>
              </a:rPr>
            </a:br>
            <a:r>
              <a:rPr lang="ru-RU" sz="4000" smtClean="0">
                <a:solidFill>
                  <a:srgbClr val="FFFFFF"/>
                </a:solidFill>
              </a:rPr>
              <a:t>Удачи тебе!                                                                  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235825" y="6021388"/>
            <a:ext cx="1330325" cy="538162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Управляющая кнопка: сведения 5">
            <a:hlinkClick r:id="rId2" action="ppaction://hlinksldjump" highlightClick="1"/>
          </p:cNvPr>
          <p:cNvSpPr/>
          <p:nvPr/>
        </p:nvSpPr>
        <p:spPr>
          <a:xfrm>
            <a:off x="684213" y="6021388"/>
            <a:ext cx="574675" cy="538162"/>
          </a:xfrm>
          <a:prstGeom prst="actionButtonInformation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з…</a:t>
            </a:r>
            <a:r>
              <a:rPr lang="ru-RU" sz="4800" dirty="0" err="1" smtClean="0"/>
              <a:t>рно</a:t>
            </a:r>
            <a:endParaRPr lang="ru-RU" sz="4800" dirty="0"/>
          </a:p>
        </p:txBody>
      </p:sp>
      <p:pic>
        <p:nvPicPr>
          <p:cNvPr id="12" name="Содержимое 11" descr="401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1809" y="1600200"/>
            <a:ext cx="3369381" cy="452596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580063" y="2420938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е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5580063" y="3644900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с…</a:t>
            </a:r>
            <a:r>
              <a:rPr lang="ru-RU" sz="4800" dirty="0" err="1" smtClean="0"/>
              <a:t>довник</a:t>
            </a:r>
            <a:endParaRPr lang="ru-RU" sz="4800" dirty="0"/>
          </a:p>
        </p:txBody>
      </p:sp>
      <p:pic>
        <p:nvPicPr>
          <p:cNvPr id="4" name="Содержимое 3" descr="401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1809" y="1600200"/>
            <a:ext cx="3369381" cy="452596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580063" y="2420938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а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5580063" y="3644900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>
                <a:solidFill>
                  <a:srgbClr val="FFFFFF"/>
                </a:solidFill>
                <a:latin typeface="Arial" charset="0"/>
                <a:cs typeface="Arial" charset="0"/>
              </a:rPr>
              <a:t>о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err="1" smtClean="0"/>
              <a:t>вр</a:t>
            </a:r>
            <a:r>
              <a:rPr lang="ru-RU" sz="4800" dirty="0" smtClean="0"/>
              <a:t>…</a:t>
            </a:r>
            <a:r>
              <a:rPr lang="ru-RU" sz="4800" dirty="0" err="1" smtClean="0"/>
              <a:t>чи</a:t>
            </a:r>
            <a:endParaRPr lang="ru-RU" sz="4800" dirty="0"/>
          </a:p>
        </p:txBody>
      </p:sp>
      <p:pic>
        <p:nvPicPr>
          <p:cNvPr id="4" name="Содержимое 3" descr="401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1809" y="1600200"/>
            <a:ext cx="3369381" cy="452596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>
            <a:hlinkClick r:id="" action="ppaction://noaction">
              <a:snd r:embed="rId3" name="wind.wav"/>
            </a:hlinkClick>
          </p:cNvPr>
          <p:cNvSpPr/>
          <p:nvPr/>
        </p:nvSpPr>
        <p:spPr>
          <a:xfrm>
            <a:off x="5580063" y="2420938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800">
                <a:solidFill>
                  <a:srgbClr val="FFFFFF"/>
                </a:solidFill>
                <a:latin typeface="Arial" charset="0"/>
                <a:cs typeface="Arial" charset="0"/>
              </a:rPr>
              <a:t>о</a:t>
            </a: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5580063" y="3644900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err="1" smtClean="0"/>
              <a:t>зв</a:t>
            </a:r>
            <a:r>
              <a:rPr lang="ru-RU" sz="4800" dirty="0" smtClean="0"/>
              <a:t>…</a:t>
            </a:r>
            <a:r>
              <a:rPr lang="ru-RU" sz="4800" dirty="0" err="1" smtClean="0"/>
              <a:t>зда</a:t>
            </a:r>
            <a:endParaRPr lang="ru-RU" sz="4800" dirty="0"/>
          </a:p>
        </p:txBody>
      </p:sp>
      <p:pic>
        <p:nvPicPr>
          <p:cNvPr id="4" name="Содержимое 3" descr="401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1809" y="1600200"/>
            <a:ext cx="3369381" cy="452596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>
            <a:hlinkClick r:id="" action="ppaction://noaction">
              <a:snd r:embed="rId3" name="wind.wav"/>
            </a:hlinkClick>
          </p:cNvPr>
          <p:cNvSpPr/>
          <p:nvPr/>
        </p:nvSpPr>
        <p:spPr>
          <a:xfrm>
            <a:off x="5580063" y="2420938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и</a:t>
            </a:r>
          </a:p>
        </p:txBody>
      </p:sp>
      <p:sp>
        <p:nvSpPr>
          <p:cNvPr id="6" name="Скругленный прямоугольник 5">
            <a:hlinkClick r:id="" action="ppaction://hlinkshowjump?jump=nextslide">
              <a:snd r:embed="rId4" name="applause.wav"/>
            </a:hlinkClick>
          </p:cNvPr>
          <p:cNvSpPr/>
          <p:nvPr/>
        </p:nvSpPr>
        <p:spPr>
          <a:xfrm>
            <a:off x="5580063" y="3644900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е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д…жди</a:t>
            </a:r>
            <a:endParaRPr lang="ru-RU" sz="4800" dirty="0"/>
          </a:p>
        </p:txBody>
      </p:sp>
      <p:pic>
        <p:nvPicPr>
          <p:cNvPr id="4" name="Содержимое 3" descr="401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1809" y="1600200"/>
            <a:ext cx="3369381" cy="452596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580063" y="2420938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о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5580063" y="3644900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err="1" smtClean="0"/>
              <a:t>пч</a:t>
            </a:r>
            <a:r>
              <a:rPr lang="ru-RU" sz="4800" dirty="0" smtClean="0"/>
              <a:t>…</a:t>
            </a:r>
            <a:r>
              <a:rPr lang="ru-RU" sz="4800" dirty="0" err="1" smtClean="0"/>
              <a:t>ла</a:t>
            </a:r>
            <a:endParaRPr lang="ru-RU" sz="4800" dirty="0"/>
          </a:p>
        </p:txBody>
      </p:sp>
      <p:pic>
        <p:nvPicPr>
          <p:cNvPr id="4" name="Содержимое 3" descr="401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1809" y="1600200"/>
            <a:ext cx="3369381" cy="452596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580063" y="2420938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е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5580063" y="3644900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 smtClean="0"/>
              <a:t>стр…</a:t>
            </a:r>
            <a:r>
              <a:rPr lang="ru-RU" sz="4800" dirty="0" err="1" smtClean="0"/>
              <a:t>жи</a:t>
            </a:r>
            <a:endParaRPr lang="ru-RU" sz="4800" dirty="0"/>
          </a:p>
        </p:txBody>
      </p:sp>
      <p:pic>
        <p:nvPicPr>
          <p:cNvPr id="4" name="Содержимое 3" descr="4018.gif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91809" y="1600200"/>
            <a:ext cx="3369381" cy="4525963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Скругленный прямоугольник 4">
            <a:hlinkClick r:id="" action="ppaction://hlinkshowjump?jump=nextslide">
              <a:snd r:embed="rId3" name="applause.wav"/>
            </a:hlinkClick>
          </p:cNvPr>
          <p:cNvSpPr/>
          <p:nvPr/>
        </p:nvSpPr>
        <p:spPr>
          <a:xfrm>
            <a:off x="5580063" y="2420938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и</a:t>
            </a:r>
          </a:p>
        </p:txBody>
      </p:sp>
      <p:sp>
        <p:nvSpPr>
          <p:cNvPr id="6" name="Скругленный прямоугольник 5">
            <a:hlinkClick r:id="" action="ppaction://noaction">
              <a:snd r:embed="rId4" name="wind.wav"/>
            </a:hlinkClick>
          </p:cNvPr>
          <p:cNvSpPr/>
          <p:nvPr/>
        </p:nvSpPr>
        <p:spPr>
          <a:xfrm>
            <a:off x="5580063" y="3644900"/>
            <a:ext cx="2160587" cy="9144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е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5">
      <a:dk1>
        <a:sysClr val="windowText" lastClr="000000"/>
      </a:dk1>
      <a:lt1>
        <a:sysClr val="window" lastClr="FFFFFF"/>
      </a:lt1>
      <a:dk2>
        <a:srgbClr val="00B050"/>
      </a:dk2>
      <a:lt2>
        <a:srgbClr val="F4E7ED"/>
      </a:lt2>
      <a:accent1>
        <a:srgbClr val="B83D68"/>
      </a:accent1>
      <a:accent2>
        <a:srgbClr val="92D050"/>
      </a:accent2>
      <a:accent3>
        <a:srgbClr val="DE6C36"/>
      </a:accent3>
      <a:accent4>
        <a:srgbClr val="F9B639"/>
      </a:accent4>
      <a:accent5>
        <a:srgbClr val="00B050"/>
      </a:accent5>
      <a:accent6>
        <a:srgbClr val="FA8D3D"/>
      </a:accent6>
      <a:hlink>
        <a:srgbClr val="FFDE66"/>
      </a:hlink>
      <a:folHlink>
        <a:srgbClr val="FFC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79</Words>
  <Application>Microsoft Office PowerPoint</Application>
  <PresentationFormat>Экран (4:3)</PresentationFormat>
  <Paragraphs>41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Calibri</vt:lpstr>
      <vt:lpstr>Тема Office</vt:lpstr>
      <vt:lpstr>Слайд 1</vt:lpstr>
      <vt:lpstr>Дорогой друг!  Тебе предлагается тренажёр по теме «Правописание безударных гласных в корне слова». Выбрав правильно пропущенную букву, ты раскрасишь иллюстрацию к русской народной сказке «Рукавичка». Удачи тебе!                                                                  </vt:lpstr>
      <vt:lpstr>з…рно</vt:lpstr>
      <vt:lpstr>с…довник</vt:lpstr>
      <vt:lpstr>вр…чи</vt:lpstr>
      <vt:lpstr>зв…зда</vt:lpstr>
      <vt:lpstr>д…жди</vt:lpstr>
      <vt:lpstr>пч…ла</vt:lpstr>
      <vt:lpstr>стр…жи</vt:lpstr>
      <vt:lpstr>ч…сло</vt:lpstr>
      <vt:lpstr>гн…здо</vt:lpstr>
      <vt:lpstr>стр…ла</vt:lpstr>
      <vt:lpstr>пл…та</vt:lpstr>
      <vt:lpstr>к…вёр</vt:lpstr>
      <vt:lpstr>Ты хорошо справился с заданиями. Успехов тебе в учёбе!</vt:lpstr>
      <vt:lpstr>Источники: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WiZaRd</cp:lastModifiedBy>
  <cp:revision>33</cp:revision>
  <dcterms:created xsi:type="dcterms:W3CDTF">2015-02-19T18:59:24Z</dcterms:created>
  <dcterms:modified xsi:type="dcterms:W3CDTF">2015-03-27T04:51:11Z</dcterms:modified>
</cp:coreProperties>
</file>