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2" r:id="rId5"/>
    <p:sldId id="263" r:id="rId6"/>
    <p:sldId id="264" r:id="rId7"/>
    <p:sldId id="265" r:id="rId8"/>
    <p:sldId id="260" r:id="rId9"/>
    <p:sldId id="25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47" autoAdjust="0"/>
    <p:restoredTop sz="94660"/>
  </p:normalViewPr>
  <p:slideViewPr>
    <p:cSldViewPr>
      <p:cViewPr>
        <p:scale>
          <a:sx n="71" d="100"/>
          <a:sy n="71" d="100"/>
        </p:scale>
        <p:origin x="-1008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31B2F-D2FB-4716-84E0-D2F0F1DE94A3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FA4D-EA55-4526-8D67-A266273C1E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31B2F-D2FB-4716-84E0-D2F0F1DE94A3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FA4D-EA55-4526-8D67-A266273C1E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31B2F-D2FB-4716-84E0-D2F0F1DE94A3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FA4D-EA55-4526-8D67-A266273C1E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31B2F-D2FB-4716-84E0-D2F0F1DE94A3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FA4D-EA55-4526-8D67-A266273C1E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31B2F-D2FB-4716-84E0-D2F0F1DE94A3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FA4D-EA55-4526-8D67-A266273C1E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31B2F-D2FB-4716-84E0-D2F0F1DE94A3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FA4D-EA55-4526-8D67-A266273C1E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31B2F-D2FB-4716-84E0-D2F0F1DE94A3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FA4D-EA55-4526-8D67-A266273C1E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31B2F-D2FB-4716-84E0-D2F0F1DE94A3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FA4D-EA55-4526-8D67-A266273C1E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31B2F-D2FB-4716-84E0-D2F0F1DE94A3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FA4D-EA55-4526-8D67-A266273C1E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31B2F-D2FB-4716-84E0-D2F0F1DE94A3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FA4D-EA55-4526-8D67-A266273C1E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31B2F-D2FB-4716-84E0-D2F0F1DE94A3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FFA4D-EA55-4526-8D67-A266273C1E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331B2F-D2FB-4716-84E0-D2F0F1DE94A3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4FFA4D-EA55-4526-8D67-A266273C1E9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3833549.png"/>
          <p:cNvPicPr>
            <a:picLocks noChangeAspect="1"/>
          </p:cNvPicPr>
          <p:nvPr userDrawn="1"/>
        </p:nvPicPr>
        <p:blipFill>
          <a:blip r:embed="rId13" cstate="email"/>
          <a:stretch>
            <a:fillRect/>
          </a:stretch>
        </p:blipFill>
        <p:spPr>
          <a:xfrm>
            <a:off x="0" y="0"/>
            <a:ext cx="9286908" cy="7000900"/>
          </a:xfrm>
          <a:prstGeom prst="rect">
            <a:avLst/>
          </a:prstGeom>
        </p:spPr>
      </p:pic>
      <p:sp>
        <p:nvSpPr>
          <p:cNvPr id="8" name="Прямоугольник 7"/>
          <p:cNvSpPr/>
          <p:nvPr userDrawn="1"/>
        </p:nvSpPr>
        <p:spPr>
          <a:xfrm>
            <a:off x="428596" y="428604"/>
            <a:ext cx="8286808" cy="6000792"/>
          </a:xfrm>
          <a:prstGeom prst="rect">
            <a:avLst/>
          </a:prstGeom>
          <a:solidFill>
            <a:schemeClr val="bg1">
              <a:alpha val="90000"/>
            </a:schemeClr>
          </a:solidFill>
          <a:ln w="38100">
            <a:solidFill>
              <a:srgbClr val="0070C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285720" y="6429396"/>
            <a:ext cx="1199367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http://linda6035.ucoz.ru/</a:t>
            </a:r>
            <a:endParaRPr lang="ru-RU" sz="800" dirty="0">
              <a:solidFill>
                <a:schemeClr val="tx1">
                  <a:lumMod val="50000"/>
                  <a:lumOff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0_8ba08_21619a76_L.png"/>
          <p:cNvPicPr>
            <a:picLocks noChangeAspect="1"/>
          </p:cNvPicPr>
          <p:nvPr userDrawn="1"/>
        </p:nvPicPr>
        <p:blipFill>
          <a:blip r:embed="rId14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l="18103" r="1724"/>
          <a:stretch>
            <a:fillRect/>
          </a:stretch>
        </p:blipFill>
        <p:spPr>
          <a:xfrm>
            <a:off x="428596" y="428604"/>
            <a:ext cx="6643734" cy="6137663"/>
          </a:xfrm>
          <a:prstGeom prst="rect">
            <a:avLst/>
          </a:prstGeom>
        </p:spPr>
      </p:pic>
      <p:pic>
        <p:nvPicPr>
          <p:cNvPr id="15" name="Рисунок 14" descr="0_6abc7_e78ef371_L.png"/>
          <p:cNvPicPr>
            <a:picLocks noChangeAspect="1"/>
          </p:cNvPicPr>
          <p:nvPr userDrawn="1"/>
        </p:nvPicPr>
        <p:blipFill>
          <a:blip r:embed="rId15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572264" y="4286256"/>
            <a:ext cx="2000264" cy="1928255"/>
          </a:xfrm>
          <a:prstGeom prst="rect">
            <a:avLst/>
          </a:prstGeom>
        </p:spPr>
      </p:pic>
      <p:pic>
        <p:nvPicPr>
          <p:cNvPr id="16" name="Рисунок 15" descr="0_6abc7_e78ef371_L.png"/>
          <p:cNvPicPr>
            <a:picLocks noChangeAspect="1"/>
          </p:cNvPicPr>
          <p:nvPr userDrawn="1"/>
        </p:nvPicPr>
        <p:blipFill>
          <a:blip r:embed="rId16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429520" y="500042"/>
            <a:ext cx="1285884" cy="1239592"/>
          </a:xfrm>
          <a:prstGeom prst="rect">
            <a:avLst/>
          </a:prstGeom>
        </p:spPr>
      </p:pic>
      <p:pic>
        <p:nvPicPr>
          <p:cNvPr id="17" name="Рисунок 16" descr="0_6abc7_e78ef371_L.png"/>
          <p:cNvPicPr>
            <a:picLocks noChangeAspect="1"/>
          </p:cNvPicPr>
          <p:nvPr userDrawn="1"/>
        </p:nvPicPr>
        <p:blipFill>
          <a:blip r:embed="rId17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572132" y="2285992"/>
            <a:ext cx="1357322" cy="130845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dreamworlds.ru/uploads/posts/2012-09/thumbs/1347021971_64200979_1284869564_02.png" TargetMode="External"/><Relationship Id="rId2" Type="http://schemas.openxmlformats.org/officeDocument/2006/relationships/hyperlink" Target="http://pedsovet.su/load/418-1-0-42859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428596" y="1412776"/>
            <a:ext cx="8286808" cy="4840219"/>
            <a:chOff x="1115616" y="1341476"/>
            <a:chExt cx="7165477" cy="4124517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115616" y="1341476"/>
              <a:ext cx="7165477" cy="12326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4400" b="1" i="1" dirty="0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rgbClr val="FF0000"/>
                  </a:solidFill>
                  <a:latin typeface="Monotype Corsiva" pitchFamily="66" charset="0"/>
                </a:rPr>
                <a:t>Интерактивный кроссворд с клавиатурой по математике</a:t>
              </a:r>
              <a:endParaRPr lang="ru-RU" sz="4400" b="1" i="1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latin typeface="Monotype Corsiva" pitchFamily="66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2954956" y="3918617"/>
              <a:ext cx="5084703" cy="15473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ru-RU" sz="2800" b="1" dirty="0">
                  <a:solidFill>
                    <a:prstClr val="black"/>
                  </a:solidFill>
                  <a:latin typeface="Monotype Corsiva" pitchFamily="66" charset="0"/>
                </a:rPr>
                <a:t>Автор </a:t>
              </a:r>
              <a:r>
                <a:rPr lang="ru-RU" sz="2800" b="1" dirty="0" smtClean="0">
                  <a:solidFill>
                    <a:prstClr val="black"/>
                  </a:solidFill>
                  <a:latin typeface="Monotype Corsiva" pitchFamily="66" charset="0"/>
                </a:rPr>
                <a:t>: </a:t>
              </a:r>
              <a:r>
                <a:rPr lang="ru-RU" sz="2800" b="1" dirty="0" err="1" smtClean="0">
                  <a:solidFill>
                    <a:prstClr val="black"/>
                  </a:solidFill>
                  <a:latin typeface="Monotype Corsiva" pitchFamily="66" charset="0"/>
                </a:rPr>
                <a:t>Грибанова</a:t>
              </a:r>
              <a:r>
                <a:rPr lang="ru-RU" sz="2800" b="1" dirty="0" smtClean="0">
                  <a:solidFill>
                    <a:prstClr val="black"/>
                  </a:solidFill>
                  <a:latin typeface="Monotype Corsiva" pitchFamily="66" charset="0"/>
                </a:rPr>
                <a:t> Анна Николаевна, </a:t>
              </a:r>
              <a:endParaRPr lang="ru-RU" sz="2800" b="1" dirty="0">
                <a:solidFill>
                  <a:prstClr val="black"/>
                </a:solidFill>
                <a:latin typeface="Monotype Corsiva" pitchFamily="66" charset="0"/>
              </a:endParaRPr>
            </a:p>
            <a:p>
              <a:pPr algn="r">
                <a:defRPr/>
              </a:pPr>
              <a:r>
                <a:rPr lang="ru-RU" sz="2800" b="1" dirty="0">
                  <a:solidFill>
                    <a:prstClr val="black"/>
                  </a:solidFill>
                  <a:latin typeface="Monotype Corsiva" pitchFamily="66" charset="0"/>
                </a:rPr>
                <a:t>учитель начальных классов</a:t>
              </a:r>
            </a:p>
            <a:p>
              <a:pPr algn="r">
                <a:defRPr/>
              </a:pPr>
              <a:r>
                <a:rPr lang="ru-RU" sz="2800" b="1" dirty="0" smtClean="0">
                  <a:solidFill>
                    <a:prstClr val="black"/>
                  </a:solidFill>
                  <a:latin typeface="Monotype Corsiva" pitchFamily="66" charset="0"/>
                </a:rPr>
                <a:t>МБОУ «Верховажская нош» , </a:t>
              </a:r>
            </a:p>
            <a:p>
              <a:pPr algn="r">
                <a:defRPr/>
              </a:pPr>
              <a:r>
                <a:rPr lang="ru-RU" sz="2800" b="1" dirty="0" smtClean="0">
                  <a:solidFill>
                    <a:prstClr val="black"/>
                  </a:solidFill>
                  <a:latin typeface="Monotype Corsiva" pitchFamily="66" charset="0"/>
                </a:rPr>
                <a:t>с. Верховажье, Вологодской области</a:t>
              </a:r>
              <a:endParaRPr lang="ru-RU" sz="2800" b="1" dirty="0">
                <a:solidFill>
                  <a:prstClr val="black"/>
                </a:solidFill>
                <a:latin typeface="Monotype Corsiva" pitchFamily="66" charset="0"/>
              </a:endParaRPr>
            </a:p>
          </p:txBody>
        </p:sp>
      </p:grp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2051720" y="5445224"/>
            <a:ext cx="1008112" cy="5040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сведения 7">
            <a:hlinkClick r:id="" action="ppaction://hlinkshowjump?jump=lastslide" highlightClick="1"/>
          </p:cNvPr>
          <p:cNvSpPr/>
          <p:nvPr/>
        </p:nvSpPr>
        <p:spPr>
          <a:xfrm>
            <a:off x="683568" y="5445224"/>
            <a:ext cx="1008112" cy="504056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3284984"/>
            <a:ext cx="4824536" cy="175260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</a:rPr>
              <a:t>Чтобы в сетку кроссворда вписать слово, Вам необходимо набрать его по буквам на клавиатуре</a:t>
            </a:r>
            <a:endParaRPr lang="ru-RU" sz="28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539552" y="548680"/>
            <a:ext cx="5472608" cy="2232248"/>
          </a:xfrm>
          <a:prstGeom prst="wedgeRoundRectCallout">
            <a:avLst>
              <a:gd name="adj1" fmla="val 61605"/>
              <a:gd name="adj2" fmla="val -2515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764704"/>
            <a:ext cx="5400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ru-RU" sz="2400" dirty="0" smtClean="0">
                <a:solidFill>
                  <a:prstClr val="black"/>
                </a:solidFill>
                <a:ea typeface="+mj-ea"/>
                <a:cs typeface="+mj-cs"/>
              </a:rPr>
              <a:t>Здравствуйте, ребята! Помогите разгадать кроссворд по математике. Переход между слайдами осуществляй при помощи управляющей кнопки  </a:t>
            </a:r>
            <a:endParaRPr lang="ru-RU" sz="2400" dirty="0">
              <a:solidFill>
                <a:prstClr val="black"/>
              </a:solidFill>
              <a:ea typeface="+mj-ea"/>
              <a:cs typeface="+mj-cs"/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755576" y="3140968"/>
            <a:ext cx="4896544" cy="2016224"/>
          </a:xfrm>
          <a:prstGeom prst="wedgeRoundRectCallout">
            <a:avLst>
              <a:gd name="adj1" fmla="val 65399"/>
              <a:gd name="adj2" fmla="val -70888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гыук\Desktop\рис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548680"/>
            <a:ext cx="2808312" cy="4392488"/>
          </a:xfrm>
          <a:prstGeom prst="rect">
            <a:avLst/>
          </a:prstGeom>
          <a:noFill/>
        </p:spPr>
      </p:pic>
      <p:sp>
        <p:nvSpPr>
          <p:cNvPr id="9" name="Стрелка вправо 8">
            <a:hlinkClick r:id="" action="ppaction://hlinkshowjump?jump=nextslide"/>
          </p:cNvPr>
          <p:cNvSpPr/>
          <p:nvPr/>
        </p:nvSpPr>
        <p:spPr>
          <a:xfrm>
            <a:off x="6516216" y="5373216"/>
            <a:ext cx="1584176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дальше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4644008" y="2276872"/>
            <a:ext cx="1152128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дальше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Багетная рамка 10"/>
          <p:cNvSpPr/>
          <p:nvPr/>
        </p:nvSpPr>
        <p:spPr>
          <a:xfrm>
            <a:off x="755576" y="4509120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</a:rPr>
              <a:t>А</a:t>
            </a:r>
            <a:endParaRPr lang="ru-RU" sz="28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2" name="Багетная рамка 11"/>
          <p:cNvSpPr/>
          <p:nvPr/>
        </p:nvSpPr>
        <p:spPr>
          <a:xfrm>
            <a:off x="1403648" y="4509120"/>
            <a:ext cx="576064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Б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" name="Багетная рамка 4"/>
          <p:cNvSpPr/>
          <p:nvPr/>
        </p:nvSpPr>
        <p:spPr>
          <a:xfrm>
            <a:off x="1979712" y="4509120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" name="Багетная рамка 5"/>
          <p:cNvSpPr/>
          <p:nvPr/>
        </p:nvSpPr>
        <p:spPr>
          <a:xfrm>
            <a:off x="2627784" y="4509120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Г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Багетная рамка 6"/>
          <p:cNvSpPr/>
          <p:nvPr/>
        </p:nvSpPr>
        <p:spPr>
          <a:xfrm>
            <a:off x="3275856" y="4509120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Д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Багетная рамка 7"/>
          <p:cNvSpPr/>
          <p:nvPr/>
        </p:nvSpPr>
        <p:spPr>
          <a:xfrm>
            <a:off x="3923928" y="4509120"/>
            <a:ext cx="576064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3" name="Багетная рамка 12"/>
          <p:cNvSpPr/>
          <p:nvPr/>
        </p:nvSpPr>
        <p:spPr>
          <a:xfrm>
            <a:off x="5796136" y="4509120"/>
            <a:ext cx="576064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З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4" name="Багетная рамка 13"/>
          <p:cNvSpPr/>
          <p:nvPr/>
        </p:nvSpPr>
        <p:spPr>
          <a:xfrm>
            <a:off x="5148064" y="4509120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Ж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5" name="Багетная рамка 14"/>
          <p:cNvSpPr/>
          <p:nvPr/>
        </p:nvSpPr>
        <p:spPr>
          <a:xfrm>
            <a:off x="4499992" y="4509120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Ё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6" name="Багетная рамка 15"/>
          <p:cNvSpPr/>
          <p:nvPr/>
        </p:nvSpPr>
        <p:spPr>
          <a:xfrm>
            <a:off x="6948264" y="4509120"/>
            <a:ext cx="576064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Й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7" name="Багетная рамка 16"/>
          <p:cNvSpPr/>
          <p:nvPr/>
        </p:nvSpPr>
        <p:spPr>
          <a:xfrm>
            <a:off x="1043608" y="5157192"/>
            <a:ext cx="576064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Л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8" name="Багетная рамка 17"/>
          <p:cNvSpPr/>
          <p:nvPr/>
        </p:nvSpPr>
        <p:spPr>
          <a:xfrm>
            <a:off x="7524328" y="4509120"/>
            <a:ext cx="576064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9" name="Багетная рамка 18"/>
          <p:cNvSpPr/>
          <p:nvPr/>
        </p:nvSpPr>
        <p:spPr>
          <a:xfrm>
            <a:off x="2771800" y="5157192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0" name="Багетная рамка 19"/>
          <p:cNvSpPr/>
          <p:nvPr/>
        </p:nvSpPr>
        <p:spPr>
          <a:xfrm>
            <a:off x="2195736" y="5157192"/>
            <a:ext cx="576064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Н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1" name="Багетная рамка 20"/>
          <p:cNvSpPr/>
          <p:nvPr/>
        </p:nvSpPr>
        <p:spPr>
          <a:xfrm>
            <a:off x="1619672" y="5157192"/>
            <a:ext cx="576064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М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2" name="Багетная рамка 21"/>
          <p:cNvSpPr/>
          <p:nvPr/>
        </p:nvSpPr>
        <p:spPr>
          <a:xfrm>
            <a:off x="4067944" y="5157192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Р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3" name="Багетная рамка 22"/>
          <p:cNvSpPr/>
          <p:nvPr/>
        </p:nvSpPr>
        <p:spPr>
          <a:xfrm>
            <a:off x="3419872" y="5157192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4" name="Багетная рамка 23"/>
          <p:cNvSpPr/>
          <p:nvPr/>
        </p:nvSpPr>
        <p:spPr>
          <a:xfrm>
            <a:off x="4716016" y="5157192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5" name="Багетная рамка 24"/>
          <p:cNvSpPr/>
          <p:nvPr/>
        </p:nvSpPr>
        <p:spPr>
          <a:xfrm>
            <a:off x="1403648" y="5805264"/>
            <a:ext cx="576064" cy="57606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Ц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6" name="Багетная рамка 25"/>
          <p:cNvSpPr/>
          <p:nvPr/>
        </p:nvSpPr>
        <p:spPr>
          <a:xfrm>
            <a:off x="7308304" y="5157192"/>
            <a:ext cx="576064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Х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7" name="Багетная рамка 26"/>
          <p:cNvSpPr/>
          <p:nvPr/>
        </p:nvSpPr>
        <p:spPr>
          <a:xfrm>
            <a:off x="6660232" y="5157192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Ф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8" name="Багетная рамка 27"/>
          <p:cNvSpPr/>
          <p:nvPr/>
        </p:nvSpPr>
        <p:spPr>
          <a:xfrm>
            <a:off x="6012160" y="5157192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У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9" name="Багетная рамка 28"/>
          <p:cNvSpPr/>
          <p:nvPr/>
        </p:nvSpPr>
        <p:spPr>
          <a:xfrm>
            <a:off x="5364088" y="5157192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0" name="Багетная рамка 29"/>
          <p:cNvSpPr/>
          <p:nvPr/>
        </p:nvSpPr>
        <p:spPr>
          <a:xfrm>
            <a:off x="6372200" y="4509120"/>
            <a:ext cx="576064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1" name="Багетная рамка 30"/>
          <p:cNvSpPr/>
          <p:nvPr/>
        </p:nvSpPr>
        <p:spPr>
          <a:xfrm>
            <a:off x="1979712" y="5805264"/>
            <a:ext cx="576064" cy="57606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2" name="Багетная рамка 31"/>
          <p:cNvSpPr/>
          <p:nvPr/>
        </p:nvSpPr>
        <p:spPr>
          <a:xfrm>
            <a:off x="3131840" y="5805264"/>
            <a:ext cx="576064" cy="57606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Щ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3" name="Багетная рамка 32"/>
          <p:cNvSpPr/>
          <p:nvPr/>
        </p:nvSpPr>
        <p:spPr>
          <a:xfrm>
            <a:off x="2555776" y="5805264"/>
            <a:ext cx="576064" cy="57606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Ш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5" name="Багетная рамка 34"/>
          <p:cNvSpPr/>
          <p:nvPr/>
        </p:nvSpPr>
        <p:spPr>
          <a:xfrm>
            <a:off x="3707904" y="5805264"/>
            <a:ext cx="576064" cy="57606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Ъ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6" name="Багетная рамка 35"/>
          <p:cNvSpPr/>
          <p:nvPr/>
        </p:nvSpPr>
        <p:spPr>
          <a:xfrm>
            <a:off x="4932040" y="5805264"/>
            <a:ext cx="648072" cy="57606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Ь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7" name="Багетная рамка 36"/>
          <p:cNvSpPr/>
          <p:nvPr/>
        </p:nvSpPr>
        <p:spPr>
          <a:xfrm>
            <a:off x="4283968" y="5805264"/>
            <a:ext cx="648072" cy="57606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Ы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8" name="Багетная рамка 37"/>
          <p:cNvSpPr/>
          <p:nvPr/>
        </p:nvSpPr>
        <p:spPr>
          <a:xfrm>
            <a:off x="6876256" y="5805264"/>
            <a:ext cx="720080" cy="57606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Я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9" name="Багетная рамка 38"/>
          <p:cNvSpPr/>
          <p:nvPr/>
        </p:nvSpPr>
        <p:spPr>
          <a:xfrm>
            <a:off x="6228184" y="5805264"/>
            <a:ext cx="648072" cy="57606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Ю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0" name="Багетная рамка 39"/>
          <p:cNvSpPr/>
          <p:nvPr/>
        </p:nvSpPr>
        <p:spPr>
          <a:xfrm>
            <a:off x="5580112" y="5805264"/>
            <a:ext cx="648072" cy="57606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Э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627784" y="548680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627784" y="98072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627784" y="1412776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Р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2627784" y="184482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2627784" y="2276872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З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2627784" y="2708920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2627784" y="314096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5220072" y="184482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4788024" y="184482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4355976" y="184482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3923928" y="184482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3491880" y="184482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3059832" y="184482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55" name="Прямоугольник 54"/>
          <p:cNvSpPr/>
          <p:nvPr/>
        </p:nvSpPr>
        <p:spPr>
          <a:xfrm>
            <a:off x="2195736" y="184482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3491880" y="2276872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3491880" y="98072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3491880" y="1412776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4355976" y="98072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4788024" y="548680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4788024" y="98072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4788024" y="1412776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6084168" y="98072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5652120" y="98072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5220072" y="98072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5076056" y="2492896"/>
            <a:ext cx="3240360" cy="1800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Часть прямой, ограниченная двумя точками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69" name="Стрелка вниз 68"/>
          <p:cNvSpPr/>
          <p:nvPr/>
        </p:nvSpPr>
        <p:spPr>
          <a:xfrm>
            <a:off x="2267744" y="548680"/>
            <a:ext cx="216024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Стрелка вправо 66">
            <a:hlinkClick r:id="" action="ppaction://hlinkshowjump?jump=nextslide"/>
          </p:cNvPr>
          <p:cNvSpPr/>
          <p:nvPr/>
        </p:nvSpPr>
        <p:spPr>
          <a:xfrm>
            <a:off x="6804248" y="1484784"/>
            <a:ext cx="1584176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дальше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7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2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7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7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2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2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7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2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2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7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2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7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2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7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2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7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2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7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Багетная рамка 10"/>
          <p:cNvSpPr/>
          <p:nvPr/>
        </p:nvSpPr>
        <p:spPr>
          <a:xfrm>
            <a:off x="755576" y="4509120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</a:rPr>
              <a:t>А</a:t>
            </a:r>
            <a:endParaRPr lang="ru-RU" sz="28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2" name="Багетная рамка 11"/>
          <p:cNvSpPr/>
          <p:nvPr/>
        </p:nvSpPr>
        <p:spPr>
          <a:xfrm>
            <a:off x="1403648" y="4509120"/>
            <a:ext cx="576064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Б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" name="Багетная рамка 4"/>
          <p:cNvSpPr/>
          <p:nvPr/>
        </p:nvSpPr>
        <p:spPr>
          <a:xfrm>
            <a:off x="1979712" y="4509120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" name="Багетная рамка 5"/>
          <p:cNvSpPr/>
          <p:nvPr/>
        </p:nvSpPr>
        <p:spPr>
          <a:xfrm>
            <a:off x="2627784" y="4509120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Г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Багетная рамка 6"/>
          <p:cNvSpPr/>
          <p:nvPr/>
        </p:nvSpPr>
        <p:spPr>
          <a:xfrm>
            <a:off x="3275856" y="4509120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Д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Багетная рамка 7"/>
          <p:cNvSpPr/>
          <p:nvPr/>
        </p:nvSpPr>
        <p:spPr>
          <a:xfrm>
            <a:off x="3923928" y="4509120"/>
            <a:ext cx="576064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3" name="Багетная рамка 12"/>
          <p:cNvSpPr/>
          <p:nvPr/>
        </p:nvSpPr>
        <p:spPr>
          <a:xfrm>
            <a:off x="5796136" y="4509120"/>
            <a:ext cx="576064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З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4" name="Багетная рамка 13"/>
          <p:cNvSpPr/>
          <p:nvPr/>
        </p:nvSpPr>
        <p:spPr>
          <a:xfrm>
            <a:off x="5148064" y="4509120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Ж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5" name="Багетная рамка 14"/>
          <p:cNvSpPr/>
          <p:nvPr/>
        </p:nvSpPr>
        <p:spPr>
          <a:xfrm>
            <a:off x="4499992" y="4509120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Ё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6" name="Багетная рамка 15"/>
          <p:cNvSpPr/>
          <p:nvPr/>
        </p:nvSpPr>
        <p:spPr>
          <a:xfrm>
            <a:off x="6948264" y="4509120"/>
            <a:ext cx="576064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Й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7" name="Багетная рамка 16"/>
          <p:cNvSpPr/>
          <p:nvPr/>
        </p:nvSpPr>
        <p:spPr>
          <a:xfrm>
            <a:off x="1043608" y="5157192"/>
            <a:ext cx="576064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Л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8" name="Багетная рамка 17"/>
          <p:cNvSpPr/>
          <p:nvPr/>
        </p:nvSpPr>
        <p:spPr>
          <a:xfrm>
            <a:off x="7524328" y="4509120"/>
            <a:ext cx="576064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9" name="Багетная рамка 18"/>
          <p:cNvSpPr/>
          <p:nvPr/>
        </p:nvSpPr>
        <p:spPr>
          <a:xfrm>
            <a:off x="2771800" y="5157192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0" name="Багетная рамка 19"/>
          <p:cNvSpPr/>
          <p:nvPr/>
        </p:nvSpPr>
        <p:spPr>
          <a:xfrm>
            <a:off x="2195736" y="5157192"/>
            <a:ext cx="576064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Н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1" name="Багетная рамка 20"/>
          <p:cNvSpPr/>
          <p:nvPr/>
        </p:nvSpPr>
        <p:spPr>
          <a:xfrm>
            <a:off x="1619672" y="5157192"/>
            <a:ext cx="576064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М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2" name="Багетная рамка 21"/>
          <p:cNvSpPr/>
          <p:nvPr/>
        </p:nvSpPr>
        <p:spPr>
          <a:xfrm>
            <a:off x="4067944" y="5157192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Р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3" name="Багетная рамка 22"/>
          <p:cNvSpPr/>
          <p:nvPr/>
        </p:nvSpPr>
        <p:spPr>
          <a:xfrm>
            <a:off x="3419872" y="5157192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4" name="Багетная рамка 23"/>
          <p:cNvSpPr/>
          <p:nvPr/>
        </p:nvSpPr>
        <p:spPr>
          <a:xfrm>
            <a:off x="4716016" y="5157192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5" name="Багетная рамка 24"/>
          <p:cNvSpPr/>
          <p:nvPr/>
        </p:nvSpPr>
        <p:spPr>
          <a:xfrm>
            <a:off x="1403648" y="5805264"/>
            <a:ext cx="576064" cy="57606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Ц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6" name="Багетная рамка 25"/>
          <p:cNvSpPr/>
          <p:nvPr/>
        </p:nvSpPr>
        <p:spPr>
          <a:xfrm>
            <a:off x="7308304" y="5157192"/>
            <a:ext cx="576064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Х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7" name="Багетная рамка 26"/>
          <p:cNvSpPr/>
          <p:nvPr/>
        </p:nvSpPr>
        <p:spPr>
          <a:xfrm>
            <a:off x="6660232" y="5157192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Ф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8" name="Багетная рамка 27"/>
          <p:cNvSpPr/>
          <p:nvPr/>
        </p:nvSpPr>
        <p:spPr>
          <a:xfrm>
            <a:off x="6012160" y="5157192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У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9" name="Багетная рамка 28"/>
          <p:cNvSpPr/>
          <p:nvPr/>
        </p:nvSpPr>
        <p:spPr>
          <a:xfrm>
            <a:off x="5364088" y="5157192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0" name="Багетная рамка 29"/>
          <p:cNvSpPr/>
          <p:nvPr/>
        </p:nvSpPr>
        <p:spPr>
          <a:xfrm>
            <a:off x="6372200" y="4509120"/>
            <a:ext cx="576064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1" name="Багетная рамка 30"/>
          <p:cNvSpPr/>
          <p:nvPr/>
        </p:nvSpPr>
        <p:spPr>
          <a:xfrm>
            <a:off x="1979712" y="5805264"/>
            <a:ext cx="576064" cy="57606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2" name="Багетная рамка 31"/>
          <p:cNvSpPr/>
          <p:nvPr/>
        </p:nvSpPr>
        <p:spPr>
          <a:xfrm>
            <a:off x="3131840" y="5805264"/>
            <a:ext cx="576064" cy="57606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Щ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3" name="Багетная рамка 32"/>
          <p:cNvSpPr/>
          <p:nvPr/>
        </p:nvSpPr>
        <p:spPr>
          <a:xfrm>
            <a:off x="2555776" y="5805264"/>
            <a:ext cx="576064" cy="57606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Ш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5" name="Багетная рамка 34"/>
          <p:cNvSpPr/>
          <p:nvPr/>
        </p:nvSpPr>
        <p:spPr>
          <a:xfrm>
            <a:off x="3707904" y="5805264"/>
            <a:ext cx="576064" cy="57606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Ъ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6" name="Багетная рамка 35"/>
          <p:cNvSpPr/>
          <p:nvPr/>
        </p:nvSpPr>
        <p:spPr>
          <a:xfrm>
            <a:off x="4932040" y="5805264"/>
            <a:ext cx="648072" cy="57606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Ь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7" name="Багетная рамка 36"/>
          <p:cNvSpPr/>
          <p:nvPr/>
        </p:nvSpPr>
        <p:spPr>
          <a:xfrm>
            <a:off x="4283968" y="5805264"/>
            <a:ext cx="648072" cy="57606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Ы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8" name="Багетная рамка 37"/>
          <p:cNvSpPr/>
          <p:nvPr/>
        </p:nvSpPr>
        <p:spPr>
          <a:xfrm>
            <a:off x="6876256" y="5805264"/>
            <a:ext cx="720080" cy="57606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Я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9" name="Багетная рамка 38"/>
          <p:cNvSpPr/>
          <p:nvPr/>
        </p:nvSpPr>
        <p:spPr>
          <a:xfrm>
            <a:off x="6228184" y="5805264"/>
            <a:ext cx="648072" cy="57606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Ю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0" name="Багетная рамка 39"/>
          <p:cNvSpPr/>
          <p:nvPr/>
        </p:nvSpPr>
        <p:spPr>
          <a:xfrm>
            <a:off x="5580112" y="5805264"/>
            <a:ext cx="648072" cy="57606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Э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627784" y="548680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627784" y="98072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627784" y="1412776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Р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2627784" y="184482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2627784" y="2276872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З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2627784" y="2708920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2627784" y="314096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5220072" y="184482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Ь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4788024" y="184482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Р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4355976" y="184482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Б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3923928" y="184482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Я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3491880" y="184482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3059832" y="184482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Н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2195736" y="184482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491880" y="2276872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57" name="Прямоугольник 56"/>
          <p:cNvSpPr/>
          <p:nvPr/>
        </p:nvSpPr>
        <p:spPr>
          <a:xfrm>
            <a:off x="3491880" y="98072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58" name="Прямоугольник 57"/>
          <p:cNvSpPr/>
          <p:nvPr/>
        </p:nvSpPr>
        <p:spPr>
          <a:xfrm>
            <a:off x="3491880" y="1412776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59" name="Прямоугольник 58"/>
          <p:cNvSpPr/>
          <p:nvPr/>
        </p:nvSpPr>
        <p:spPr>
          <a:xfrm>
            <a:off x="4355976" y="98072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60" name="Прямоугольник 59"/>
          <p:cNvSpPr/>
          <p:nvPr/>
        </p:nvSpPr>
        <p:spPr>
          <a:xfrm>
            <a:off x="4788024" y="548680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4788024" y="98072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62" name="Прямоугольник 61"/>
          <p:cNvSpPr/>
          <p:nvPr/>
        </p:nvSpPr>
        <p:spPr>
          <a:xfrm>
            <a:off x="4788024" y="1412776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63" name="Прямоугольник 62"/>
          <p:cNvSpPr/>
          <p:nvPr/>
        </p:nvSpPr>
        <p:spPr>
          <a:xfrm>
            <a:off x="6084168" y="98072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5652120" y="98072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5220072" y="98072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66" name="Прямоугольник 65"/>
          <p:cNvSpPr/>
          <p:nvPr/>
        </p:nvSpPr>
        <p:spPr>
          <a:xfrm>
            <a:off x="5076056" y="2492896"/>
            <a:ext cx="3240360" cy="1800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Осенний месяц (когда мы идём в школу)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67" name="Стрелка вправо 66"/>
          <p:cNvSpPr/>
          <p:nvPr/>
        </p:nvSpPr>
        <p:spPr>
          <a:xfrm>
            <a:off x="1619672" y="1916832"/>
            <a:ext cx="43204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трелка вправо 68">
            <a:hlinkClick r:id="" action="ppaction://hlinkshowjump?jump=nextslide"/>
          </p:cNvPr>
          <p:cNvSpPr/>
          <p:nvPr/>
        </p:nvSpPr>
        <p:spPr>
          <a:xfrm>
            <a:off x="6804248" y="1484784"/>
            <a:ext cx="1584176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дальше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8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3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8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3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8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3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8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3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8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3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8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>
                      <p:stCondLst>
                        <p:cond delay="0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3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8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>
                      <p:stCondLst>
                        <p:cond delay="0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3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Багетная рамка 10"/>
          <p:cNvSpPr/>
          <p:nvPr/>
        </p:nvSpPr>
        <p:spPr>
          <a:xfrm>
            <a:off x="755576" y="4509120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</a:rPr>
              <a:t>А</a:t>
            </a:r>
            <a:endParaRPr lang="ru-RU" sz="28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2" name="Багетная рамка 11"/>
          <p:cNvSpPr/>
          <p:nvPr/>
        </p:nvSpPr>
        <p:spPr>
          <a:xfrm>
            <a:off x="1403648" y="4509120"/>
            <a:ext cx="576064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Б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" name="Багетная рамка 4"/>
          <p:cNvSpPr/>
          <p:nvPr/>
        </p:nvSpPr>
        <p:spPr>
          <a:xfrm>
            <a:off x="1979712" y="4509120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" name="Багетная рамка 5"/>
          <p:cNvSpPr/>
          <p:nvPr/>
        </p:nvSpPr>
        <p:spPr>
          <a:xfrm>
            <a:off x="2627784" y="4509120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Г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Багетная рамка 6"/>
          <p:cNvSpPr/>
          <p:nvPr/>
        </p:nvSpPr>
        <p:spPr>
          <a:xfrm>
            <a:off x="3275856" y="4509120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Д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Багетная рамка 7"/>
          <p:cNvSpPr/>
          <p:nvPr/>
        </p:nvSpPr>
        <p:spPr>
          <a:xfrm>
            <a:off x="3923928" y="4509120"/>
            <a:ext cx="576064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3" name="Багетная рамка 12"/>
          <p:cNvSpPr/>
          <p:nvPr/>
        </p:nvSpPr>
        <p:spPr>
          <a:xfrm>
            <a:off x="5796136" y="4509120"/>
            <a:ext cx="576064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З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4" name="Багетная рамка 13"/>
          <p:cNvSpPr/>
          <p:nvPr/>
        </p:nvSpPr>
        <p:spPr>
          <a:xfrm>
            <a:off x="5148064" y="4509120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Ж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5" name="Багетная рамка 14"/>
          <p:cNvSpPr/>
          <p:nvPr/>
        </p:nvSpPr>
        <p:spPr>
          <a:xfrm>
            <a:off x="4499992" y="4509120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Ё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6" name="Багетная рамка 15"/>
          <p:cNvSpPr/>
          <p:nvPr/>
        </p:nvSpPr>
        <p:spPr>
          <a:xfrm>
            <a:off x="6948264" y="4509120"/>
            <a:ext cx="576064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Й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7" name="Багетная рамка 16"/>
          <p:cNvSpPr/>
          <p:nvPr/>
        </p:nvSpPr>
        <p:spPr>
          <a:xfrm>
            <a:off x="1043608" y="5157192"/>
            <a:ext cx="576064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Л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8" name="Багетная рамка 17"/>
          <p:cNvSpPr/>
          <p:nvPr/>
        </p:nvSpPr>
        <p:spPr>
          <a:xfrm>
            <a:off x="7524328" y="4509120"/>
            <a:ext cx="576064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9" name="Багетная рамка 18"/>
          <p:cNvSpPr/>
          <p:nvPr/>
        </p:nvSpPr>
        <p:spPr>
          <a:xfrm>
            <a:off x="2771800" y="5157192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0" name="Багетная рамка 19"/>
          <p:cNvSpPr/>
          <p:nvPr/>
        </p:nvSpPr>
        <p:spPr>
          <a:xfrm>
            <a:off x="2195736" y="5157192"/>
            <a:ext cx="576064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Н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1" name="Багетная рамка 20"/>
          <p:cNvSpPr/>
          <p:nvPr/>
        </p:nvSpPr>
        <p:spPr>
          <a:xfrm>
            <a:off x="1619672" y="5157192"/>
            <a:ext cx="576064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М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2" name="Багетная рамка 21"/>
          <p:cNvSpPr/>
          <p:nvPr/>
        </p:nvSpPr>
        <p:spPr>
          <a:xfrm>
            <a:off x="4067944" y="5157192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Р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3" name="Багетная рамка 22"/>
          <p:cNvSpPr/>
          <p:nvPr/>
        </p:nvSpPr>
        <p:spPr>
          <a:xfrm>
            <a:off x="3419872" y="5157192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4" name="Багетная рамка 23"/>
          <p:cNvSpPr/>
          <p:nvPr/>
        </p:nvSpPr>
        <p:spPr>
          <a:xfrm>
            <a:off x="4716016" y="5157192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5" name="Багетная рамка 24"/>
          <p:cNvSpPr/>
          <p:nvPr/>
        </p:nvSpPr>
        <p:spPr>
          <a:xfrm>
            <a:off x="1403648" y="5805264"/>
            <a:ext cx="576064" cy="57606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Ц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6" name="Багетная рамка 25"/>
          <p:cNvSpPr/>
          <p:nvPr/>
        </p:nvSpPr>
        <p:spPr>
          <a:xfrm>
            <a:off x="7308304" y="5157192"/>
            <a:ext cx="576064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Х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7" name="Багетная рамка 26"/>
          <p:cNvSpPr/>
          <p:nvPr/>
        </p:nvSpPr>
        <p:spPr>
          <a:xfrm>
            <a:off x="6660232" y="5157192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Ф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8" name="Багетная рамка 27"/>
          <p:cNvSpPr/>
          <p:nvPr/>
        </p:nvSpPr>
        <p:spPr>
          <a:xfrm>
            <a:off x="6012160" y="5157192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У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9" name="Багетная рамка 28"/>
          <p:cNvSpPr/>
          <p:nvPr/>
        </p:nvSpPr>
        <p:spPr>
          <a:xfrm>
            <a:off x="5364088" y="5157192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0" name="Багетная рамка 29"/>
          <p:cNvSpPr/>
          <p:nvPr/>
        </p:nvSpPr>
        <p:spPr>
          <a:xfrm>
            <a:off x="6372200" y="4509120"/>
            <a:ext cx="576064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1" name="Багетная рамка 30"/>
          <p:cNvSpPr/>
          <p:nvPr/>
        </p:nvSpPr>
        <p:spPr>
          <a:xfrm>
            <a:off x="1979712" y="5805264"/>
            <a:ext cx="576064" cy="57606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2" name="Багетная рамка 31"/>
          <p:cNvSpPr/>
          <p:nvPr/>
        </p:nvSpPr>
        <p:spPr>
          <a:xfrm>
            <a:off x="3131840" y="5805264"/>
            <a:ext cx="576064" cy="57606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Щ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3" name="Багетная рамка 32"/>
          <p:cNvSpPr/>
          <p:nvPr/>
        </p:nvSpPr>
        <p:spPr>
          <a:xfrm>
            <a:off x="2555776" y="5805264"/>
            <a:ext cx="576064" cy="57606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Ш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5" name="Багетная рамка 34"/>
          <p:cNvSpPr/>
          <p:nvPr/>
        </p:nvSpPr>
        <p:spPr>
          <a:xfrm>
            <a:off x="3707904" y="5805264"/>
            <a:ext cx="576064" cy="57606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Ъ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6" name="Багетная рамка 35"/>
          <p:cNvSpPr/>
          <p:nvPr/>
        </p:nvSpPr>
        <p:spPr>
          <a:xfrm>
            <a:off x="4932040" y="5805264"/>
            <a:ext cx="648072" cy="57606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Ь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7" name="Багетная рамка 36"/>
          <p:cNvSpPr/>
          <p:nvPr/>
        </p:nvSpPr>
        <p:spPr>
          <a:xfrm>
            <a:off x="4283968" y="5805264"/>
            <a:ext cx="648072" cy="57606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Ы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8" name="Багетная рамка 37"/>
          <p:cNvSpPr/>
          <p:nvPr/>
        </p:nvSpPr>
        <p:spPr>
          <a:xfrm>
            <a:off x="6876256" y="5805264"/>
            <a:ext cx="720080" cy="57606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Я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9" name="Багетная рамка 38"/>
          <p:cNvSpPr/>
          <p:nvPr/>
        </p:nvSpPr>
        <p:spPr>
          <a:xfrm>
            <a:off x="6228184" y="5805264"/>
            <a:ext cx="648072" cy="57606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Ю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0" name="Багетная рамка 39"/>
          <p:cNvSpPr/>
          <p:nvPr/>
        </p:nvSpPr>
        <p:spPr>
          <a:xfrm>
            <a:off x="5580112" y="5805264"/>
            <a:ext cx="648072" cy="57606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Э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627784" y="548680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627784" y="98072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627784" y="1412776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Р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2627784" y="184482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2627784" y="2276872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З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2627784" y="2708920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2627784" y="314096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5220072" y="184482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Ь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4788024" y="184482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Р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4355976" y="184482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Б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3923928" y="184482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Я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3491880" y="184482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3059832" y="184482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Н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2195736" y="184482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491880" y="2276872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Р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3491880" y="98072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М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3491880" y="1412776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4355976" y="98072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60" name="Прямоугольник 59"/>
          <p:cNvSpPr/>
          <p:nvPr/>
        </p:nvSpPr>
        <p:spPr>
          <a:xfrm>
            <a:off x="4788024" y="548680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4788024" y="98072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62" name="Прямоугольник 61"/>
          <p:cNvSpPr/>
          <p:nvPr/>
        </p:nvSpPr>
        <p:spPr>
          <a:xfrm>
            <a:off x="4788024" y="1412776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63" name="Прямоугольник 62"/>
          <p:cNvSpPr/>
          <p:nvPr/>
        </p:nvSpPr>
        <p:spPr>
          <a:xfrm>
            <a:off x="6084168" y="98072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5652120" y="98072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65" name="Прямоугольник 64"/>
          <p:cNvSpPr/>
          <p:nvPr/>
        </p:nvSpPr>
        <p:spPr>
          <a:xfrm>
            <a:off x="5220072" y="98072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66" name="Прямоугольник 65"/>
          <p:cNvSpPr/>
          <p:nvPr/>
        </p:nvSpPr>
        <p:spPr>
          <a:xfrm>
            <a:off x="4499992" y="2492896"/>
            <a:ext cx="4032448" cy="1800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Единица измерения длины(равна 100см)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67" name="Стрелка вправо 66"/>
          <p:cNvSpPr/>
          <p:nvPr/>
        </p:nvSpPr>
        <p:spPr>
          <a:xfrm>
            <a:off x="1619672" y="1916832"/>
            <a:ext cx="43204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трелка вниз 68"/>
          <p:cNvSpPr/>
          <p:nvPr/>
        </p:nvSpPr>
        <p:spPr>
          <a:xfrm>
            <a:off x="3203848" y="980728"/>
            <a:ext cx="216024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70" name="Стрелка вправо 69">
            <a:hlinkClick r:id="" action="ppaction://hlinkshowjump?jump=nextslide"/>
          </p:cNvPr>
          <p:cNvSpPr/>
          <p:nvPr/>
        </p:nvSpPr>
        <p:spPr>
          <a:xfrm>
            <a:off x="6804248" y="1484784"/>
            <a:ext cx="1584176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дальше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7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2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7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2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2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7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2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7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2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7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2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7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2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7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2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Багетная рамка 10"/>
          <p:cNvSpPr/>
          <p:nvPr/>
        </p:nvSpPr>
        <p:spPr>
          <a:xfrm>
            <a:off x="755576" y="4509120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</a:rPr>
              <a:t>А</a:t>
            </a:r>
            <a:endParaRPr lang="ru-RU" sz="28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2" name="Багетная рамка 11"/>
          <p:cNvSpPr/>
          <p:nvPr/>
        </p:nvSpPr>
        <p:spPr>
          <a:xfrm>
            <a:off x="1403648" y="4509120"/>
            <a:ext cx="576064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Б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" name="Багетная рамка 4"/>
          <p:cNvSpPr/>
          <p:nvPr/>
        </p:nvSpPr>
        <p:spPr>
          <a:xfrm>
            <a:off x="1979712" y="4509120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" name="Багетная рамка 5"/>
          <p:cNvSpPr/>
          <p:nvPr/>
        </p:nvSpPr>
        <p:spPr>
          <a:xfrm>
            <a:off x="2627784" y="4509120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Г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Багетная рамка 6"/>
          <p:cNvSpPr/>
          <p:nvPr/>
        </p:nvSpPr>
        <p:spPr>
          <a:xfrm>
            <a:off x="3275856" y="4509120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Д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Багетная рамка 7"/>
          <p:cNvSpPr/>
          <p:nvPr/>
        </p:nvSpPr>
        <p:spPr>
          <a:xfrm>
            <a:off x="3923928" y="4509120"/>
            <a:ext cx="576064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3" name="Багетная рамка 12"/>
          <p:cNvSpPr/>
          <p:nvPr/>
        </p:nvSpPr>
        <p:spPr>
          <a:xfrm>
            <a:off x="5796136" y="4509120"/>
            <a:ext cx="576064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З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4" name="Багетная рамка 13"/>
          <p:cNvSpPr/>
          <p:nvPr/>
        </p:nvSpPr>
        <p:spPr>
          <a:xfrm>
            <a:off x="5148064" y="4509120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Ж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5" name="Багетная рамка 14"/>
          <p:cNvSpPr/>
          <p:nvPr/>
        </p:nvSpPr>
        <p:spPr>
          <a:xfrm>
            <a:off x="4499992" y="4509120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Ё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6" name="Багетная рамка 15"/>
          <p:cNvSpPr/>
          <p:nvPr/>
        </p:nvSpPr>
        <p:spPr>
          <a:xfrm>
            <a:off x="6948264" y="4509120"/>
            <a:ext cx="576064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Й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7" name="Багетная рамка 16"/>
          <p:cNvSpPr/>
          <p:nvPr/>
        </p:nvSpPr>
        <p:spPr>
          <a:xfrm>
            <a:off x="1043608" y="5157192"/>
            <a:ext cx="576064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Л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8" name="Багетная рамка 17"/>
          <p:cNvSpPr/>
          <p:nvPr/>
        </p:nvSpPr>
        <p:spPr>
          <a:xfrm>
            <a:off x="7524328" y="4509120"/>
            <a:ext cx="576064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9" name="Багетная рамка 18"/>
          <p:cNvSpPr/>
          <p:nvPr/>
        </p:nvSpPr>
        <p:spPr>
          <a:xfrm>
            <a:off x="2771800" y="5157192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0" name="Багетная рамка 19"/>
          <p:cNvSpPr/>
          <p:nvPr/>
        </p:nvSpPr>
        <p:spPr>
          <a:xfrm>
            <a:off x="2195736" y="5157192"/>
            <a:ext cx="576064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Н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1" name="Багетная рамка 20"/>
          <p:cNvSpPr/>
          <p:nvPr/>
        </p:nvSpPr>
        <p:spPr>
          <a:xfrm>
            <a:off x="1619672" y="5157192"/>
            <a:ext cx="576064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М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2" name="Багетная рамка 21"/>
          <p:cNvSpPr/>
          <p:nvPr/>
        </p:nvSpPr>
        <p:spPr>
          <a:xfrm>
            <a:off x="4067944" y="5157192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Р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3" name="Багетная рамка 22"/>
          <p:cNvSpPr/>
          <p:nvPr/>
        </p:nvSpPr>
        <p:spPr>
          <a:xfrm>
            <a:off x="3419872" y="5157192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4" name="Багетная рамка 23"/>
          <p:cNvSpPr/>
          <p:nvPr/>
        </p:nvSpPr>
        <p:spPr>
          <a:xfrm>
            <a:off x="4716016" y="5157192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5" name="Багетная рамка 24"/>
          <p:cNvSpPr/>
          <p:nvPr/>
        </p:nvSpPr>
        <p:spPr>
          <a:xfrm>
            <a:off x="1403648" y="5805264"/>
            <a:ext cx="576064" cy="57606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Ц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6" name="Багетная рамка 25"/>
          <p:cNvSpPr/>
          <p:nvPr/>
        </p:nvSpPr>
        <p:spPr>
          <a:xfrm>
            <a:off x="7308304" y="5157192"/>
            <a:ext cx="576064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Х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7" name="Багетная рамка 26"/>
          <p:cNvSpPr/>
          <p:nvPr/>
        </p:nvSpPr>
        <p:spPr>
          <a:xfrm>
            <a:off x="6660232" y="5157192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Ф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8" name="Багетная рамка 27"/>
          <p:cNvSpPr/>
          <p:nvPr/>
        </p:nvSpPr>
        <p:spPr>
          <a:xfrm>
            <a:off x="6012160" y="5157192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У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9" name="Багетная рамка 28"/>
          <p:cNvSpPr/>
          <p:nvPr/>
        </p:nvSpPr>
        <p:spPr>
          <a:xfrm>
            <a:off x="5364088" y="5157192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0" name="Багетная рамка 29"/>
          <p:cNvSpPr/>
          <p:nvPr/>
        </p:nvSpPr>
        <p:spPr>
          <a:xfrm>
            <a:off x="6372200" y="4509120"/>
            <a:ext cx="576064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1" name="Багетная рамка 30"/>
          <p:cNvSpPr/>
          <p:nvPr/>
        </p:nvSpPr>
        <p:spPr>
          <a:xfrm>
            <a:off x="1979712" y="5805264"/>
            <a:ext cx="576064" cy="57606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Ч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2" name="Багетная рамка 31"/>
          <p:cNvSpPr/>
          <p:nvPr/>
        </p:nvSpPr>
        <p:spPr>
          <a:xfrm>
            <a:off x="3131840" y="5805264"/>
            <a:ext cx="576064" cy="57606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Щ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3" name="Багетная рамка 32"/>
          <p:cNvSpPr/>
          <p:nvPr/>
        </p:nvSpPr>
        <p:spPr>
          <a:xfrm>
            <a:off x="2555776" y="5805264"/>
            <a:ext cx="576064" cy="57606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Ш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5" name="Багетная рамка 34"/>
          <p:cNvSpPr/>
          <p:nvPr/>
        </p:nvSpPr>
        <p:spPr>
          <a:xfrm>
            <a:off x="3707904" y="5805264"/>
            <a:ext cx="576064" cy="57606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Ъ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6" name="Багетная рамка 35"/>
          <p:cNvSpPr/>
          <p:nvPr/>
        </p:nvSpPr>
        <p:spPr>
          <a:xfrm>
            <a:off x="4932040" y="5805264"/>
            <a:ext cx="648072" cy="57606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Ь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7" name="Багетная рамка 36"/>
          <p:cNvSpPr/>
          <p:nvPr/>
        </p:nvSpPr>
        <p:spPr>
          <a:xfrm>
            <a:off x="4283968" y="5805264"/>
            <a:ext cx="648072" cy="57606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Ы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8" name="Багетная рамка 37"/>
          <p:cNvSpPr/>
          <p:nvPr/>
        </p:nvSpPr>
        <p:spPr>
          <a:xfrm>
            <a:off x="6876256" y="5805264"/>
            <a:ext cx="720080" cy="57606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Я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9" name="Багетная рамка 38"/>
          <p:cNvSpPr/>
          <p:nvPr/>
        </p:nvSpPr>
        <p:spPr>
          <a:xfrm>
            <a:off x="6228184" y="5805264"/>
            <a:ext cx="648072" cy="57606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Ю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0" name="Багетная рамка 39"/>
          <p:cNvSpPr/>
          <p:nvPr/>
        </p:nvSpPr>
        <p:spPr>
          <a:xfrm>
            <a:off x="5580112" y="5805264"/>
            <a:ext cx="648072" cy="57606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Э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627784" y="548680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627784" y="98072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627784" y="1412776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Р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2627784" y="184482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2627784" y="2276872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З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2627784" y="2708920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2627784" y="314096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5220072" y="184482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Ь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4788024" y="184482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Р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4355976" y="184482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Б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3923928" y="184482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Я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3491880" y="184482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3059832" y="184482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Н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2195736" y="184482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491880" y="2276872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Р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3491880" y="98072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М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3491880" y="1412776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4355976" y="98072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60" name="Прямоугольник 59"/>
          <p:cNvSpPr/>
          <p:nvPr/>
        </p:nvSpPr>
        <p:spPr>
          <a:xfrm>
            <a:off x="4788024" y="548680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Л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4788024" y="98072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4788024" y="1412776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6084168" y="98072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5652120" y="98072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65" name="Прямоугольник 64"/>
          <p:cNvSpPr/>
          <p:nvPr/>
        </p:nvSpPr>
        <p:spPr>
          <a:xfrm>
            <a:off x="5220072" y="98072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66" name="Прямоугольник 65"/>
          <p:cNvSpPr/>
          <p:nvPr/>
        </p:nvSpPr>
        <p:spPr>
          <a:xfrm>
            <a:off x="4499992" y="2492896"/>
            <a:ext cx="4032448" cy="1800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Мера для измерения жидкости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67" name="Стрелка вправо 66"/>
          <p:cNvSpPr/>
          <p:nvPr/>
        </p:nvSpPr>
        <p:spPr>
          <a:xfrm>
            <a:off x="1619672" y="1916832"/>
            <a:ext cx="43204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трелка вниз 68"/>
          <p:cNvSpPr/>
          <p:nvPr/>
        </p:nvSpPr>
        <p:spPr>
          <a:xfrm>
            <a:off x="3203848" y="980728"/>
            <a:ext cx="216024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71" name="Стрелка вниз 70"/>
          <p:cNvSpPr/>
          <p:nvPr/>
        </p:nvSpPr>
        <p:spPr>
          <a:xfrm>
            <a:off x="4499992" y="476672"/>
            <a:ext cx="216024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трелка вправо 69">
            <a:hlinkClick r:id="" action="ppaction://hlinkshowjump?jump=nextslide"/>
          </p:cNvPr>
          <p:cNvSpPr/>
          <p:nvPr/>
        </p:nvSpPr>
        <p:spPr>
          <a:xfrm>
            <a:off x="6804248" y="1484784"/>
            <a:ext cx="1584176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дальше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7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2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7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2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7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2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7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2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7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2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7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2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Багетная рамка 10"/>
          <p:cNvSpPr/>
          <p:nvPr/>
        </p:nvSpPr>
        <p:spPr>
          <a:xfrm>
            <a:off x="755576" y="4509120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А</a:t>
            </a:r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2" name="Багетная рамка 11"/>
          <p:cNvSpPr/>
          <p:nvPr/>
        </p:nvSpPr>
        <p:spPr>
          <a:xfrm>
            <a:off x="1403648" y="4509120"/>
            <a:ext cx="576064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Б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" name="Багетная рамка 4"/>
          <p:cNvSpPr/>
          <p:nvPr/>
        </p:nvSpPr>
        <p:spPr>
          <a:xfrm>
            <a:off x="1979712" y="4509120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" name="Багетная рамка 5"/>
          <p:cNvSpPr/>
          <p:nvPr/>
        </p:nvSpPr>
        <p:spPr>
          <a:xfrm>
            <a:off x="2627784" y="4509120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Г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Багетная рамка 6"/>
          <p:cNvSpPr/>
          <p:nvPr/>
        </p:nvSpPr>
        <p:spPr>
          <a:xfrm>
            <a:off x="3275856" y="4509120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Д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" name="Багетная рамка 7"/>
          <p:cNvSpPr/>
          <p:nvPr/>
        </p:nvSpPr>
        <p:spPr>
          <a:xfrm>
            <a:off x="3923928" y="4509120"/>
            <a:ext cx="576064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Е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3" name="Багетная рамка 12"/>
          <p:cNvSpPr/>
          <p:nvPr/>
        </p:nvSpPr>
        <p:spPr>
          <a:xfrm>
            <a:off x="5796136" y="4509120"/>
            <a:ext cx="576064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4" name="Багетная рамка 13"/>
          <p:cNvSpPr/>
          <p:nvPr/>
        </p:nvSpPr>
        <p:spPr>
          <a:xfrm>
            <a:off x="5148064" y="4509120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Ж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5" name="Багетная рамка 14"/>
          <p:cNvSpPr/>
          <p:nvPr/>
        </p:nvSpPr>
        <p:spPr>
          <a:xfrm>
            <a:off x="4499992" y="4509120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Ё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6" name="Багетная рамка 15"/>
          <p:cNvSpPr/>
          <p:nvPr/>
        </p:nvSpPr>
        <p:spPr>
          <a:xfrm>
            <a:off x="6948264" y="4509120"/>
            <a:ext cx="576064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Й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7" name="Багетная рамка 16"/>
          <p:cNvSpPr/>
          <p:nvPr/>
        </p:nvSpPr>
        <p:spPr>
          <a:xfrm>
            <a:off x="1043608" y="5157192"/>
            <a:ext cx="576064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Л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8" name="Багетная рамка 17"/>
          <p:cNvSpPr/>
          <p:nvPr/>
        </p:nvSpPr>
        <p:spPr>
          <a:xfrm>
            <a:off x="7524328" y="4509120"/>
            <a:ext cx="576064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9" name="Багетная рамка 18"/>
          <p:cNvSpPr/>
          <p:nvPr/>
        </p:nvSpPr>
        <p:spPr>
          <a:xfrm>
            <a:off x="2771800" y="5157192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0" name="Багетная рамка 19"/>
          <p:cNvSpPr/>
          <p:nvPr/>
        </p:nvSpPr>
        <p:spPr>
          <a:xfrm>
            <a:off x="2195736" y="5157192"/>
            <a:ext cx="576064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1" name="Багетная рамка 20"/>
          <p:cNvSpPr/>
          <p:nvPr/>
        </p:nvSpPr>
        <p:spPr>
          <a:xfrm>
            <a:off x="1619672" y="5157192"/>
            <a:ext cx="576064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М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2" name="Багетная рамка 21"/>
          <p:cNvSpPr/>
          <p:nvPr/>
        </p:nvSpPr>
        <p:spPr>
          <a:xfrm>
            <a:off x="4067944" y="5157192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3" name="Багетная рамка 22"/>
          <p:cNvSpPr/>
          <p:nvPr/>
        </p:nvSpPr>
        <p:spPr>
          <a:xfrm>
            <a:off x="3419872" y="5157192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4" name="Багетная рамка 23"/>
          <p:cNvSpPr/>
          <p:nvPr/>
        </p:nvSpPr>
        <p:spPr>
          <a:xfrm>
            <a:off x="4716016" y="5157192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5" name="Багетная рамка 24"/>
          <p:cNvSpPr/>
          <p:nvPr/>
        </p:nvSpPr>
        <p:spPr>
          <a:xfrm>
            <a:off x="1403648" y="5805264"/>
            <a:ext cx="576064" cy="57606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Ц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6" name="Багетная рамка 25"/>
          <p:cNvSpPr/>
          <p:nvPr/>
        </p:nvSpPr>
        <p:spPr>
          <a:xfrm>
            <a:off x="7308304" y="5157192"/>
            <a:ext cx="576064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Х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7" name="Багетная рамка 26"/>
          <p:cNvSpPr/>
          <p:nvPr/>
        </p:nvSpPr>
        <p:spPr>
          <a:xfrm>
            <a:off x="6660232" y="5157192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Ф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8" name="Багетная рамка 27"/>
          <p:cNvSpPr/>
          <p:nvPr/>
        </p:nvSpPr>
        <p:spPr>
          <a:xfrm>
            <a:off x="6012160" y="5157192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У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9" name="Багетная рамка 28"/>
          <p:cNvSpPr/>
          <p:nvPr/>
        </p:nvSpPr>
        <p:spPr>
          <a:xfrm>
            <a:off x="5364088" y="5157192"/>
            <a:ext cx="648072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Т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0" name="Багетная рамка 29"/>
          <p:cNvSpPr/>
          <p:nvPr/>
        </p:nvSpPr>
        <p:spPr>
          <a:xfrm>
            <a:off x="6372200" y="4509120"/>
            <a:ext cx="576064" cy="64807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1" name="Багетная рамка 30"/>
          <p:cNvSpPr/>
          <p:nvPr/>
        </p:nvSpPr>
        <p:spPr>
          <a:xfrm>
            <a:off x="1979712" y="5805264"/>
            <a:ext cx="576064" cy="57606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Ч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2" name="Багетная рамка 31"/>
          <p:cNvSpPr/>
          <p:nvPr/>
        </p:nvSpPr>
        <p:spPr>
          <a:xfrm>
            <a:off x="3131840" y="5805264"/>
            <a:ext cx="576064" cy="57606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Щ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3" name="Багетная рамка 32"/>
          <p:cNvSpPr/>
          <p:nvPr/>
        </p:nvSpPr>
        <p:spPr>
          <a:xfrm>
            <a:off x="2555776" y="5805264"/>
            <a:ext cx="576064" cy="57606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Ш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5" name="Багетная рамка 34"/>
          <p:cNvSpPr/>
          <p:nvPr/>
        </p:nvSpPr>
        <p:spPr>
          <a:xfrm>
            <a:off x="3707904" y="5805264"/>
            <a:ext cx="576064" cy="57606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Ъ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6" name="Багетная рамка 35"/>
          <p:cNvSpPr/>
          <p:nvPr/>
        </p:nvSpPr>
        <p:spPr>
          <a:xfrm>
            <a:off x="4932040" y="5805264"/>
            <a:ext cx="648072" cy="57606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Ь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7" name="Багетная рамка 36"/>
          <p:cNvSpPr/>
          <p:nvPr/>
        </p:nvSpPr>
        <p:spPr>
          <a:xfrm>
            <a:off x="4283968" y="5805264"/>
            <a:ext cx="648072" cy="57606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Ы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8" name="Багетная рамка 37"/>
          <p:cNvSpPr/>
          <p:nvPr/>
        </p:nvSpPr>
        <p:spPr>
          <a:xfrm>
            <a:off x="6876256" y="5805264"/>
            <a:ext cx="720080" cy="57606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Я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9" name="Багетная рамка 38"/>
          <p:cNvSpPr/>
          <p:nvPr/>
        </p:nvSpPr>
        <p:spPr>
          <a:xfrm>
            <a:off x="6228184" y="5805264"/>
            <a:ext cx="648072" cy="57606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Ю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0" name="Багетная рамка 39"/>
          <p:cNvSpPr/>
          <p:nvPr/>
        </p:nvSpPr>
        <p:spPr>
          <a:xfrm>
            <a:off x="5580112" y="5805264"/>
            <a:ext cx="648072" cy="57606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Э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627784" y="548680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627784" y="98072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627784" y="1412776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Р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2627784" y="184482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2627784" y="2276872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З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2627784" y="2708920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2627784" y="314096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5220072" y="184482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Ь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4788024" y="184482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Р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4355976" y="184482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Б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3923928" y="184482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Я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3491880" y="184482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3059832" y="184482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Н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2195736" y="1844824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491880" y="2276872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Р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3491880" y="98072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М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3491880" y="1412776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4355976" y="98072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М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4788024" y="548680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Л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4788024" y="98072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4788024" y="1412776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6084168" y="98072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5652120" y="98072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У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5220072" y="980728"/>
            <a:ext cx="43204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Н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4499992" y="2492896"/>
            <a:ext cx="4032448" cy="1800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Математический символ в виде вертикальной чёрточки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67" name="Стрелка вправо 66"/>
          <p:cNvSpPr/>
          <p:nvPr/>
        </p:nvSpPr>
        <p:spPr>
          <a:xfrm>
            <a:off x="1619672" y="1916832"/>
            <a:ext cx="43204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трелка вниз 68"/>
          <p:cNvSpPr/>
          <p:nvPr/>
        </p:nvSpPr>
        <p:spPr>
          <a:xfrm>
            <a:off x="3203848" y="980728"/>
            <a:ext cx="216024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71" name="Стрелка вправо 70"/>
          <p:cNvSpPr/>
          <p:nvPr/>
        </p:nvSpPr>
        <p:spPr>
          <a:xfrm>
            <a:off x="3851920" y="764704"/>
            <a:ext cx="504056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72" name="Стрелка вниз 71"/>
          <p:cNvSpPr/>
          <p:nvPr/>
        </p:nvSpPr>
        <p:spPr>
          <a:xfrm>
            <a:off x="4499992" y="476672"/>
            <a:ext cx="216024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70" name="Стрелка вправо 69">
            <a:hlinkClick r:id="" action="ppaction://hlinkshowjump?jump=nextslide"/>
          </p:cNvPr>
          <p:cNvSpPr/>
          <p:nvPr/>
        </p:nvSpPr>
        <p:spPr>
          <a:xfrm>
            <a:off x="6804248" y="1484784"/>
            <a:ext cx="1584176" cy="720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hlinkClick r:id="" action="ppaction://hlinkshowjump?jump=nextslide"/>
              </a:rPr>
              <a:t>дальше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4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9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4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9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4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9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4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9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>
                      <p:stCondLst>
                        <p:cond delay="0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4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9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4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03648" y="1844825"/>
            <a:ext cx="691276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8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МОЛОДЕЦ!</a:t>
            </a:r>
            <a:endParaRPr lang="ru-RU" sz="8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Управляющая кнопка: домой 4">
            <a:hlinkClick r:id="" action="ppaction://hlinkshowjump?jump=endshow" highlightClick="1"/>
          </p:cNvPr>
          <p:cNvSpPr/>
          <p:nvPr/>
        </p:nvSpPr>
        <p:spPr>
          <a:xfrm>
            <a:off x="1691680" y="5589240"/>
            <a:ext cx="720080" cy="7200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 bwMode="auto">
          <a:xfrm>
            <a:off x="428596" y="1916832"/>
            <a:ext cx="8286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597" y="428604"/>
            <a:ext cx="828680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Интернет-ресурсы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ru-RU" sz="3200" b="1" dirty="0" smtClean="0">
              <a:solidFill>
                <a:srgbClr val="0070C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ru-RU" sz="3200" b="1" dirty="0" smtClean="0">
              <a:solidFill>
                <a:srgbClr val="0070C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ru-RU" sz="3200" b="1" dirty="0" smtClean="0">
              <a:solidFill>
                <a:srgbClr val="0070C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ru-RU" sz="3200" b="1" dirty="0">
              <a:solidFill>
                <a:srgbClr val="0070C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1412776"/>
            <a:ext cx="73448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hlinkClick r:id="rId2"/>
              </a:rPr>
              <a:t>http://pedsovet.su/load/418-1-0-42859</a:t>
            </a:r>
            <a:r>
              <a:rPr lang="ru-RU" sz="2400" dirty="0" smtClean="0"/>
              <a:t> - шаблон для презентации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2348880"/>
            <a:ext cx="59584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hlinkClick r:id="rId3"/>
              </a:rPr>
              <a:t>http://dreamworlds.ru/uploads/posts/2012-09/thumbs/1347021971_64200979_1284869564_02.png</a:t>
            </a:r>
            <a:r>
              <a:rPr lang="ru-RU" sz="2400" dirty="0" smtClean="0"/>
              <a:t> - картинка гнома</a:t>
            </a:r>
            <a:endParaRPr lang="ru-RU" sz="2400" dirty="0"/>
          </a:p>
        </p:txBody>
      </p:sp>
      <p:sp>
        <p:nvSpPr>
          <p:cNvPr id="10" name="Управляющая кнопка: в начало 9">
            <a:hlinkClick r:id="" action="ppaction://hlinkshowjump?jump=firstslide" highlightClick="1"/>
          </p:cNvPr>
          <p:cNvSpPr/>
          <p:nvPr/>
        </p:nvSpPr>
        <p:spPr>
          <a:xfrm>
            <a:off x="1259632" y="5733256"/>
            <a:ext cx="1224136" cy="576064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4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70C0"/>
      </a:hlink>
      <a:folHlink>
        <a:srgbClr val="0000B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491</TotalTime>
  <Words>361</Words>
  <Application>Microsoft Office PowerPoint</Application>
  <PresentationFormat>Экран (4:3)</PresentationFormat>
  <Paragraphs>272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Елена</cp:lastModifiedBy>
  <cp:revision>53</cp:revision>
  <dcterms:created xsi:type="dcterms:W3CDTF">2014-06-14T16:41:18Z</dcterms:created>
  <dcterms:modified xsi:type="dcterms:W3CDTF">2015-01-24T17:08:57Z</dcterms:modified>
</cp:coreProperties>
</file>