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27" r:id="rId1"/>
  </p:sldMasterIdLst>
  <p:notesMasterIdLst>
    <p:notesMasterId r:id="rId11"/>
  </p:notesMasterIdLst>
  <p:sldIdLst>
    <p:sldId id="256" r:id="rId2"/>
    <p:sldId id="257" r:id="rId3"/>
    <p:sldId id="260" r:id="rId4"/>
    <p:sldId id="264" r:id="rId5"/>
    <p:sldId id="263" r:id="rId6"/>
    <p:sldId id="262" r:id="rId7"/>
    <p:sldId id="261" r:id="rId8"/>
    <p:sldId id="265" r:id="rId9"/>
    <p:sldId id="259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AGUniversityCyr-Oblique" panose="020B7200000000000000"/>
      <p:italic r:id="rId16"/>
    </p:embeddedFont>
    <p:embeddedFont>
      <p:font typeface="UkrainianAcademy" panose="02027200000000000000"/>
      <p:regular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6" autoAdjust="0"/>
  </p:normalViewPr>
  <p:slideViewPr>
    <p:cSldViewPr>
      <p:cViewPr>
        <p:scale>
          <a:sx n="50" d="100"/>
          <a:sy n="50" d="100"/>
        </p:scale>
        <p:origin x="-1267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DB805-70E0-4B87-B243-1DDFA0C5E1AD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62B87-3941-4E8D-B572-6B9DFE5D1A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459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164C4-DB73-4EAB-9198-A34B31050972}" type="datetimeFigureOut">
              <a:rPr lang="ru-RU" smtClean="0"/>
              <a:pPr>
                <a:defRPr/>
              </a:pPr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59A97-8AAE-4195-830F-EF949D832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9069-666D-4B9C-BB62-054912F4F4A8}" type="datetimeFigureOut">
              <a:rPr lang="ru-RU" smtClean="0"/>
              <a:pPr>
                <a:defRPr/>
              </a:pPr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4D66E-96C4-4297-ABD1-A827D23862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CF99945-0A15-4715-AB6C-F5E56CF20F70}" type="datetimeFigureOut">
              <a:rPr lang="ru-RU" smtClean="0"/>
              <a:pPr/>
              <a:t>24.01.2015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33" name="Группа 68"/>
          <p:cNvGrpSpPr>
            <a:grpSpLocks/>
          </p:cNvGrpSpPr>
          <p:nvPr/>
        </p:nvGrpSpPr>
        <p:grpSpPr bwMode="auto">
          <a:xfrm>
            <a:off x="0" y="0"/>
            <a:ext cx="9144000" cy="371475"/>
            <a:chOff x="0" y="0"/>
            <a:chExt cx="9144000" cy="371475"/>
          </a:xfrm>
        </p:grpSpPr>
        <p:pic>
          <p:nvPicPr>
            <p:cNvPr id="1044" name="Picture 13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4219575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Picture 15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924425" y="0"/>
              <a:ext cx="4219575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Picture 19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07704" y="0"/>
              <a:ext cx="4032448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4" name="Группа 69"/>
          <p:cNvGrpSpPr>
            <a:grpSpLocks/>
          </p:cNvGrpSpPr>
          <p:nvPr/>
        </p:nvGrpSpPr>
        <p:grpSpPr bwMode="auto">
          <a:xfrm>
            <a:off x="0" y="6486525"/>
            <a:ext cx="9144000" cy="371475"/>
            <a:chOff x="0" y="0"/>
            <a:chExt cx="9144000" cy="371475"/>
          </a:xfrm>
        </p:grpSpPr>
        <p:pic>
          <p:nvPicPr>
            <p:cNvPr id="1041" name="Picture 13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4219575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5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924425" y="0"/>
              <a:ext cx="4219575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Picture 19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07704" y="0"/>
              <a:ext cx="4032448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5" name="Группа 74"/>
          <p:cNvGrpSpPr>
            <a:grpSpLocks/>
          </p:cNvGrpSpPr>
          <p:nvPr/>
        </p:nvGrpSpPr>
        <p:grpSpPr bwMode="auto">
          <a:xfrm>
            <a:off x="0" y="0"/>
            <a:ext cx="371475" cy="6858000"/>
            <a:chOff x="0" y="0"/>
            <a:chExt cx="371475" cy="6858000"/>
          </a:xfrm>
        </p:grpSpPr>
        <p:pic>
          <p:nvPicPr>
            <p:cNvPr id="1039" name="Picture 17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-5400000">
              <a:off x="-1924050" y="1924050"/>
              <a:ext cx="4219575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17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-5400000">
              <a:off x="-1960810" y="4525714"/>
              <a:ext cx="4293096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6" name="Группа 76"/>
          <p:cNvGrpSpPr>
            <a:grpSpLocks/>
          </p:cNvGrpSpPr>
          <p:nvPr/>
        </p:nvGrpSpPr>
        <p:grpSpPr bwMode="auto">
          <a:xfrm>
            <a:off x="8772525" y="0"/>
            <a:ext cx="371475" cy="6858000"/>
            <a:chOff x="0" y="0"/>
            <a:chExt cx="371475" cy="6858000"/>
          </a:xfrm>
        </p:grpSpPr>
        <p:pic>
          <p:nvPicPr>
            <p:cNvPr id="1037" name="Picture 17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-5400000">
              <a:off x="-1924050" y="1924050"/>
              <a:ext cx="4219575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8" name="Picture 17" descr="http://www.fotohost.by/pic_b/11/11/3/1bca9ef6885d85f23a69c93db433100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-5400000">
              <a:off x="-1960810" y="4525714"/>
              <a:ext cx="4293096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0-tub-ru.yandex.net/i?id=b5e55000e9ed4535aaafe8f17e8b1904-41-144&amp;n=33&amp;h=210" TargetMode="External"/><Relationship Id="rId13" Type="http://schemas.openxmlformats.org/officeDocument/2006/relationships/hyperlink" Target="http://www.izuminki.com/images/zachem-my-chixaem-zevaem-ikaem-i-potyagivaemsya/2.jpg" TargetMode="External"/><Relationship Id="rId3" Type="http://schemas.openxmlformats.org/officeDocument/2006/relationships/hyperlink" Target="http://proxy11.media.online.ua/uol/r3-c9c5b0f336/51e3d381cc3fc.jpg" TargetMode="External"/><Relationship Id="rId7" Type="http://schemas.openxmlformats.org/officeDocument/2006/relationships/hyperlink" Target="http://www.fotocvetov.ru/tulp/2315019.jpg" TargetMode="External"/><Relationship Id="rId12" Type="http://schemas.openxmlformats.org/officeDocument/2006/relationships/hyperlink" Target="http://vitusltd.ru/V-images/cvet_nasturciya.jpg" TargetMode="External"/><Relationship Id="rId2" Type="http://schemas.openxmlformats.org/officeDocument/2006/relationships/hyperlink" Target="http://kolyan.net/uploads/posts/2010-03/1268309921_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tihi.ru/pics/2012/10/11/4820.jpg" TargetMode="External"/><Relationship Id="rId11" Type="http://schemas.openxmlformats.org/officeDocument/2006/relationships/hyperlink" Target="http://img1.liveinternet.ru/images/attach/c/4/81/779/81779015_large_1220541.jpg" TargetMode="External"/><Relationship Id="rId5" Type="http://schemas.openxmlformats.org/officeDocument/2006/relationships/hyperlink" Target="http://rediffco.com/uploads/posts/2012-01/1326455414_3.jpg" TargetMode="External"/><Relationship Id="rId10" Type="http://schemas.openxmlformats.org/officeDocument/2006/relationships/hyperlink" Target="http://img0.liveinternet.ru/images/attach/c/6/92/445/92445958_hrizantema.jpg" TargetMode="External"/><Relationship Id="rId4" Type="http://schemas.openxmlformats.org/officeDocument/2006/relationships/hyperlink" Target="http://s60.radikal.ru/i167/0906/60/4d306a04e014.jpg%20-%20&#1089;&#1083;&#1072;&#1081;&#1076;%203" TargetMode="External"/><Relationship Id="rId9" Type="http://schemas.openxmlformats.org/officeDocument/2006/relationships/hyperlink" Target="http://www.tzar-elka.ru/files/products/tzar/plastic/gold/165-20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772816"/>
            <a:ext cx="7272808" cy="1800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UniversityCyr-Oblique" pitchFamily="34" charset="0"/>
              </a:rPr>
              <a:t>Интерактивный кроссворд</a:t>
            </a:r>
            <a:b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UniversityCyr-Oblique" pitchFamily="34" charset="0"/>
              </a:rPr>
            </a:b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UniversityCyr-Oblique" pitchFamily="34" charset="0"/>
              </a:rPr>
              <a:t>«</a:t>
            </a: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UniversityCyr-Oblique" pitchFamily="34" charset="0"/>
              </a:rPr>
              <a:t>Как зовут тебя,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UniversityCyr-Oblique" pitchFamily="34" charset="0"/>
              </a:rPr>
              <a:t>цветок?»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UniversityCyr-Oblique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653136"/>
            <a:ext cx="3600400" cy="220486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UkrainianAcademy" pitchFamily="18" charset="0"/>
                <a:cs typeface="Times New Roman" pitchFamily="18" charset="0"/>
              </a:rPr>
              <a:t>Рукосуева Т.Г., учитель русского языка и литературы                           МКОУ </a:t>
            </a:r>
            <a:r>
              <a:rPr lang="ru-RU" sz="2400" b="1" dirty="0" err="1" smtClean="0">
                <a:solidFill>
                  <a:srgbClr val="002060"/>
                </a:solidFill>
                <a:latin typeface="UkrainianAcademy" pitchFamily="18" charset="0"/>
                <a:cs typeface="Times New Roman" pitchFamily="18" charset="0"/>
              </a:rPr>
              <a:t>Тамтачетская</a:t>
            </a:r>
            <a:r>
              <a:rPr lang="ru-RU" sz="2400" b="1" dirty="0" smtClean="0">
                <a:solidFill>
                  <a:srgbClr val="002060"/>
                </a:solidFill>
                <a:latin typeface="UkrainianAcademy" pitchFamily="18" charset="0"/>
                <a:cs typeface="Times New Roman" pitchFamily="18" charset="0"/>
              </a:rPr>
              <a:t> СОШ</a:t>
            </a:r>
          </a:p>
          <a:p>
            <a:endParaRPr lang="ru-RU" sz="2400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69168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Informati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908720"/>
            <a:ext cx="7992888" cy="43924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Дорогие ребята!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Какие интересные названия имеют некоторые цветы!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Я предлагаю вам узнать, что стоит за этими привычно звучащими словами. Внимательно прочитайте  вопрос и, когда ответ будет готов, наберите его на клавиатуре.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Желаю удачи!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/>
          <p:cNvSpPr/>
          <p:nvPr/>
        </p:nvSpPr>
        <p:spPr>
          <a:xfrm>
            <a:off x="5292080" y="1844824"/>
            <a:ext cx="2160240" cy="6480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GUniversityCyr-Oblique" pitchFamily="34" charset="0"/>
              </a:rPr>
              <a:t>ПОДСКАЗКА</a:t>
            </a:r>
            <a:endParaRPr lang="ru-RU" sz="2400" b="1" dirty="0">
              <a:solidFill>
                <a:srgbClr val="C00000"/>
              </a:solidFill>
              <a:latin typeface="AGUniversityCyr-Oblique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789040"/>
            <a:ext cx="360040" cy="360040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205172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2" name="Прямоугольник 31"/>
          <p:cNvSpPr/>
          <p:nvPr/>
        </p:nvSpPr>
        <p:spPr>
          <a:xfrm>
            <a:off x="2771800" y="59492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4" name="Прямоугольник 33"/>
          <p:cNvSpPr/>
          <p:nvPr/>
        </p:nvSpPr>
        <p:spPr>
          <a:xfrm>
            <a:off x="2051720" y="23488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5" name="Прямоугольник 34"/>
          <p:cNvSpPr/>
          <p:nvPr/>
        </p:nvSpPr>
        <p:spPr>
          <a:xfrm>
            <a:off x="13316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7" name="Прямоугольник 36"/>
          <p:cNvSpPr/>
          <p:nvPr/>
        </p:nvSpPr>
        <p:spPr>
          <a:xfrm>
            <a:off x="16916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4117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д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1" name="Прямоугольник 40"/>
          <p:cNvSpPr/>
          <p:nvPr/>
        </p:nvSpPr>
        <p:spPr>
          <a:xfrm>
            <a:off x="277180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2" name="Прямоугольник 41"/>
          <p:cNvSpPr/>
          <p:nvPr/>
        </p:nvSpPr>
        <p:spPr>
          <a:xfrm>
            <a:off x="277180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4" name="Прямоугольник 43"/>
          <p:cNvSpPr/>
          <p:nvPr/>
        </p:nvSpPr>
        <p:spPr>
          <a:xfrm>
            <a:off x="38519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918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0" name="Прямоугольник 49"/>
          <p:cNvSpPr/>
          <p:nvPr/>
        </p:nvSpPr>
        <p:spPr>
          <a:xfrm>
            <a:off x="421196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2" name="Прямоугольник 51"/>
          <p:cNvSpPr/>
          <p:nvPr/>
        </p:nvSpPr>
        <p:spPr>
          <a:xfrm>
            <a:off x="42119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3" name="Стрелка вправо 52"/>
          <p:cNvSpPr/>
          <p:nvPr/>
        </p:nvSpPr>
        <p:spPr>
          <a:xfrm>
            <a:off x="611560" y="3429000"/>
            <a:ext cx="576064" cy="360040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4" name="Багетная рамка 53"/>
          <p:cNvSpPr/>
          <p:nvPr/>
        </p:nvSpPr>
        <p:spPr>
          <a:xfrm>
            <a:off x="49320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52920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56521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63722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60121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</a:t>
            </a:r>
            <a:endParaRPr lang="ru-RU" b="1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67322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70922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Ё</a:t>
            </a:r>
            <a:endParaRPr lang="ru-RU" b="1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74523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</a:t>
            </a:r>
            <a:endParaRPr lang="ru-RU" b="1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78123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1724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47160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50760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4360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57961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61561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65162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74" name="Багетная рамка 73"/>
          <p:cNvSpPr/>
          <p:nvPr/>
        </p:nvSpPr>
        <p:spPr>
          <a:xfrm>
            <a:off x="68762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72362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75963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79563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83164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45720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49320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52920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56521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60121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63722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Щ</a:t>
            </a:r>
            <a:endParaRPr lang="ru-RU" b="1" dirty="0"/>
          </a:p>
        </p:txBody>
      </p:sp>
      <p:sp>
        <p:nvSpPr>
          <p:cNvPr id="85" name="Багетная рамка 84"/>
          <p:cNvSpPr/>
          <p:nvPr/>
        </p:nvSpPr>
        <p:spPr>
          <a:xfrm>
            <a:off x="67322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Ъ</a:t>
            </a:r>
            <a:endParaRPr lang="ru-RU" b="1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70922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74523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78123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</a:t>
            </a:r>
            <a:endParaRPr lang="ru-RU" b="1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81724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</a:t>
            </a:r>
            <a:endParaRPr lang="ru-RU" b="1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85324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51520" y="188640"/>
            <a:ext cx="4536504" cy="201622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Этот цветок получил своё имя за сходство листьев с клинком холодного оружия. Название цветка происходит от латинского </a:t>
            </a:r>
            <a:r>
              <a:rPr lang="en-US" sz="2000" b="1" dirty="0" err="1" smtClean="0">
                <a:solidFill>
                  <a:srgbClr val="C00000"/>
                </a:solidFill>
              </a:rPr>
              <a:t>gladius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-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«меч, шпага»</a:t>
            </a:r>
            <a:endParaRPr lang="ru-RU" sz="2000" b="1" dirty="0"/>
          </a:p>
        </p:txBody>
      </p:sp>
      <p:pic>
        <p:nvPicPr>
          <p:cNvPr id="92" name="Рисунок 91" descr="4d306a04e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708920"/>
            <a:ext cx="3456384" cy="2453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3" name="Управляющая кнопка: далее 92">
            <a:hlinkClick r:id="" action="ppaction://hlinkshowjump?jump=nex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94" name="Рисунок 93" descr="51e3d381cc3fc.jpg"/>
          <p:cNvPicPr>
            <a:picLocks noChangeAspect="1"/>
          </p:cNvPicPr>
          <p:nvPr/>
        </p:nvPicPr>
        <p:blipFill>
          <a:blip r:embed="rId4" cstate="print"/>
          <a:srcRect r="-2271" b="2188"/>
          <a:stretch>
            <a:fillRect/>
          </a:stretch>
        </p:blipFill>
        <p:spPr>
          <a:xfrm>
            <a:off x="5004048" y="692696"/>
            <a:ext cx="3672408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1" grpId="0" animBg="1"/>
      <p:bldP spid="72" grpId="0" animBg="1"/>
      <p:bldP spid="74" grpId="0" animBg="1"/>
      <p:bldP spid="75" grpId="0" animBg="1"/>
      <p:bldP spid="77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рямоугольник 95"/>
          <p:cNvSpPr/>
          <p:nvPr/>
        </p:nvSpPr>
        <p:spPr>
          <a:xfrm>
            <a:off x="5148064" y="1268760"/>
            <a:ext cx="2160240" cy="6480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GUniversityCyr-Oblique" pitchFamily="34" charset="0"/>
              </a:rPr>
              <a:t>ПОДСКАЗКА</a:t>
            </a:r>
            <a:endParaRPr lang="ru-RU" sz="2400" b="1" dirty="0">
              <a:solidFill>
                <a:srgbClr val="C00000"/>
              </a:solidFill>
              <a:latin typeface="AGUniversityCyr-Oblique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789040"/>
            <a:ext cx="360040" cy="360040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ь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205172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2" name="Прямоугольник 31"/>
          <p:cNvSpPr/>
          <p:nvPr/>
        </p:nvSpPr>
        <p:spPr>
          <a:xfrm>
            <a:off x="2771800" y="59492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51720" y="23488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3316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7" name="Прямоугольник 36"/>
          <p:cNvSpPr/>
          <p:nvPr/>
        </p:nvSpPr>
        <p:spPr>
          <a:xfrm>
            <a:off x="16916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4117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д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1" name="Прямоугольник 40"/>
          <p:cNvSpPr/>
          <p:nvPr/>
        </p:nvSpPr>
        <p:spPr>
          <a:xfrm>
            <a:off x="277180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2" name="Прямоугольник 41"/>
          <p:cNvSpPr/>
          <p:nvPr/>
        </p:nvSpPr>
        <p:spPr>
          <a:xfrm>
            <a:off x="277180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4" name="Прямоугольник 43"/>
          <p:cNvSpPr/>
          <p:nvPr/>
        </p:nvSpPr>
        <p:spPr>
          <a:xfrm>
            <a:off x="38519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918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0" name="Прямоугольник 49"/>
          <p:cNvSpPr/>
          <p:nvPr/>
        </p:nvSpPr>
        <p:spPr>
          <a:xfrm>
            <a:off x="421196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2" name="Прямоугольник 51"/>
          <p:cNvSpPr/>
          <p:nvPr/>
        </p:nvSpPr>
        <p:spPr>
          <a:xfrm>
            <a:off x="42119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4" name="Багетная рамка 53"/>
          <p:cNvSpPr/>
          <p:nvPr/>
        </p:nvSpPr>
        <p:spPr>
          <a:xfrm>
            <a:off x="49320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52920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56521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63722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60121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</a:t>
            </a:r>
            <a:endParaRPr lang="ru-RU" b="1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67322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70922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Ё</a:t>
            </a:r>
            <a:endParaRPr lang="ru-RU" b="1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74523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</a:t>
            </a:r>
            <a:endParaRPr lang="ru-RU" b="1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78123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1724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47160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50760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4360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57961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61561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65162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74" name="Багетная рамка 73"/>
          <p:cNvSpPr/>
          <p:nvPr/>
        </p:nvSpPr>
        <p:spPr>
          <a:xfrm>
            <a:off x="68762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72362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75963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79563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83164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45720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49320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52920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56521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60121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63722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Щ</a:t>
            </a:r>
            <a:endParaRPr lang="ru-RU" b="1" dirty="0"/>
          </a:p>
        </p:txBody>
      </p:sp>
      <p:sp>
        <p:nvSpPr>
          <p:cNvPr id="85" name="Багетная рамка 84"/>
          <p:cNvSpPr/>
          <p:nvPr/>
        </p:nvSpPr>
        <p:spPr>
          <a:xfrm>
            <a:off x="67322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Ъ</a:t>
            </a:r>
            <a:endParaRPr lang="ru-RU" b="1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70922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74523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78123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</a:t>
            </a:r>
            <a:endParaRPr lang="ru-RU" b="1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81724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</a:t>
            </a:r>
            <a:endParaRPr lang="ru-RU" b="1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85324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51520" y="188640"/>
            <a:ext cx="4680520" cy="18002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Старинное название этого комнатного цветка </a:t>
            </a:r>
            <a:r>
              <a:rPr lang="ru-RU" sz="2000" b="1" i="1" dirty="0" smtClean="0"/>
              <a:t>журавельник, журавлиный нос. </a:t>
            </a:r>
            <a:r>
              <a:rPr lang="ru-RU" sz="2000" b="1" dirty="0" smtClean="0"/>
              <a:t>Другое имя этот цветок получил в </a:t>
            </a:r>
            <a:r>
              <a:rPr lang="en-US" sz="2000" b="1" dirty="0" smtClean="0"/>
              <a:t>XVIII </a:t>
            </a:r>
            <a:r>
              <a:rPr lang="ru-RU" sz="2000" b="1" dirty="0" smtClean="0"/>
              <a:t>веке, и произошло оно от латинского слова </a:t>
            </a:r>
            <a:r>
              <a:rPr lang="en-US" sz="2000" b="1" dirty="0" smtClean="0">
                <a:solidFill>
                  <a:srgbClr val="C00000"/>
                </a:solidFill>
              </a:rPr>
              <a:t>geranium </a:t>
            </a:r>
            <a:r>
              <a:rPr lang="en-US" sz="2000" b="1" dirty="0" smtClean="0">
                <a:solidFill>
                  <a:schemeClr val="tx1"/>
                </a:solidFill>
              </a:rPr>
              <a:t>– </a:t>
            </a:r>
            <a:r>
              <a:rPr lang="ru-RU" sz="2000" b="1" dirty="0" smtClean="0">
                <a:solidFill>
                  <a:schemeClr val="tx1"/>
                </a:solidFill>
              </a:rPr>
              <a:t>«журавль».</a:t>
            </a:r>
            <a:endParaRPr lang="ru-RU" sz="2000" b="1" dirty="0"/>
          </a:p>
        </p:txBody>
      </p:sp>
      <p:pic>
        <p:nvPicPr>
          <p:cNvPr id="92" name="Рисунок 91" descr="4d306a04e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132856"/>
            <a:ext cx="367240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3" name="Управляющая кнопка: далее 92">
            <a:hlinkClick r:id="" action="ppaction://hlinkshowjump?jump=nex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94" name="Стрелка вниз 93"/>
          <p:cNvSpPr/>
          <p:nvPr/>
        </p:nvSpPr>
        <p:spPr>
          <a:xfrm>
            <a:off x="2051720" y="1844824"/>
            <a:ext cx="360040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95" name="Рисунок 94" descr="1326455414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052736"/>
            <a:ext cx="3737992" cy="4253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3" grpId="0" animBg="1"/>
      <p:bldP spid="74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8" grpId="0" animBg="1"/>
      <p:bldP spid="89" grpId="0" animBg="1"/>
      <p:bldP spid="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/>
          <p:cNvSpPr/>
          <p:nvPr/>
        </p:nvSpPr>
        <p:spPr>
          <a:xfrm>
            <a:off x="5076056" y="1772816"/>
            <a:ext cx="2160240" cy="6480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GUniversityCyr-Oblique" pitchFamily="34" charset="0"/>
              </a:rPr>
              <a:t>ПОДСКАЗКА</a:t>
            </a:r>
            <a:endParaRPr lang="ru-RU" sz="2400" b="1" dirty="0">
              <a:solidFill>
                <a:srgbClr val="C00000"/>
              </a:solidFill>
              <a:latin typeface="AGUniversityCyr-Oblique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789040"/>
            <a:ext cx="360040" cy="360040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ь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ю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п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205172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2" name="Прямоугольник 31"/>
          <p:cNvSpPr/>
          <p:nvPr/>
        </p:nvSpPr>
        <p:spPr>
          <a:xfrm>
            <a:off x="2771800" y="59492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51720" y="23488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3316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7" name="Прямоугольник 36"/>
          <p:cNvSpPr/>
          <p:nvPr/>
        </p:nvSpPr>
        <p:spPr>
          <a:xfrm>
            <a:off x="16916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4117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д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77180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2" name="Прямоугольник 41"/>
          <p:cNvSpPr/>
          <p:nvPr/>
        </p:nvSpPr>
        <p:spPr>
          <a:xfrm>
            <a:off x="277180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4" name="Прямоугольник 43"/>
          <p:cNvSpPr/>
          <p:nvPr/>
        </p:nvSpPr>
        <p:spPr>
          <a:xfrm>
            <a:off x="38519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918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0" name="Прямоугольник 49"/>
          <p:cNvSpPr/>
          <p:nvPr/>
        </p:nvSpPr>
        <p:spPr>
          <a:xfrm>
            <a:off x="421196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2" name="Прямоугольник 51"/>
          <p:cNvSpPr/>
          <p:nvPr/>
        </p:nvSpPr>
        <p:spPr>
          <a:xfrm>
            <a:off x="42119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3" name="Стрелка вправо 52"/>
          <p:cNvSpPr/>
          <p:nvPr/>
        </p:nvSpPr>
        <p:spPr>
          <a:xfrm>
            <a:off x="395536" y="4149080"/>
            <a:ext cx="468560" cy="360040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4" name="Багетная рамка 53"/>
          <p:cNvSpPr/>
          <p:nvPr/>
        </p:nvSpPr>
        <p:spPr>
          <a:xfrm>
            <a:off x="49320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52920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56521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63722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60121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</a:t>
            </a:r>
            <a:endParaRPr lang="ru-RU" b="1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67322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70922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Ё</a:t>
            </a:r>
            <a:endParaRPr lang="ru-RU" b="1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74523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</a:t>
            </a:r>
            <a:endParaRPr lang="ru-RU" b="1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78123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1724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47160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50760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4360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57961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61561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65162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74" name="Багетная рамка 73"/>
          <p:cNvSpPr/>
          <p:nvPr/>
        </p:nvSpPr>
        <p:spPr>
          <a:xfrm>
            <a:off x="68762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72362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75963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79563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83164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45720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49320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52920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56521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60121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63722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Щ</a:t>
            </a:r>
            <a:endParaRPr lang="ru-RU" b="1" dirty="0"/>
          </a:p>
        </p:txBody>
      </p:sp>
      <p:sp>
        <p:nvSpPr>
          <p:cNvPr id="85" name="Багетная рамка 84"/>
          <p:cNvSpPr/>
          <p:nvPr/>
        </p:nvSpPr>
        <p:spPr>
          <a:xfrm>
            <a:off x="67322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Ъ</a:t>
            </a:r>
            <a:endParaRPr lang="ru-RU" b="1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70922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74523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78123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</a:t>
            </a:r>
            <a:endParaRPr lang="ru-RU" b="1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81724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</a:t>
            </a:r>
            <a:endParaRPr lang="ru-RU" b="1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85324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51520" y="188640"/>
            <a:ext cx="4680520" cy="2088232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Происхождение названия этого луковичного растения связано с названием турецкого головного убора.</a:t>
            </a:r>
          </a:p>
          <a:p>
            <a:pPr algn="ctr"/>
            <a:r>
              <a:rPr lang="ru-RU" sz="2000" b="1" dirty="0" smtClean="0"/>
              <a:t>В русском языке слово появилось в </a:t>
            </a:r>
            <a:r>
              <a:rPr lang="en-US" sz="2000" b="1" dirty="0" smtClean="0"/>
              <a:t>XVIII </a:t>
            </a:r>
            <a:r>
              <a:rPr lang="ru-RU" sz="2000" b="1" dirty="0" smtClean="0"/>
              <a:t>веке через итальянский язык, в котором произошло от турецкого </a:t>
            </a:r>
          </a:p>
          <a:p>
            <a:pPr algn="ctr"/>
            <a:r>
              <a:rPr lang="en-US" sz="2000" b="1" dirty="0" err="1" smtClean="0">
                <a:solidFill>
                  <a:srgbClr val="C00000"/>
                </a:solidFill>
              </a:rPr>
              <a:t>tultent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- «чалма».</a:t>
            </a:r>
            <a:endParaRPr lang="ru-RU" sz="2000" b="1" dirty="0"/>
          </a:p>
        </p:txBody>
      </p:sp>
      <p:pic>
        <p:nvPicPr>
          <p:cNvPr id="92" name="Рисунок 91" descr="4d306a04e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708920"/>
            <a:ext cx="360040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3" name="Управляющая кнопка: далее 92">
            <a:hlinkClick r:id="" action="ppaction://hlinkshowjump?jump=nex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94" name="Рисунок 93" descr="2315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692696"/>
            <a:ext cx="3744416" cy="468052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1" grpId="0" animBg="1"/>
      <p:bldP spid="73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8" grpId="0" animBg="1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Прямоугольник 96"/>
          <p:cNvSpPr/>
          <p:nvPr/>
        </p:nvSpPr>
        <p:spPr>
          <a:xfrm>
            <a:off x="5076056" y="1772816"/>
            <a:ext cx="2160240" cy="6480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GUniversityCyr-Oblique" pitchFamily="34" charset="0"/>
              </a:rPr>
              <a:t>ПОДСКАЗКА</a:t>
            </a:r>
            <a:endParaRPr lang="ru-RU" sz="2400" b="1" dirty="0">
              <a:solidFill>
                <a:srgbClr val="C00000"/>
              </a:solidFill>
              <a:latin typeface="AGUniversityCyr-Oblique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789040"/>
            <a:ext cx="360040" cy="360040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ь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ю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п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205172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771800" y="59492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51720" y="23488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3316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7" name="Прямоугольник 36"/>
          <p:cNvSpPr/>
          <p:nvPr/>
        </p:nvSpPr>
        <p:spPr>
          <a:xfrm>
            <a:off x="16916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4117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д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з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77180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х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77180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8519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918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0" name="Прямоугольник 49"/>
          <p:cNvSpPr/>
          <p:nvPr/>
        </p:nvSpPr>
        <p:spPr>
          <a:xfrm>
            <a:off x="421196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2" name="Прямоугольник 51"/>
          <p:cNvSpPr/>
          <p:nvPr/>
        </p:nvSpPr>
        <p:spPr>
          <a:xfrm>
            <a:off x="42119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4" name="Багетная рамка 53"/>
          <p:cNvSpPr/>
          <p:nvPr/>
        </p:nvSpPr>
        <p:spPr>
          <a:xfrm>
            <a:off x="49320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52920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56521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63722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60121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</a:t>
            </a:r>
            <a:endParaRPr lang="ru-RU" b="1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67322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70922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Ё</a:t>
            </a:r>
            <a:endParaRPr lang="ru-RU" b="1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74523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</a:t>
            </a:r>
            <a:endParaRPr lang="ru-RU" b="1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78123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1724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47160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50760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4360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57961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61561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65162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74" name="Багетная рамка 73"/>
          <p:cNvSpPr/>
          <p:nvPr/>
        </p:nvSpPr>
        <p:spPr>
          <a:xfrm>
            <a:off x="68762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72362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75963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79563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83164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45720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49320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52920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56521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60121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63722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Щ</a:t>
            </a:r>
            <a:endParaRPr lang="ru-RU" b="1" dirty="0"/>
          </a:p>
        </p:txBody>
      </p:sp>
      <p:sp>
        <p:nvSpPr>
          <p:cNvPr id="85" name="Багетная рамка 84"/>
          <p:cNvSpPr/>
          <p:nvPr/>
        </p:nvSpPr>
        <p:spPr>
          <a:xfrm>
            <a:off x="67322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Ъ</a:t>
            </a:r>
            <a:endParaRPr lang="ru-RU" b="1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70922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74523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78123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</a:t>
            </a:r>
            <a:endParaRPr lang="ru-RU" b="1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81724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</a:t>
            </a:r>
            <a:endParaRPr lang="ru-RU" b="1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85324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51520" y="548680"/>
            <a:ext cx="4464496" cy="144016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Этот цветок</a:t>
            </a:r>
            <a:r>
              <a:rPr lang="ru-RU" sz="2000" b="1" dirty="0" smtClean="0">
                <a:solidFill>
                  <a:schemeClr val="tx1"/>
                </a:solidFill>
              </a:rPr>
              <a:t> – постоянный спутник осени. По происхождению это слово греческое и означает «золотой цветок».</a:t>
            </a:r>
            <a:endParaRPr lang="ru-RU" sz="2000" b="1" dirty="0"/>
          </a:p>
        </p:txBody>
      </p:sp>
      <p:pic>
        <p:nvPicPr>
          <p:cNvPr id="92" name="Рисунок 91" descr="4d306a04e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6735" y="2708920"/>
            <a:ext cx="3271010" cy="2453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3" name="Управляющая кнопка: далее 92">
            <a:hlinkClick r:id="" action="ppaction://hlinkshowjump?jump=nex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95" name="Рисунок 94" descr="92445958_hrizante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44824"/>
            <a:ext cx="3888432" cy="33613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6" name="Стрелка вниз 95"/>
          <p:cNvSpPr/>
          <p:nvPr/>
        </p:nvSpPr>
        <p:spPr>
          <a:xfrm>
            <a:off x="2771800" y="2132856"/>
            <a:ext cx="360040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8" grpId="0" animBg="1"/>
      <p:bldP spid="69" grpId="0" animBg="1"/>
      <p:bldP spid="70" grpId="0" animBg="1"/>
      <p:bldP spid="73" grpId="0" animBg="1"/>
      <p:bldP spid="74" grpId="0" animBg="1"/>
      <p:bldP spid="78" grpId="0" animBg="1"/>
      <p:bldP spid="79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/>
          <p:cNvSpPr/>
          <p:nvPr/>
        </p:nvSpPr>
        <p:spPr>
          <a:xfrm>
            <a:off x="5076056" y="1844824"/>
            <a:ext cx="2160240" cy="6480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GUniversityCyr-Oblique" pitchFamily="34" charset="0"/>
              </a:rPr>
              <a:t>ПОДСКАЗКА</a:t>
            </a:r>
            <a:endParaRPr lang="ru-RU" sz="2400" b="1" dirty="0">
              <a:solidFill>
                <a:srgbClr val="C00000"/>
              </a:solidFill>
              <a:latin typeface="AGUniversityCyr-Oblique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789040"/>
            <a:ext cx="360040" cy="360040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ь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ю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п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205172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771800" y="59492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51720" y="23488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3316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7" name="Прямоугольник 36"/>
          <p:cNvSpPr/>
          <p:nvPr/>
        </p:nvSpPr>
        <p:spPr>
          <a:xfrm>
            <a:off x="16916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4117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д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з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77180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х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77180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8519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918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0" name="Прямоугольник 49"/>
          <p:cNvSpPr/>
          <p:nvPr/>
        </p:nvSpPr>
        <p:spPr>
          <a:xfrm>
            <a:off x="421196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2" name="Прямоугольник 51"/>
          <p:cNvSpPr/>
          <p:nvPr/>
        </p:nvSpPr>
        <p:spPr>
          <a:xfrm>
            <a:off x="42119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3" name="Стрелка вправо 52"/>
          <p:cNvSpPr/>
          <p:nvPr/>
        </p:nvSpPr>
        <p:spPr>
          <a:xfrm>
            <a:off x="1331640" y="4869160"/>
            <a:ext cx="576064" cy="360040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4" name="Багетная рамка 53"/>
          <p:cNvSpPr/>
          <p:nvPr/>
        </p:nvSpPr>
        <p:spPr>
          <a:xfrm>
            <a:off x="49320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52920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56521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63722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60121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</a:t>
            </a:r>
            <a:endParaRPr lang="ru-RU" b="1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67322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70922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Ё</a:t>
            </a:r>
            <a:endParaRPr lang="ru-RU" b="1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74523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</a:t>
            </a:r>
            <a:endParaRPr lang="ru-RU" b="1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78123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1724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47160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50760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4360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57961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61561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65162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74" name="Багетная рамка 73"/>
          <p:cNvSpPr/>
          <p:nvPr/>
        </p:nvSpPr>
        <p:spPr>
          <a:xfrm>
            <a:off x="68762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72362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75963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79563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83164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45720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49320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52920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56521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60121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63722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Щ</a:t>
            </a:r>
            <a:endParaRPr lang="ru-RU" b="1" dirty="0"/>
          </a:p>
        </p:txBody>
      </p:sp>
      <p:sp>
        <p:nvSpPr>
          <p:cNvPr id="85" name="Багетная рамка 84"/>
          <p:cNvSpPr/>
          <p:nvPr/>
        </p:nvSpPr>
        <p:spPr>
          <a:xfrm>
            <a:off x="67322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Ъ</a:t>
            </a:r>
            <a:endParaRPr lang="ru-RU" b="1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70922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74523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78123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</a:t>
            </a:r>
            <a:endParaRPr lang="ru-RU" b="1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81724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</a:t>
            </a:r>
            <a:endParaRPr lang="ru-RU" b="1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85324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51520" y="260648"/>
            <a:ext cx="4536504" cy="1728192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Название этого цветка в переводе с греческого означает «звезда». Действительно, его лепестки похожи на лучики звезды.</a:t>
            </a:r>
            <a:endParaRPr lang="ru-RU" sz="2000" b="1" dirty="0"/>
          </a:p>
        </p:txBody>
      </p:sp>
      <p:pic>
        <p:nvPicPr>
          <p:cNvPr id="92" name="Рисунок 91" descr="4d306a04e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9633" y="2708920"/>
            <a:ext cx="3205214" cy="2453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3" name="Управляющая кнопка: далее 92">
            <a:hlinkClick r:id="" action="ppaction://hlinkshowjump?jump=nex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ForwardNex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94" name="Рисунок 93" descr="1268309921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844824"/>
            <a:ext cx="3960440" cy="352839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рямоугольник 95"/>
          <p:cNvSpPr/>
          <p:nvPr/>
        </p:nvSpPr>
        <p:spPr>
          <a:xfrm>
            <a:off x="5004048" y="1916832"/>
            <a:ext cx="2160240" cy="6480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GUniversityCyr-Oblique" pitchFamily="34" charset="0"/>
              </a:rPr>
              <a:t>ПОДСКАЗКА</a:t>
            </a:r>
            <a:endParaRPr lang="ru-RU" sz="2400" b="1" dirty="0">
              <a:solidFill>
                <a:srgbClr val="C00000"/>
              </a:solidFill>
              <a:latin typeface="AGUniversityCyr-Oblique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789040"/>
            <a:ext cx="360040" cy="360040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ь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ю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п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05172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771800" y="59492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51720" y="23488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3316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н</a:t>
            </a:r>
            <a:endParaRPr lang="ru-RU" sz="2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6916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4117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д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з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771800" y="27089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х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771800" y="30689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85192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9188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34290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450912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14908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37890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211960" y="558924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</a:t>
            </a:r>
            <a:endParaRPr lang="ru-RU" sz="24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522920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4211960" y="4869160"/>
            <a:ext cx="368424" cy="368424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ц</a:t>
            </a:r>
            <a:endParaRPr lang="ru-RU" sz="2400" b="1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49320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52920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56521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63722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</a:t>
            </a:r>
            <a:endParaRPr lang="ru-RU" b="1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60121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</a:t>
            </a:r>
            <a:endParaRPr lang="ru-RU" b="1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673224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709228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Ё</a:t>
            </a:r>
            <a:endParaRPr lang="ru-RU" b="1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745232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</a:t>
            </a:r>
            <a:endParaRPr lang="ru-RU" b="1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781236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</a:t>
            </a:r>
            <a:endParaRPr lang="ru-RU" b="1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172400" y="558924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47160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Й</a:t>
            </a:r>
            <a:endParaRPr lang="ru-RU" b="1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50760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4360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57961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61561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</a:t>
            </a:r>
            <a:endParaRPr lang="ru-RU" b="1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65162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74" name="Багетная рамка 73"/>
          <p:cNvSpPr/>
          <p:nvPr/>
        </p:nvSpPr>
        <p:spPr>
          <a:xfrm>
            <a:off x="687625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</a:t>
            </a:r>
            <a:endParaRPr lang="ru-RU" b="1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723629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</a:t>
            </a:r>
            <a:endParaRPr lang="ru-RU" b="1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759633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795637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8316416" y="594928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</a:t>
            </a:r>
            <a:endParaRPr lang="ru-RU" b="1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45720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</a:t>
            </a:r>
            <a:endParaRPr lang="ru-RU" b="1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49320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52920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56521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endParaRPr lang="ru-RU" b="1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60121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  <a:endParaRPr lang="ru-RU" b="1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63722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Щ</a:t>
            </a:r>
            <a:endParaRPr lang="ru-RU" b="1" dirty="0"/>
          </a:p>
        </p:txBody>
      </p:sp>
      <p:sp>
        <p:nvSpPr>
          <p:cNvPr id="85" name="Багетная рамка 84"/>
          <p:cNvSpPr/>
          <p:nvPr/>
        </p:nvSpPr>
        <p:spPr>
          <a:xfrm>
            <a:off x="67322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Ъ</a:t>
            </a:r>
            <a:endParaRPr lang="ru-RU" b="1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709228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Ы</a:t>
            </a:r>
            <a:endParaRPr lang="ru-RU" b="1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745232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Ь</a:t>
            </a:r>
            <a:endParaRPr lang="ru-RU" b="1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781236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</a:t>
            </a:r>
            <a:endParaRPr lang="ru-RU" b="1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817240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Ю</a:t>
            </a:r>
            <a:endParaRPr lang="ru-RU" b="1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8532440" y="6309320"/>
            <a:ext cx="360040" cy="360040"/>
          </a:xfrm>
          <a:prstGeom prst="beve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</a:t>
            </a:r>
            <a:endParaRPr lang="ru-RU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51520" y="260648"/>
            <a:ext cx="4608512" cy="201622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 русском языке это слово появилось в конце </a:t>
            </a:r>
            <a:r>
              <a:rPr lang="en-US" sz="2000" b="1" dirty="0" smtClean="0"/>
              <a:t>XVIII</a:t>
            </a:r>
            <a:r>
              <a:rPr lang="ru-RU" sz="2000" b="1" dirty="0" smtClean="0"/>
              <a:t> века и восходит оно к латинскому </a:t>
            </a:r>
            <a:r>
              <a:rPr lang="en-US" sz="2000" b="1" dirty="0" err="1" smtClean="0">
                <a:solidFill>
                  <a:srgbClr val="C00000"/>
                </a:solidFill>
              </a:rPr>
              <a:t>nasum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torqueat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– «нос беспокоит». Цветы и семена этого растения приятны на вкус и слегка напоминают кресс-салат и редис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92" name="Рисунок 91" descr="4d306a04e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7871" y="2708920"/>
            <a:ext cx="3408737" cy="2453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3" name="Управляющая кнопка: в конец 92">
            <a:hlinkClick r:id="" action="ppaction://hlinkshowjump?jump=endshow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En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94" name="Стрелка вниз 93"/>
          <p:cNvSpPr/>
          <p:nvPr/>
        </p:nvSpPr>
        <p:spPr>
          <a:xfrm>
            <a:off x="4211960" y="2204864"/>
            <a:ext cx="360040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95" name="Рисунок 94" descr="cvet_nasturciy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916832"/>
            <a:ext cx="388843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3" grpId="0" animBg="1"/>
      <p:bldP spid="74" grpId="0" animBg="1"/>
      <p:bldP spid="79" grpId="0" animBg="1"/>
      <p:bldP spid="8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2"/>
            </a:endParaRPr>
          </a:p>
          <a:p>
            <a:endParaRPr lang="ru-RU" dirty="0" smtClean="0">
              <a:hlinkClick r:id="rId2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332656"/>
            <a:ext cx="79208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Использованные  источники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dirty="0" smtClean="0"/>
              <a:t>Волина В.В. Откуда пришли слова: Занимательный этимологический словарь. – М.: АСТ-ПРЕСС, 1996. – 272 с.</a:t>
            </a:r>
          </a:p>
          <a:p>
            <a:pPr lvl="0"/>
            <a:r>
              <a:rPr lang="ru-RU" dirty="0"/>
              <a:t>Шаблон презентации - </a:t>
            </a:r>
            <a:r>
              <a:rPr lang="en-US" u="sng" dirty="0">
                <a:solidFill>
                  <a:prstClr val="black"/>
                </a:solidFill>
              </a:rPr>
              <a:t>http://pedsovet.su/load/0-0-0-37485-20</a:t>
            </a:r>
            <a:r>
              <a:rPr lang="ru-RU" u="sng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 smtClean="0">
                <a:hlinkClick r:id="rId3"/>
              </a:rPr>
              <a:t>http://proxy11.media.online.ua/uol/r3-c9c5b0f336/51e3d381cc3fc.jpg</a:t>
            </a:r>
            <a:r>
              <a:rPr lang="ru-RU" dirty="0" smtClean="0"/>
              <a:t>, </a:t>
            </a:r>
            <a:r>
              <a:rPr lang="en-US" dirty="0" smtClean="0">
                <a:hlinkClick r:id="rId4"/>
              </a:rPr>
              <a:t>http://s60.radikal.ru/i167/0906/60/4d306a04e014.jpg</a:t>
            </a:r>
            <a:r>
              <a:rPr lang="ru-RU" dirty="0" smtClean="0">
                <a:hlinkClick r:id="rId4"/>
              </a:rPr>
              <a:t> -</a:t>
            </a:r>
            <a:r>
              <a:rPr lang="ru-RU" dirty="0" smtClean="0"/>
              <a:t> слайд 3.</a:t>
            </a:r>
          </a:p>
          <a:p>
            <a:r>
              <a:rPr lang="en-US" dirty="0" smtClean="0">
                <a:hlinkClick r:id="rId5"/>
              </a:rPr>
              <a:t>http://rediffco.com/uploads/posts/2012-01/1326455414_3.jpg</a:t>
            </a:r>
            <a:r>
              <a:rPr lang="ru-RU" dirty="0" smtClean="0"/>
              <a:t>,</a:t>
            </a:r>
          </a:p>
          <a:p>
            <a:r>
              <a:rPr lang="en-US" dirty="0" smtClean="0">
                <a:hlinkClick r:id="rId6"/>
              </a:rPr>
              <a:t>http://stihi.ru/pics/2012/10/11/4820.jpg</a:t>
            </a:r>
            <a:r>
              <a:rPr lang="ru-RU" dirty="0" smtClean="0"/>
              <a:t> - слайд 4.</a:t>
            </a:r>
          </a:p>
          <a:p>
            <a:r>
              <a:rPr lang="en-US" dirty="0" smtClean="0">
                <a:hlinkClick r:id="rId7"/>
              </a:rPr>
              <a:t>http://www.fotocvetov.ru/tulp/2315019.jpg</a:t>
            </a:r>
            <a:r>
              <a:rPr lang="ru-RU" dirty="0" smtClean="0"/>
              <a:t>,</a:t>
            </a:r>
          </a:p>
          <a:p>
            <a:r>
              <a:rPr lang="en-US" dirty="0" smtClean="0">
                <a:hlinkClick r:id="rId8"/>
              </a:rPr>
              <a:t>http://im0-tub-ru.yandex.net/i?id=b5e55000e9ed4535aaafe8f17e8b1904-41-144&amp;n=33&amp;h=210</a:t>
            </a:r>
            <a:r>
              <a:rPr lang="ru-RU" dirty="0" smtClean="0"/>
              <a:t> – слайд 5.</a:t>
            </a:r>
          </a:p>
          <a:p>
            <a:r>
              <a:rPr lang="en-US" dirty="0" smtClean="0">
                <a:hlinkClick r:id="rId9"/>
              </a:rPr>
              <a:t>http://www.tzar-elka.ru/files/products/tzar/plastic/gold/165-202.JPG</a:t>
            </a:r>
            <a:r>
              <a:rPr lang="ru-RU" dirty="0" smtClean="0"/>
              <a:t>,</a:t>
            </a:r>
            <a:r>
              <a:rPr lang="en-US" dirty="0" smtClean="0">
                <a:hlinkClick r:id="rId10"/>
              </a:rPr>
              <a:t> http://img0.liveinternet.ru/images/attach/c/6/92/445/92445958_hrizantema.jpg</a:t>
            </a:r>
            <a:r>
              <a:rPr lang="ru-RU" dirty="0" smtClean="0"/>
              <a:t>  - слайд 6.</a:t>
            </a:r>
          </a:p>
          <a:p>
            <a:r>
              <a:rPr lang="en-US" dirty="0" smtClean="0">
                <a:hlinkClick r:id="rId11"/>
              </a:rPr>
              <a:t>http://img1.liveinternet.ru/images/attach/c/4/81/779/81779015_large_1220541.jpg</a:t>
            </a:r>
            <a:r>
              <a:rPr lang="ru-RU" dirty="0" smtClean="0"/>
              <a:t>,</a:t>
            </a:r>
            <a:r>
              <a:rPr lang="en-US" dirty="0" smtClean="0">
                <a:hlinkClick r:id="rId2"/>
              </a:rPr>
              <a:t> http://kolyan.net/uploads/posts/2010-03/1268309921_2.jpg</a:t>
            </a:r>
            <a:r>
              <a:rPr lang="ru-RU" dirty="0" smtClean="0"/>
              <a:t> - слайд 7.</a:t>
            </a:r>
          </a:p>
          <a:p>
            <a:r>
              <a:rPr lang="en-US" dirty="0" smtClean="0">
                <a:hlinkClick r:id="rId12"/>
              </a:rPr>
              <a:t>http://vitusltd.ru/V-images/cvet_nasturciya.jpg</a:t>
            </a:r>
            <a:r>
              <a:rPr lang="ru-RU" dirty="0" smtClean="0"/>
              <a:t>,</a:t>
            </a:r>
          </a:p>
          <a:p>
            <a:r>
              <a:rPr lang="en-US" dirty="0" smtClean="0">
                <a:hlinkClick r:id="rId13"/>
              </a:rPr>
              <a:t>http://www.izuminki.com/images/zachem-my-chixaem-zevaem-ikaem-i-potyagivaemsya/2.jpg</a:t>
            </a:r>
            <a:r>
              <a:rPr lang="ru-RU" dirty="0" smtClean="0"/>
              <a:t> - слайд 8.</a:t>
            </a:r>
          </a:p>
          <a:p>
            <a:endParaRPr lang="ru-RU" dirty="0" smtClean="0"/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firstslide" highlightClick="1"/>
          </p:cNvPr>
          <p:cNvSpPr/>
          <p:nvPr/>
        </p:nvSpPr>
        <p:spPr>
          <a:xfrm>
            <a:off x="8097688" y="5639112"/>
            <a:ext cx="720080" cy="720080"/>
          </a:xfrm>
          <a:prstGeom prst="actionButtonRetur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837</TotalTime>
  <Words>620</Words>
  <Application>Microsoft Office PowerPoint</Application>
  <PresentationFormat>Экран (4:3)</PresentationFormat>
  <Paragraphs>379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AGUniversityCyr-Oblique</vt:lpstr>
      <vt:lpstr>Times New Roman</vt:lpstr>
      <vt:lpstr>UkrainianAcademy</vt:lpstr>
      <vt:lpstr>Тема3</vt:lpstr>
      <vt:lpstr>Интерактивный кроссворд «Как зовут тебя, цветок?»</vt:lpstr>
      <vt:lpstr>  Дорогие ребята!  Какие интересные названия имеют некоторые цветы!  Я предлагаю вам узнать, что стоит за этими привычно звучащими словами. Внимательно прочитайте  вопрос и, когда ответ будет готов, наберите его на клавиатуре.  Желаю удачи!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кроссворд «Герои любимых сказок»</dc:title>
  <dc:creator>ТАНЯ</dc:creator>
  <cp:lastModifiedBy>1</cp:lastModifiedBy>
  <cp:revision>77</cp:revision>
  <dcterms:created xsi:type="dcterms:W3CDTF">2015-01-05T13:49:05Z</dcterms:created>
  <dcterms:modified xsi:type="dcterms:W3CDTF">2015-01-23T16:37:53Z</dcterms:modified>
</cp:coreProperties>
</file>