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notesMasterIdLst>
    <p:notesMasterId r:id="rId43"/>
  </p:notesMasterIdLst>
  <p:sldIdLst>
    <p:sldId id="304" r:id="rId2"/>
    <p:sldId id="302" r:id="rId3"/>
    <p:sldId id="265" r:id="rId4"/>
    <p:sldId id="307" r:id="rId5"/>
    <p:sldId id="306" r:id="rId6"/>
    <p:sldId id="308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6" r:id="rId36"/>
    <p:sldId id="297" r:id="rId37"/>
    <p:sldId id="298" r:id="rId38"/>
    <p:sldId id="299" r:id="rId39"/>
    <p:sldId id="300" r:id="rId40"/>
    <p:sldId id="301" r:id="rId41"/>
    <p:sldId id="303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6CB2"/>
    <a:srgbClr val="D79431"/>
    <a:srgbClr val="CCFF99"/>
    <a:srgbClr val="BB97F1"/>
    <a:srgbClr val="F0E8FC"/>
    <a:srgbClr val="87C1D5"/>
    <a:srgbClr val="F0EFF9"/>
    <a:srgbClr val="F7F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D2A98-F280-4E50-B6E0-7CB8936D0E39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07A1B-F942-43B8-86D5-BCFFC48C83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05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936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9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448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59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380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00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012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1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947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644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974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98000">
              <a:srgbClr val="92D050">
                <a:alpha val="83000"/>
              </a:srgbClr>
            </a:gs>
            <a:gs pos="100000">
              <a:srgbClr val="D49E6C"/>
            </a:gs>
            <a:gs pos="100000">
              <a:srgbClr val="A65528"/>
            </a:gs>
            <a:gs pos="100000">
              <a:srgbClr val="66301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11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http://s02.yapfiles.ru/files/467598/mirrorbills1.png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кругленный прямоугольник 1"/>
          <p:cNvGrpSpPr>
            <a:grpSpLocks/>
          </p:cNvGrpSpPr>
          <p:nvPr/>
        </p:nvGrpSpPr>
        <p:grpSpPr bwMode="auto">
          <a:xfrm>
            <a:off x="1043608" y="4164501"/>
            <a:ext cx="6962775" cy="2670175"/>
            <a:chOff x="733" y="1248"/>
            <a:chExt cx="4386" cy="1889"/>
          </a:xfrm>
        </p:grpSpPr>
        <p:pic>
          <p:nvPicPr>
            <p:cNvPr id="5" name="Скругленный прямоугольник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" y="1248"/>
              <a:ext cx="4386" cy="1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878" y="1378"/>
              <a:ext cx="4091" cy="1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FFFFFF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74558" y="4509120"/>
            <a:ext cx="6700873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Крылов Иван Андреевич –</a:t>
            </a:r>
          </a:p>
          <a:p>
            <a:pPr algn="ctr">
              <a:defRPr/>
            </a:pPr>
            <a:r>
              <a:rPr lang="ru-RU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A5002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великий баснописец</a:t>
            </a:r>
          </a:p>
        </p:txBody>
      </p:sp>
      <p:pic>
        <p:nvPicPr>
          <p:cNvPr id="8" name="Picture 2" descr="C:\Documents and Settings\Олег.2F41E3854DC64CC\Мои документы\Мои рисунки\д78ш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285"/>
            <a:ext cx="3982020" cy="43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143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9461" y="310351"/>
            <a:ext cx="7572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Мораль сей басни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340768"/>
            <a:ext cx="6308774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«Случается нередко нам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 труд, и мудрость видеть там,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Где стоит только догадаться,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За дело просто взяться».</a:t>
            </a:r>
            <a:endParaRPr lang="ru-RU" altLang="ru-RU" sz="32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74" name="Picture 2" descr="C:\Users\Администратор\Desktop\к конкурсу чтецов\загруженное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06480"/>
            <a:ext cx="3816424" cy="293066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60648"/>
            <a:ext cx="60722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произведения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1356" y="1360792"/>
            <a:ext cx="616475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Героиня, которая увидела свой образ в зеркале</a:t>
            </a:r>
            <a:r>
              <a:rPr lang="en-US" sz="3200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33677" y="5859434"/>
            <a:ext cx="4546437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rtlCol="0">
            <a:spAutoFit/>
          </a:bodyPr>
          <a:lstStyle/>
          <a:p>
            <a:r>
              <a:rPr lang="ru-RU" sz="2000" dirty="0" smtClean="0"/>
              <a:t>                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Мартышка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из басни «Зеркало и обезьяна » </a:t>
            </a:r>
            <a:endParaRPr lang="ru-RU" sz="24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098" name="Picture 2" descr="C:\Users\Администратор\Desktop\к конкурсу чтецов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789" y="2564905"/>
            <a:ext cx="4680520" cy="31401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16632"/>
            <a:ext cx="70009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произведения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1540768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У кого к зиме под мостом </a:t>
            </a:r>
            <a:r>
              <a:rPr lang="en-US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“</a:t>
            </a:r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был готов и стол, и дом</a:t>
            </a:r>
            <a:r>
              <a:rPr lang="en-US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”?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5859434"/>
            <a:ext cx="4555606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rtlCol="0">
            <a:spAutoFit/>
          </a:bodyPr>
          <a:lstStyle/>
          <a:p>
            <a:r>
              <a:rPr lang="ru-RU" sz="2000" dirty="0" smtClean="0"/>
              <a:t>                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Муравей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из басни «Стрекоза и Муравей» </a:t>
            </a:r>
            <a:endParaRPr lang="ru-RU" sz="24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C:\Users\Администратор\Desktop\к конкурсу чтецов\109874254_Basni_Kruylova_Strekoza_i_Muravey_Hudozhnik_Toni_Vulf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230408"/>
            <a:ext cx="2409825" cy="36290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71129"/>
            <a:ext cx="62865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произведения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1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Кого </a:t>
            </a:r>
            <a:r>
              <a:rPr lang="en-US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“</a:t>
            </a:r>
            <a:r>
              <a:rPr lang="ru-RU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по улице водили, как будто напоказ</a:t>
            </a:r>
            <a:r>
              <a:rPr lang="en-US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”?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5859434"/>
            <a:ext cx="3793026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rtlCol="0">
            <a:spAutoFit/>
          </a:bodyPr>
          <a:lstStyle/>
          <a:p>
            <a:r>
              <a:rPr lang="ru-RU" sz="2000" dirty="0" smtClean="0"/>
              <a:t>                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Слон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из басни «Слон и Моська» </a:t>
            </a:r>
            <a:endParaRPr lang="ru-RU" sz="24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122" name="Picture 2" descr="C:\Users\Администратор\Desktop\к конкурсу чтецов\post-12659-130649637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2348880"/>
            <a:ext cx="4176464" cy="33843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9319" y="285728"/>
            <a:ext cx="67151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произведения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705355" y="1268760"/>
            <a:ext cx="7658100" cy="165618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Этот герой решил «проэкзаменовать» другого на умение петь.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5934965"/>
            <a:ext cx="4033476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rtlCol="0">
            <a:spAutoFit/>
          </a:bodyPr>
          <a:lstStyle/>
          <a:p>
            <a:r>
              <a:rPr lang="ru-RU" sz="2000" dirty="0" smtClean="0"/>
              <a:t>                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Осёл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из басни « Осёл и Соловей » </a:t>
            </a:r>
            <a:endParaRPr lang="ru-RU" sz="24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146" name="Picture 2" descr="C:\Users\Администратор\Desktop\к конкурсу чтецов\www_artru_info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267"/>
          <a:stretch/>
        </p:blipFill>
        <p:spPr bwMode="auto">
          <a:xfrm>
            <a:off x="2915816" y="2336461"/>
            <a:ext cx="2711063" cy="35118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14290"/>
            <a:ext cx="6215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произведения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146875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Этот герой, пока его ругали и укоряли, съел всё жаркое.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5944" y="5884151"/>
            <a:ext cx="3579441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rtlCol="0">
            <a:spAutoFit/>
          </a:bodyPr>
          <a:lstStyle/>
          <a:p>
            <a:r>
              <a:rPr lang="ru-RU" sz="2000" dirty="0" smtClean="0"/>
              <a:t>                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кот Васька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из басни « Кот и Повар » </a:t>
            </a:r>
            <a:endParaRPr lang="ru-RU" sz="24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C:\Users\Администратор\Desktop\к конкурсу чтецов\kot-i-povar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8467" y="1980536"/>
            <a:ext cx="2864743" cy="387735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16632"/>
            <a:ext cx="66437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Герои произведения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843793"/>
            <a:ext cx="8229600" cy="204482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/>
              <a:t>Пробившись попусту час целый,</a:t>
            </a:r>
            <a:br>
              <a:rPr lang="ru-RU" sz="2800" dirty="0"/>
            </a:br>
            <a:r>
              <a:rPr lang="ru-RU" sz="2800" dirty="0"/>
              <a:t>Пошла и говорит с досадою: "Ну что ж!</a:t>
            </a:r>
            <a:br>
              <a:rPr lang="ru-RU" sz="2800" dirty="0"/>
            </a:br>
            <a:r>
              <a:rPr lang="ru-RU" sz="2800" dirty="0"/>
              <a:t>На взгляд-то он хорош,</a:t>
            </a:r>
            <a:br>
              <a:rPr lang="ru-RU" sz="2800" dirty="0"/>
            </a:br>
            <a:r>
              <a:rPr lang="ru-RU" sz="2800" dirty="0"/>
              <a:t>Да зелен - ягодки нет зрелой:</a:t>
            </a:r>
            <a:br>
              <a:rPr lang="ru-RU" sz="2800" dirty="0"/>
            </a:br>
            <a:r>
              <a:rPr lang="ru-RU" sz="2800" dirty="0"/>
              <a:t>Тотчас оскомину набьешь".</a:t>
            </a:r>
            <a:endParaRPr lang="ru-RU" sz="2800" b="1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1570" y="5929330"/>
            <a:ext cx="4484241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                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Лисица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из басни « Лисица и виноград» </a:t>
            </a:r>
            <a:endParaRPr lang="ru-RU" sz="24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Лиса и виноград. Иллюстрация к басне А.И. Крыло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81" y="2643940"/>
            <a:ext cx="2239541" cy="32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214290"/>
            <a:ext cx="71438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 басни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Из какой басни этот предмет?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8" name="Picture 6" descr="сыр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2286000" cy="162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494011_origina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00" t="2438" r="1830" b="2438"/>
          <a:stretch>
            <a:fillRect/>
          </a:stretch>
        </p:blipFill>
        <p:spPr bwMode="auto">
          <a:xfrm>
            <a:off x="3328625" y="2483387"/>
            <a:ext cx="3096344" cy="3660257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WordArt 6"/>
          <p:cNvSpPr>
            <a:spLocks noChangeArrowheads="1" noChangeShapeType="1" noTextEdit="1"/>
          </p:cNvSpPr>
          <p:nvPr/>
        </p:nvSpPr>
        <p:spPr bwMode="auto">
          <a:xfrm>
            <a:off x="1634924" y="6303985"/>
            <a:ext cx="6477000" cy="411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"Ворона и Лисица"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97160" y="285728"/>
            <a:ext cx="592935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 басни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одержимое 8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8926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Из какой басни этот предмет?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9" name="Picture 5" descr="http://s02.yapfiles.ru/files/467598/mirrorbills1.png"/>
          <p:cNvPicPr>
            <a:picLocks noChangeAspect="1" noChangeArrowheads="1"/>
          </p:cNvPicPr>
          <p:nvPr/>
        </p:nvPicPr>
        <p:blipFill>
          <a:blip r:embed="rId2" r:link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362769"/>
            <a:ext cx="188118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истратор\Desktop\к конкурсу чтецов\загруженное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3240360" cy="36232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1585528" y="5446729"/>
            <a:ext cx="6477000" cy="411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«Зеркало и обезьяна"</a:t>
            </a:r>
            <a:endParaRPr lang="ru-RU" sz="3600" kern="10" dirty="0">
              <a:ln w="19050">
                <a:solidFill>
                  <a:srgbClr val="990033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15288" y="260648"/>
            <a:ext cx="5266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 басни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одержимое 8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8926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Из какой басни этот предмет?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C:\Users\Администратор\Desktop\к конкурсу чтецов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844825"/>
            <a:ext cx="2853853" cy="36004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2718284" y="5578960"/>
            <a:ext cx="3837549" cy="411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«Квартет"</a:t>
            </a:r>
            <a:endParaRPr lang="ru-RU" sz="3600" kern="10" dirty="0">
              <a:ln w="19050">
                <a:solidFill>
                  <a:srgbClr val="990033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" name="Picture 2" descr="http://900igr.net/datai/muzyka/Tri-kita-muzyki/0006-006-Tri-kita-muzy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3066677" cy="306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дминистратор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4245">
            <a:off x="198591" y="265364"/>
            <a:ext cx="2462598" cy="30963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дминистратор\Desktop\к конкурсу чтецов\scrn_big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73" t="-728" b="728"/>
          <a:stretch/>
        </p:blipFill>
        <p:spPr bwMode="auto">
          <a:xfrm>
            <a:off x="7135813" y="2161790"/>
            <a:ext cx="2161868" cy="292448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3484">
            <a:off x="6495618" y="324966"/>
            <a:ext cx="2428875" cy="18859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Администратор\Desktop\к конкурсу чтецов\01189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242" y="81317"/>
            <a:ext cx="3391585" cy="228678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дминистратор\Desktop\к конкурсу чтецов\13202265661984206824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7" t="4806" b="6359"/>
          <a:stretch/>
        </p:blipFill>
        <p:spPr bwMode="auto">
          <a:xfrm rot="459123">
            <a:off x="7332512" y="4744427"/>
            <a:ext cx="1546943" cy="205959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Администратор\Desktop\imag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7249">
            <a:off x="2125359" y="2553646"/>
            <a:ext cx="2764338" cy="18966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Администратор\Desktop\к конкурсу чтецов\scrn_big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34" r="48079"/>
          <a:stretch/>
        </p:blipFill>
        <p:spPr bwMode="auto">
          <a:xfrm>
            <a:off x="4857516" y="2230020"/>
            <a:ext cx="2572881" cy="157948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учитель\Рабочий стол\Крылов\24988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7797">
            <a:off x="5097367" y="3748409"/>
            <a:ext cx="2066921" cy="290021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Documents and Settings\учитель\Рабочий стол\Крылов\Lebed_chuka_rak0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1642">
            <a:off x="2007099" y="4407646"/>
            <a:ext cx="3000857" cy="22600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Documents and Settings\учитель\Рабочий стол\Крылов\fox03b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0068">
            <a:off x="71018" y="3362256"/>
            <a:ext cx="2049642" cy="269729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929447" y="2210580"/>
            <a:ext cx="5500950" cy="2585323"/>
          </a:xfrm>
          <a:prstGeom prst="rect">
            <a:avLst/>
          </a:prstGeom>
          <a:gradFill flip="none" rotWithShape="1">
            <a:gsLst>
              <a:gs pos="99000">
                <a:schemeClr val="accent2">
                  <a:shade val="67500"/>
                  <a:satMod val="115000"/>
                </a:schemeClr>
              </a:gs>
              <a:gs pos="98000">
                <a:schemeClr val="bg1">
                  <a:lumMod val="50000"/>
                  <a:alpha val="6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lvl="1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Игра-викторина</a:t>
            </a:r>
            <a:endParaRPr lang="ru-RU" sz="5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1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басням</a:t>
            </a:r>
          </a:p>
          <a:p>
            <a:pPr lvl="1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И.А. Крылова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43042" y="214290"/>
            <a:ext cx="57150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 басни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одержимое 8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8926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Из какой басни этот предмет?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C:\Users\Администратор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462212"/>
            <a:ext cx="2371725" cy="19335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2718285" y="5578960"/>
            <a:ext cx="3653916" cy="411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«Ларчик"</a:t>
            </a:r>
            <a:endParaRPr lang="ru-RU" sz="3600" kern="10" dirty="0">
              <a:ln w="19050">
                <a:solidFill>
                  <a:srgbClr val="990033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051" name="Picture 3" descr="C:\Users\Администратор\Desktop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38" y="1844824"/>
            <a:ext cx="2935386" cy="373413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7290" y="416858"/>
            <a:ext cx="635798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 басни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8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8926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Из какой басни этот предмет?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74" name="Picture 2" descr="C:\Users\Администратор\Desktop\загруженное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9"/>
          <a:stretch/>
        </p:blipFill>
        <p:spPr bwMode="auto">
          <a:xfrm>
            <a:off x="467544" y="2420888"/>
            <a:ext cx="2664296" cy="187220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дминистратор\Desktop\martishka-i-och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21" y="1733568"/>
            <a:ext cx="2847975" cy="42672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1799692" y="6000768"/>
            <a:ext cx="4932548" cy="411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«Мартышка  и очки"</a:t>
            </a:r>
            <a:endParaRPr lang="ru-RU" sz="3600" kern="10" dirty="0">
              <a:ln w="19050">
                <a:solidFill>
                  <a:srgbClr val="990033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166" y="332656"/>
            <a:ext cx="6000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 басни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8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8926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Из какой басни этот предмет?</a:t>
            </a:r>
            <a:endParaRPr lang="ru-RU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098" name="Picture 2" descr="C:\Users\Администратор\Desktop\загружен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06646">
            <a:off x="257153" y="2276872"/>
            <a:ext cx="2486025" cy="18383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1799692" y="6000768"/>
            <a:ext cx="4932548" cy="411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«Лисица и виноград "</a:t>
            </a:r>
            <a:endParaRPr lang="ru-RU" sz="3600" kern="10" dirty="0">
              <a:ln w="19050">
                <a:solidFill>
                  <a:srgbClr val="990033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4099" name="Picture 3" descr="C:\Users\Администратор\Desktop\к конкурсу чтецов\01labeqrj132402863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7673" y="1916832"/>
            <a:ext cx="3012251" cy="401633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14290"/>
            <a:ext cx="7560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Кому принадлежат слова? </a:t>
            </a:r>
            <a:endParaRPr lang="ru-RU" sz="4000" b="1" cap="none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96865" y="1124744"/>
            <a:ext cx="8229600" cy="1468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«Голубушка, как хороша! Ну что за шейка, что за глазки!»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122" name="Picture 2" descr="C:\Users\Администратор\Desktop\к конкурсу чтецов\13202265661984206824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851" r="51970"/>
          <a:stretch/>
        </p:blipFill>
        <p:spPr bwMode="auto">
          <a:xfrm>
            <a:off x="539552" y="2852936"/>
            <a:ext cx="3659875" cy="27517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4860032" y="3284984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Лисице из  басни «Ворона и Лисица» </a:t>
            </a:r>
            <a:endParaRPr lang="ru-RU" sz="36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214290"/>
            <a:ext cx="7560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Кому принадлежат слова? </a:t>
            </a:r>
            <a:endParaRPr lang="ru-RU" sz="4000" b="1" cap="none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одержимое 4"/>
          <p:cNvSpPr>
            <a:spLocks noGrp="1"/>
          </p:cNvSpPr>
          <p:nvPr>
            <p:ph idx="1"/>
          </p:nvPr>
        </p:nvSpPr>
        <p:spPr>
          <a:xfrm>
            <a:off x="296865" y="1124744"/>
            <a:ext cx="8229600" cy="1468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«Всё про очки лишь мне наврали;                А проку на волос нет в них»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4860032" y="3284984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Мартышке из  басни «Мартышка и очки » </a:t>
            </a:r>
            <a:endParaRPr lang="ru-RU" sz="36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" name="Picture 2" descr="C:\Documents and Settings\учитель\Рабочий стол\Крылов\Martishka_ochk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421299"/>
            <a:ext cx="4207742" cy="323994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214290"/>
            <a:ext cx="7560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Кому принадлежат слова?</a:t>
            </a:r>
            <a:endParaRPr lang="ru-RU" sz="4000" b="1" cap="none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9552" y="1124744"/>
            <a:ext cx="8229600" cy="14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«Не оставь меня, кум милый! Дай ты мне собраться с силой…»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860032" y="3284984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Стрекозе  из  басни «Стрекоза и Муравей » </a:t>
            </a:r>
            <a:endParaRPr lang="ru-RU" sz="36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1" name="Picture 3" descr="C:\Documents and Settings\учитель\Рабочий стол\Крылов\Pict00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593504"/>
            <a:ext cx="4022771" cy="299573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214290"/>
            <a:ext cx="7560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Кому принадлежат слова? </a:t>
            </a:r>
            <a:endParaRPr lang="ru-RU" sz="4000" b="1" cap="none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9552" y="1124744"/>
            <a:ext cx="8229600" cy="14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«Погодите! Как  музыке идти? Ведь вы не так сидите »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860032" y="3284984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Мартышке из  басни «Квартет» </a:t>
            </a:r>
            <a:endParaRPr lang="ru-RU" sz="36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1" name="Picture 3" descr="C:\Documents and Settings\учитель\Рабочий стол\Крылов\5447cdb8a22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577129"/>
            <a:ext cx="3878263" cy="292893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214290"/>
            <a:ext cx="7560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Кому принадлежат слова? </a:t>
            </a:r>
            <a:endParaRPr lang="ru-RU" sz="4000" b="1" cap="none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539552" y="941451"/>
            <a:ext cx="8229600" cy="14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«Друзья! К чему весь этот шум? Я, ваш старинный сват и кум…»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4860032" y="3284984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Волку  из  басни «Волк на псарне» </a:t>
            </a:r>
            <a:endParaRPr lang="ru-RU" sz="36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146" name="Picture 2" descr="C:\Users\Администратор\Desktop\к конкурсу чтецов\0_121f4_852fbead_L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03" r="2517" b="2750"/>
          <a:stretch/>
        </p:blipFill>
        <p:spPr bwMode="auto">
          <a:xfrm>
            <a:off x="1057766" y="2162696"/>
            <a:ext cx="3130774" cy="39604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214290"/>
            <a:ext cx="7560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Кому принадлежат слова? </a:t>
            </a:r>
            <a:endParaRPr lang="ru-RU" sz="4000" b="1" cap="none" spc="5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539552" y="1124744"/>
            <a:ext cx="8229600" cy="14687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«Ну</a:t>
            </a:r>
            <a: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, что́, 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3600" b="1" dirty="0" err="1" smtClean="0">
                <a:latin typeface="Cambria Math" panose="02040503050406030204" pitchFamily="18" charset="0"/>
                <a:ea typeface="Cambria Math" panose="02040503050406030204" pitchFamily="18" charset="0"/>
              </a:rPr>
              <a:t>Жужутка</a:t>
            </a:r>
            <a: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3600" b="1" dirty="0" err="1" smtClean="0">
                <a:latin typeface="Cambria Math" panose="02040503050406030204" pitchFamily="18" charset="0"/>
                <a:ea typeface="Cambria Math" panose="02040503050406030204" pitchFamily="18" charset="0"/>
              </a:rPr>
              <a:t>ка́к</a:t>
            </a: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живешь</a:t>
            </a:r>
            <a: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,</a:t>
            </a:r>
            <a:b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С тех пор, как господа тебя в хоромы взяли?</a:t>
            </a:r>
            <a:b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Ведь, помнишь: на дворе мы часто голодали.</a:t>
            </a:r>
            <a:b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36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Какую службу ты несешь?»</a:t>
            </a:r>
          </a:p>
          <a:p>
            <a:pPr algn="ctr">
              <a:buFont typeface="Arial" panose="020B0604020202020204" pitchFamily="34" charset="0"/>
              <a:buNone/>
            </a:pP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618729" y="3573016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псу Барбосу  из  басни «Две собаки» </a:t>
            </a:r>
            <a:endParaRPr lang="ru-RU" sz="3600" b="1" dirty="0">
              <a:solidFill>
                <a:srgbClr val="FF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170" name="Picture 2" descr="C:\Users\Администратор\Desktop\к конкурсу чтецов\0_2c266_18257c3c_-2-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2780927"/>
            <a:ext cx="4221729" cy="356907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33877"/>
            <a:ext cx="66437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 Путаница»  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Picture 12" descr="371983_origina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9633"/>
          <a:stretch>
            <a:fillRect/>
          </a:stretch>
        </p:blipFill>
        <p:spPr bwMode="auto">
          <a:xfrm>
            <a:off x="323528" y="1268760"/>
            <a:ext cx="4973933" cy="4610100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4" descr="мартышка"/>
          <p:cNvPicPr>
            <a:picLocks noChangeAspect="1" noChangeArrowheads="1"/>
          </p:cNvPicPr>
          <p:nvPr/>
        </p:nvPicPr>
        <p:blipFill>
          <a:blip r:embed="rId3" cstate="email">
            <a:lum bright="-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46607">
            <a:off x="4043461" y="3908403"/>
            <a:ext cx="1449559" cy="216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5540546" y="1253209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Какой герой не из этой басни?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7191" y="378797"/>
            <a:ext cx="75009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Мораль сей басни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268760"/>
            <a:ext cx="6336704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«Когда </a:t>
            </a:r>
            <a:r>
              <a:rPr lang="ru-RU" altLang="ru-RU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в товарищах согласья нет,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На лад их дело не пойдет,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И выйдет из него не дело, только </a:t>
            </a: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мука».</a:t>
            </a:r>
            <a:endParaRPr lang="ru-RU" altLang="ru-RU" sz="32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Picture 2" descr="C:\Documents and Settings\учитель\Рабочий стол\Крылов\diaBasniKrylo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098" y="3160050"/>
            <a:ext cx="4319588" cy="33020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44160" y="0"/>
            <a:ext cx="66437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 Путаница» 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4" descr="basni-krylova_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756"/>
          <a:stretch>
            <a:fillRect/>
          </a:stretch>
        </p:blipFill>
        <p:spPr bwMode="auto">
          <a:xfrm>
            <a:off x="1144160" y="794917"/>
            <a:ext cx="5095905" cy="5760061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воро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00" b="62000"/>
          <a:stretch>
            <a:fillRect/>
          </a:stretch>
        </p:blipFill>
        <p:spPr bwMode="auto">
          <a:xfrm rot="21108008">
            <a:off x="1176123" y="630777"/>
            <a:ext cx="32004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одержимое 4"/>
          <p:cNvSpPr txBox="1">
            <a:spLocks/>
          </p:cNvSpPr>
          <p:nvPr/>
        </p:nvSpPr>
        <p:spPr>
          <a:xfrm>
            <a:off x="6047656" y="1052736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Какой герой не из этой басни?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62000" y="0"/>
            <a:ext cx="66437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 Путаница»  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5" descr="371761_origina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4" r="6433" b="10439"/>
          <a:stretch>
            <a:fillRect/>
          </a:stretch>
        </p:blipFill>
        <p:spPr bwMode="auto">
          <a:xfrm>
            <a:off x="762000" y="964874"/>
            <a:ext cx="7620000" cy="4967288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ворон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4" r="64000" b="62000"/>
          <a:stretch>
            <a:fillRect/>
          </a:stretch>
        </p:blipFill>
        <p:spPr bwMode="auto">
          <a:xfrm rot="19674099">
            <a:off x="857250" y="1517650"/>
            <a:ext cx="2133600" cy="161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4"/>
          <p:cNvSpPr txBox="1">
            <a:spLocks/>
          </p:cNvSpPr>
          <p:nvPr/>
        </p:nvSpPr>
        <p:spPr>
          <a:xfrm>
            <a:off x="6037121" y="320649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Какой герой не из этой басни?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Администратор\Desktop\к конкурсу чтецов\29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253209"/>
            <a:ext cx="3497612" cy="448004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133877"/>
            <a:ext cx="66437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 Путаница»  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Picture 7" descr="95593048_large_Butterfly_Vector_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41"/>
          <a:stretch>
            <a:fillRect/>
          </a:stretch>
        </p:blipFill>
        <p:spPr bwMode="auto">
          <a:xfrm rot="328182">
            <a:off x="1299499" y="755717"/>
            <a:ext cx="1918622" cy="243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5796136" y="1253209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Какой герой не из этой басни?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19672" y="133877"/>
            <a:ext cx="66437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 Путаница»  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8" name="Picture 2" descr="C:\Users\Администратор\Desktop\к конкурсу чтецов\www_artru_info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928710"/>
            <a:ext cx="38481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0_5c989_58ba5f0e_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992" r="15044"/>
          <a:stretch>
            <a:fillRect/>
          </a:stretch>
        </p:blipFill>
        <p:spPr bwMode="auto">
          <a:xfrm>
            <a:off x="1410122" y="2746233"/>
            <a:ext cx="21336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5540546" y="1253209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Какой герой не из этой басни?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59632" y="185795"/>
            <a:ext cx="66437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 Путаница»  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42" name="Picture 2" descr="C:\Users\Администратор\Desktop\к конкурсу чтецов\загруженное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3684612" cy="503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504316982"/>
          <p:cNvPicPr>
            <a:picLocks noChangeAspect="1" noChangeArrowheads="1"/>
          </p:cNvPicPr>
          <p:nvPr/>
        </p:nvPicPr>
        <p:blipFill>
          <a:blip r:embed="rId3" cstate="email">
            <a:lum bright="-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5994" y="2108930"/>
            <a:ext cx="1668463" cy="345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одержимое 4"/>
          <p:cNvSpPr txBox="1">
            <a:spLocks/>
          </p:cNvSpPr>
          <p:nvPr/>
        </p:nvSpPr>
        <p:spPr>
          <a:xfrm>
            <a:off x="5540546" y="1253209"/>
            <a:ext cx="3096344" cy="204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Какой герой не из этой басни?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14290"/>
            <a:ext cx="6572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 басен Крылова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 txBox="1">
            <a:spLocks/>
          </p:cNvSpPr>
          <p:nvPr/>
        </p:nvSpPr>
        <p:spPr>
          <a:xfrm>
            <a:off x="539552" y="1124744"/>
            <a:ext cx="8229600" cy="73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Объясните значение слова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2555775" y="2060848"/>
            <a:ext cx="3744417" cy="1219200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61381F"/>
                </a:solidFill>
              </a:rPr>
              <a:t>АЛЬТ</a:t>
            </a:r>
            <a:endParaRPr lang="ru-RU" altLang="ru-RU" sz="3600" b="1" dirty="0">
              <a:solidFill>
                <a:srgbClr val="61381F"/>
              </a:solidFill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714348" y="3645025"/>
            <a:ext cx="7890100" cy="1930362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Музыкальный смычковый 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и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нструмент, немного больше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с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крипки. «Достали нот, баса, альта, две 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с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крипки». Басня «Квартет»</a:t>
            </a:r>
            <a:endParaRPr lang="ru-RU" altLang="ru-RU" sz="2800" b="1" dirty="0">
              <a:solidFill>
                <a:srgbClr val="61381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214290"/>
            <a:ext cx="6572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 басен Крылова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539552" y="1124744"/>
            <a:ext cx="8229600" cy="73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Объясните значение слова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2555775" y="2060848"/>
            <a:ext cx="3744417" cy="1219200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61381F"/>
                </a:solidFill>
              </a:rPr>
              <a:t>ВПРОК</a:t>
            </a:r>
            <a:endParaRPr lang="ru-RU" altLang="ru-RU" sz="3600" b="1" dirty="0">
              <a:solidFill>
                <a:srgbClr val="61381F"/>
              </a:solidFill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714348" y="3645025"/>
            <a:ext cx="7890100" cy="1930362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То, что может пойти на пользу, или про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 запас. «А проку на волос в них нет»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 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Басня «Мартышка и очки»</a:t>
            </a:r>
            <a:endParaRPr lang="ru-RU" altLang="ru-RU" sz="2800" b="1" dirty="0">
              <a:solidFill>
                <a:srgbClr val="61381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214290"/>
            <a:ext cx="6572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 басен Крылова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539552" y="1124744"/>
            <a:ext cx="8229600" cy="73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Объясните значение слова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714348" y="3645025"/>
            <a:ext cx="7890100" cy="1930362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Хлев, помещение для овец «Думая залезть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 в овчарню, попал на псарню»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Басня «Волк на псарне»</a:t>
            </a:r>
            <a:endParaRPr lang="ru-RU" altLang="ru-RU" sz="2800" b="1" dirty="0">
              <a:solidFill>
                <a:srgbClr val="61381F"/>
              </a:solidFill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2555775" y="2060848"/>
            <a:ext cx="3744417" cy="1219200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61381F"/>
                </a:solidFill>
              </a:rPr>
              <a:t>ОВЧАРНЯ</a:t>
            </a:r>
            <a:endParaRPr lang="ru-RU" altLang="ru-RU" sz="3600" b="1" dirty="0">
              <a:solidFill>
                <a:srgbClr val="61381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214290"/>
            <a:ext cx="6572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 басен Крылова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9552" y="1124744"/>
            <a:ext cx="8229600" cy="73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Объясните значение слова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555775" y="2060848"/>
            <a:ext cx="3744417" cy="1219200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61381F"/>
                </a:solidFill>
              </a:rPr>
              <a:t>ПЛУТОВКА</a:t>
            </a:r>
            <a:endParaRPr lang="ru-RU" altLang="ru-RU" sz="3600" b="1" dirty="0">
              <a:solidFill>
                <a:srgbClr val="61381F"/>
              </a:solidFill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714348" y="3645025"/>
            <a:ext cx="7890100" cy="1930362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Ловкий обманщик « С ним была плутовка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 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такова»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 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Басня «Ворона и Лисица»</a:t>
            </a:r>
            <a:endParaRPr lang="ru-RU" altLang="ru-RU" sz="2800" b="1" dirty="0">
              <a:solidFill>
                <a:srgbClr val="61381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214290"/>
            <a:ext cx="6572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 басен Крылова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9552" y="1124744"/>
            <a:ext cx="8229600" cy="73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Объясните значение слова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555775" y="2060848"/>
            <a:ext cx="3744417" cy="1219200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61381F"/>
                </a:solidFill>
              </a:rPr>
              <a:t>УДРУЧЕНА</a:t>
            </a:r>
            <a:endParaRPr lang="ru-RU" altLang="ru-RU" sz="3600" b="1" dirty="0">
              <a:solidFill>
                <a:srgbClr val="61381F"/>
              </a:solidFill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714348" y="3645025"/>
            <a:ext cx="7890100" cy="1930362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Огорчена, опечалена. «Злой тоской 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у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дручена».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 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Басня «Стрекоза и Муравей»</a:t>
            </a:r>
            <a:endParaRPr lang="ru-RU" altLang="ru-RU" sz="2800" b="1" dirty="0">
              <a:solidFill>
                <a:srgbClr val="61381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424936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Человек без друга, что земля без воды</a:t>
            </a:r>
            <a:r>
              <a:rPr lang="ru-RU" sz="3600" dirty="0" smtClean="0"/>
              <a:t>.</a:t>
            </a:r>
          </a:p>
          <a:p>
            <a:endParaRPr lang="ru-RU" sz="3600" dirty="0"/>
          </a:p>
          <a:p>
            <a:r>
              <a:rPr lang="ru-RU" sz="3600" dirty="0"/>
              <a:t>Жизнь измеряется не годами, а трудами</a:t>
            </a:r>
            <a:r>
              <a:rPr lang="ru-RU" sz="3600" dirty="0" smtClean="0"/>
              <a:t>.</a:t>
            </a:r>
          </a:p>
          <a:p>
            <a:endParaRPr lang="ru-RU" sz="3600" dirty="0"/>
          </a:p>
          <a:p>
            <a:r>
              <a:rPr lang="ru-RU" sz="3600" dirty="0"/>
              <a:t>Где дружба прочна, там хорошо идут дела</a:t>
            </a:r>
            <a:r>
              <a:rPr lang="ru-RU" sz="3600" dirty="0" smtClean="0"/>
              <a:t>.</a:t>
            </a:r>
          </a:p>
          <a:p>
            <a:endParaRPr lang="ru-RU" sz="3600" dirty="0"/>
          </a:p>
          <a:p>
            <a:r>
              <a:rPr lang="ru-RU" sz="3600" dirty="0"/>
              <a:t>Смелость города берет</a:t>
            </a:r>
            <a:r>
              <a:rPr lang="ru-RU" sz="3600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77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91650" y="260648"/>
            <a:ext cx="6572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 басен Крылова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9552" y="1124744"/>
            <a:ext cx="8229600" cy="73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Объясните значение слова</a:t>
            </a: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sz="36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555775" y="2060848"/>
            <a:ext cx="3744417" cy="1219200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 smtClean="0">
                <a:solidFill>
                  <a:srgbClr val="61381F"/>
                </a:solidFill>
              </a:rPr>
              <a:t>ЯХОНТЫ</a:t>
            </a:r>
            <a:endParaRPr lang="ru-RU" altLang="ru-RU" sz="3600" b="1" dirty="0">
              <a:solidFill>
                <a:srgbClr val="61381F"/>
              </a:solidFill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714348" y="3645025"/>
            <a:ext cx="7890100" cy="1930362"/>
          </a:xfrm>
          <a:prstGeom prst="flowChartAlternateProcess">
            <a:avLst/>
          </a:prstGeom>
          <a:solidFill>
            <a:srgbClr val="92D050">
              <a:alpha val="75000"/>
            </a:srgbClr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Старинное название рубина и сапфира, 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р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убин – красный, сапфир – синий или </a:t>
            </a:r>
          </a:p>
          <a:p>
            <a:pPr eaLnBrk="1" hangingPunct="1"/>
            <a:r>
              <a:rPr lang="ru-RU" altLang="ru-RU" sz="2800" b="1" dirty="0">
                <a:solidFill>
                  <a:srgbClr val="61381F"/>
                </a:solidFill>
              </a:rPr>
              <a:t>г</a:t>
            </a:r>
            <a:r>
              <a:rPr lang="ru-RU" altLang="ru-RU" sz="2800" b="1" dirty="0" smtClean="0">
                <a:solidFill>
                  <a:srgbClr val="61381F"/>
                </a:solidFill>
              </a:rPr>
              <a:t>олубой. «Кисти сочные, как яхонты горят»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61381F"/>
                </a:solidFill>
              </a:rPr>
              <a:t>Басня «Лисица и виноград»</a:t>
            </a:r>
            <a:endParaRPr lang="ru-RU" altLang="ru-RU" sz="2800" b="1" dirty="0">
              <a:solidFill>
                <a:srgbClr val="61381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>
              <a:spcBef>
                <a:spcPct val="20000"/>
              </a:spcBef>
              <a:defRPr/>
            </a:pP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/>
            </a:r>
            <a:br>
              <a:rPr lang="ru-RU" sz="2200" dirty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/>
            </a:r>
            <a:br>
              <a:rPr lang="ru-RU" sz="2200" dirty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/>
            </a:r>
            <a:br>
              <a:rPr lang="ru-RU" sz="2200" dirty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/>
            </a:r>
            <a:br>
              <a:rPr lang="ru-RU" sz="2200" dirty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/>
            </a:r>
            <a:br>
              <a:rPr lang="ru-RU" sz="2200" dirty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>                                                                        В </a:t>
            </a:r>
            <a:r>
              <a:rPr lang="ru-RU" sz="2200" dirty="0">
                <a:solidFill>
                  <a:srgbClr val="000000"/>
                </a:solidFill>
              </a:rPr>
              <a:t>Санкт-Петербурге, в Летнем саду, </a:t>
            </a: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> </a:t>
            </a:r>
            <a:r>
              <a:rPr lang="ru-RU" sz="2200" dirty="0" smtClean="0">
                <a:solidFill>
                  <a:srgbClr val="000000"/>
                </a:solidFill>
              </a:rPr>
              <a:t>                                                                  стоит </a:t>
            </a:r>
            <a:r>
              <a:rPr lang="ru-RU" sz="2200" dirty="0">
                <a:solidFill>
                  <a:srgbClr val="000000"/>
                </a:solidFill>
              </a:rPr>
              <a:t>памятник великому баснописцу</a:t>
            </a:r>
            <a:r>
              <a:rPr lang="ru-RU" sz="2200" dirty="0" smtClean="0">
                <a:solidFill>
                  <a:srgbClr val="000000"/>
                </a:solidFill>
              </a:rPr>
              <a:t>.</a:t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> </a:t>
            </a:r>
            <a:r>
              <a:rPr lang="ru-RU" sz="2200" dirty="0" smtClean="0">
                <a:solidFill>
                  <a:srgbClr val="000000"/>
                </a:solidFill>
              </a:rPr>
              <a:t>                                                                 Крылов </a:t>
            </a:r>
            <a:r>
              <a:rPr lang="ru-RU" sz="2200" dirty="0">
                <a:solidFill>
                  <a:srgbClr val="000000"/>
                </a:solidFill>
              </a:rPr>
              <a:t>изображён сидящим в кресле. </a:t>
            </a: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>                                                         Постамент </a:t>
            </a:r>
            <a:r>
              <a:rPr lang="ru-RU" sz="2200" dirty="0">
                <a:solidFill>
                  <a:srgbClr val="000000"/>
                </a:solidFill>
              </a:rPr>
              <a:t>памятника </a:t>
            </a:r>
            <a:r>
              <a:rPr lang="ru-RU" sz="2200" dirty="0" smtClean="0">
                <a:solidFill>
                  <a:srgbClr val="000000"/>
                </a:solidFill>
              </a:rPr>
              <a:t>     украшен </a:t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>
                <a:solidFill>
                  <a:srgbClr val="000000"/>
                </a:solidFill>
              </a:rPr>
              <a:t> </a:t>
            </a:r>
            <a:r>
              <a:rPr lang="ru-RU" sz="2200" dirty="0" smtClean="0">
                <a:solidFill>
                  <a:srgbClr val="000000"/>
                </a:solidFill>
              </a:rPr>
              <a:t>                                              фигурами героев </a:t>
            </a:r>
            <a:r>
              <a:rPr lang="ru-RU" sz="2200" dirty="0">
                <a:solidFill>
                  <a:srgbClr val="000000"/>
                </a:solidFill>
              </a:rPr>
              <a:t>его басен</a:t>
            </a:r>
            <a:r>
              <a:rPr lang="ru-RU" sz="2200" dirty="0" smtClean="0">
                <a:solidFill>
                  <a:srgbClr val="000000"/>
                </a:solidFill>
              </a:rPr>
              <a:t>.  </a:t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>                                                          До </a:t>
            </a:r>
            <a:r>
              <a:rPr lang="ru-RU" sz="2200" dirty="0">
                <a:solidFill>
                  <a:srgbClr val="000000"/>
                </a:solidFill>
              </a:rPr>
              <a:t>этого ни одному писателю памятников </a:t>
            </a: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>не </a:t>
            </a:r>
            <a:r>
              <a:rPr lang="ru-RU" sz="2200" dirty="0">
                <a:solidFill>
                  <a:srgbClr val="000000"/>
                </a:solidFill>
              </a:rPr>
              <a:t>сооружалось. </a:t>
            </a:r>
            <a:r>
              <a:rPr lang="ru-RU" sz="2200" dirty="0" smtClean="0">
                <a:solidFill>
                  <a:srgbClr val="000000"/>
                </a:solidFill>
              </a:rPr>
              <a:t/>
            </a:r>
            <a:br>
              <a:rPr lang="ru-RU" sz="2200" dirty="0" smtClean="0">
                <a:solidFill>
                  <a:srgbClr val="000000"/>
                </a:solidFill>
              </a:rPr>
            </a:br>
            <a:r>
              <a:rPr lang="ru-RU" sz="2200" dirty="0" smtClean="0">
                <a:solidFill>
                  <a:srgbClr val="000000"/>
                </a:solidFill>
              </a:rPr>
              <a:t>Средства </a:t>
            </a:r>
            <a:r>
              <a:rPr lang="ru-RU" sz="2200" dirty="0">
                <a:solidFill>
                  <a:srgbClr val="000000"/>
                </a:solidFill>
              </a:rPr>
              <a:t>на него собирал весь народ. </a:t>
            </a:r>
            <a:endParaRPr lang="ru-RU" dirty="0"/>
          </a:p>
        </p:txBody>
      </p:sp>
      <p:pic>
        <p:nvPicPr>
          <p:cNvPr id="4" name="Рисунок 7" descr="http://www.sch1262.ru/krylov/img/index_det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5936" cy="628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3506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9461" y="310351"/>
            <a:ext cx="7572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Мораль сей басни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493086"/>
            <a:ext cx="7854936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«Уж сколько раз твердили миру,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Что лесть гнусна, вредна, но только всё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                не впрок,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 в сердце льстец всегда отыщет уголок».</a:t>
            </a:r>
            <a:endParaRPr lang="ru-RU" altLang="ru-RU" sz="32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" name="Picture 2" descr="C:\Documents and Settings\учитель\Рабочий стол\Крылов\sainhgy89zsd08sd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0"/>
          <a:stretch/>
        </p:blipFill>
        <p:spPr bwMode="auto">
          <a:xfrm>
            <a:off x="2411761" y="3298209"/>
            <a:ext cx="4104456" cy="341693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59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52928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Плут с плутом заодно.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и простота хуже воровства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воре, что в море, а в дураке, что в пресном молоке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Другому доверяй, да проверяй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Ворона и за море летала, да вороной и вернулась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/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5252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9461" y="310351"/>
            <a:ext cx="7572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Мораль сей басни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0240" y="1493086"/>
            <a:ext cx="4572000" cy="16681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«А </a:t>
            </a:r>
            <a:r>
              <a:rPr lang="ru-RU" altLang="ru-RU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вы, друзья,  как  ни садитесь,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Всё в музыканты не годитесь».</a:t>
            </a:r>
          </a:p>
        </p:txBody>
      </p:sp>
      <p:pic>
        <p:nvPicPr>
          <p:cNvPr id="6" name="Picture 4" descr="C:\Documents and Settings\учитель\Рабочий стол\Крылов\1203184272_3b_krylov_kvartet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0240" y="3429000"/>
            <a:ext cx="40401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9461" y="310351"/>
            <a:ext cx="7572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Мораль сей басни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493086"/>
            <a:ext cx="6308774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«Ай, Моська! Знать, она сильна,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Что лает на Слона ».</a:t>
            </a:r>
            <a:endParaRPr lang="ru-RU" altLang="ru-RU" sz="32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8" name="Picture 2" descr="C:\Documents and Settings\учитель\Рабочий стол\Крылов\251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053" y="2510061"/>
            <a:ext cx="3005743" cy="420508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9461" y="310351"/>
            <a:ext cx="75724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Мораль сей басни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13" y="1018237"/>
            <a:ext cx="726490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«Невежда так же в ослепленье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Бранит науки и ученье,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 все учёные труды,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Не чувствуя, что он вкушает их плоды».</a:t>
            </a:r>
            <a:endParaRPr lang="ru-RU" altLang="ru-RU" sz="32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C:\Users\Администратор\Desktop\к конкурсу чтецов\296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3080340"/>
            <a:ext cx="2800350" cy="363480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1736</TotalTime>
  <Words>819</Words>
  <Application>Microsoft Office PowerPoint</Application>
  <PresentationFormat>Экран (4:3)</PresentationFormat>
  <Paragraphs>167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     В Санкт-Петербурге, в Летнем саду,                                                                     стоит памятник великому баснописцу.                                                                   Крылов изображён сидящим в кресле.                                                           Постамент памятника      украшен                                                 фигурами героев его басен.                                                             До этого ни одному писателю памятников  не сооружалось.  Средства на него собирал весь народ.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Домашний</cp:lastModifiedBy>
  <cp:revision>149</cp:revision>
  <dcterms:modified xsi:type="dcterms:W3CDTF">2015-01-17T13:19:22Z</dcterms:modified>
</cp:coreProperties>
</file>