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0" r:id="rId3"/>
    <p:sldId id="261" r:id="rId4"/>
    <p:sldId id="262" r:id="rId5"/>
    <p:sldId id="263" r:id="rId6"/>
    <p:sldId id="265" r:id="rId7"/>
    <p:sldId id="269" r:id="rId8"/>
    <p:sldId id="266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51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80" d="100"/>
          <a:sy n="80" d="100"/>
        </p:scale>
        <p:origin x="-810" y="420"/>
      </p:cViewPr>
      <p:guideLst>
        <p:guide orient="horz" pos="234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E6EA2D-07C3-4289-B0E2-75379234BF38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A4B6AD-C8FD-4FC0-9D71-BA374A2DF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487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4B6AD-C8FD-4FC0-9D71-BA374A2DF7C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722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4B6AD-C8FD-4FC0-9D71-BA374A2DF7C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431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CC-F5E3-48EE-A390-1CD01D990059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422B-E3E1-44C9-B941-8E24272E19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543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CC-F5E3-48EE-A390-1CD01D990059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422B-E3E1-44C9-B941-8E24272E19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048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CC-F5E3-48EE-A390-1CD01D990059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422B-E3E1-44C9-B941-8E24272E19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048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CC-F5E3-48EE-A390-1CD01D990059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422B-E3E1-44C9-B941-8E24272E19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089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CC-F5E3-48EE-A390-1CD01D990059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422B-E3E1-44C9-B941-8E24272E19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329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CC-F5E3-48EE-A390-1CD01D990059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422B-E3E1-44C9-B941-8E24272E19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805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CC-F5E3-48EE-A390-1CD01D990059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422B-E3E1-44C9-B941-8E24272E19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759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CC-F5E3-48EE-A390-1CD01D990059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422B-E3E1-44C9-B941-8E24272E19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705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CC-F5E3-48EE-A390-1CD01D990059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422B-E3E1-44C9-B941-8E24272E19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902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CC-F5E3-48EE-A390-1CD01D990059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422B-E3E1-44C9-B941-8E24272E19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162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CC-F5E3-48EE-A390-1CD01D990059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422B-E3E1-44C9-B941-8E24272E19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858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CC-F5E3-48EE-A390-1CD01D990059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C422B-E3E1-44C9-B941-8E24272E19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519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static.ngs.ru/" TargetMode="External"/><Relationship Id="rId3" Type="http://schemas.openxmlformats.org/officeDocument/2006/relationships/image" Target="../media/image1.jpeg"/><Relationship Id="rId7" Type="http://schemas.openxmlformats.org/officeDocument/2006/relationships/hyperlink" Target="http://s56.radikal.ru/i154/0812/a2/3e537b26aa99t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g0.liveinternet.ru/images/attach/c/4/80/940/80940168_main_big.jpg" TargetMode="External"/><Relationship Id="rId5" Type="http://schemas.openxmlformats.org/officeDocument/2006/relationships/hyperlink" Target="http://www.odiplome.com/upload/image/products/A/fullsize/attestat_za_11_klass_s_2007_cover.jpg" TargetMode="External"/><Relationship Id="rId4" Type="http://schemas.openxmlformats.org/officeDocument/2006/relationships/hyperlink" Target="http://komfort.lviv.ua/images/" TargetMode="External"/><Relationship Id="rId9" Type="http://schemas.openxmlformats.org/officeDocument/2006/relationships/hyperlink" Target="http://yagoda-spb.ru/number/read/prezentatsii-dlya-urokov-muziki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3.proshkolu.ru/content/media/pic/std/3000000/2056000/2055648-7024b2c0542010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4" y="0"/>
            <a:ext cx="914501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2475706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Интерактивный кроссворд с клавиатурой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b="1" dirty="0" smtClean="0">
                <a:solidFill>
                  <a:srgbClr val="FF0000"/>
                </a:solidFill>
              </a:rPr>
              <a:t>Слова с удвоенными согласными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dirty="0" smtClean="0"/>
              <a:t>Автор: </a:t>
            </a:r>
            <a:r>
              <a:rPr lang="ru-RU" sz="2800" b="1" dirty="0" err="1" smtClean="0"/>
              <a:t>Животенко</a:t>
            </a:r>
            <a:r>
              <a:rPr lang="ru-RU" sz="2800" b="1" dirty="0" smtClean="0"/>
              <a:t> Татьяна Васильевна</a:t>
            </a:r>
          </a:p>
          <a:p>
            <a:pPr algn="l"/>
            <a:r>
              <a:rPr lang="ru-RU" sz="2800" b="1" dirty="0" smtClean="0"/>
              <a:t>Учитель начальных классов</a:t>
            </a:r>
          </a:p>
          <a:p>
            <a:pPr algn="l"/>
            <a:r>
              <a:rPr lang="ru-RU" sz="2800" b="1" dirty="0" smtClean="0"/>
              <a:t>ГОУ РК «РЦО» </a:t>
            </a:r>
            <a:r>
              <a:rPr lang="ru-RU" sz="2800" b="1" dirty="0" err="1" smtClean="0"/>
              <a:t>г.Сыктывкар</a:t>
            </a:r>
            <a:endParaRPr lang="ru-RU" sz="2800" b="1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6084168" y="5589240"/>
            <a:ext cx="648072" cy="6480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конец 6">
            <a:hlinkClick r:id="" action="ppaction://hlinkshowjump?jump=lastslide" highlightClick="1"/>
          </p:cNvPr>
          <p:cNvSpPr/>
          <p:nvPr/>
        </p:nvSpPr>
        <p:spPr>
          <a:xfrm>
            <a:off x="971600" y="5589240"/>
            <a:ext cx="720080" cy="64807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38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.видео\Desktop\фон для презентаци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5736" y="692696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339752" y="877362"/>
            <a:ext cx="432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Ребята!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720840"/>
            <a:ext cx="82089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Предлагаю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Вашему вниманию кроссворд с клавиатурой </a:t>
            </a:r>
          </a:p>
          <a:p>
            <a:pPr lvl="0" algn="ctr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«Слова с удвоенными согласными».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Переход на следующий слайд </a:t>
            </a:r>
          </a:p>
          <a:p>
            <a:pPr lvl="0" algn="ctr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Осуществляется по стрелке.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  на вопрос наберите на клавиатуре.</a:t>
            </a:r>
          </a:p>
          <a:p>
            <a:pPr lvl="0" algn="ctr"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Удачи!</a:t>
            </a:r>
          </a:p>
        </p:txBody>
      </p:sp>
      <p:sp>
        <p:nvSpPr>
          <p:cNvPr id="5" name="Стрелка вправо 4">
            <a:hlinkClick r:id="" action="ppaction://hlinkshowjump?jump=nextslide" highlightClick="1"/>
          </p:cNvPr>
          <p:cNvSpPr/>
          <p:nvPr/>
        </p:nvSpPr>
        <p:spPr>
          <a:xfrm>
            <a:off x="4572000" y="5661248"/>
            <a:ext cx="1656184" cy="432048"/>
          </a:xfrm>
          <a:prstGeom prst="rightArrow">
            <a:avLst/>
          </a:prstGeom>
          <a:solidFill>
            <a:srgbClr val="FF000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47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3.proshkolu.ru/content/media/pic/std/3000000/2056000/2055648-7024b2c0542010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008" y="-171400"/>
            <a:ext cx="9167117" cy="7062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99473" y="414908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299473" y="414908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56673" y="460628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09073" y="475868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1470619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2" name="Багетная рамка 21"/>
          <p:cNvSpPr/>
          <p:nvPr/>
        </p:nvSpPr>
        <p:spPr>
          <a:xfrm>
            <a:off x="5212160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</a:t>
            </a:r>
            <a:endParaRPr lang="ru-RU" sz="2800" b="1" dirty="0"/>
          </a:p>
        </p:txBody>
      </p:sp>
      <p:sp>
        <p:nvSpPr>
          <p:cNvPr id="23" name="Багетная рамка 22"/>
          <p:cNvSpPr/>
          <p:nvPr/>
        </p:nvSpPr>
        <p:spPr>
          <a:xfrm>
            <a:off x="5890851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24" name="Багетная рамка 23"/>
          <p:cNvSpPr/>
          <p:nvPr/>
        </p:nvSpPr>
        <p:spPr>
          <a:xfrm>
            <a:off x="5677744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25" name="Багетная рамка 24"/>
          <p:cNvSpPr/>
          <p:nvPr/>
        </p:nvSpPr>
        <p:spPr>
          <a:xfrm>
            <a:off x="4746576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ж</a:t>
            </a:r>
            <a:endParaRPr lang="ru-RU" sz="2800" b="1" dirty="0"/>
          </a:p>
        </p:txBody>
      </p:sp>
      <p:sp>
        <p:nvSpPr>
          <p:cNvPr id="26" name="Багетная рамка 25"/>
          <p:cNvSpPr/>
          <p:nvPr/>
        </p:nvSpPr>
        <p:spPr>
          <a:xfrm>
            <a:off x="2885077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27" name="Багетная рамка 26"/>
          <p:cNvSpPr/>
          <p:nvPr/>
        </p:nvSpPr>
        <p:spPr>
          <a:xfrm>
            <a:off x="1939976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б</a:t>
            </a:r>
            <a:endParaRPr lang="ru-RU" sz="2800" b="1" dirty="0"/>
          </a:p>
        </p:txBody>
      </p:sp>
      <p:sp>
        <p:nvSpPr>
          <p:cNvPr id="28" name="Багетная рамка 27"/>
          <p:cNvSpPr/>
          <p:nvPr/>
        </p:nvSpPr>
        <p:spPr>
          <a:xfrm>
            <a:off x="3349824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</a:t>
            </a:r>
            <a:endParaRPr lang="ru-RU" sz="2800" b="1" dirty="0"/>
          </a:p>
        </p:txBody>
      </p:sp>
      <p:sp>
        <p:nvSpPr>
          <p:cNvPr id="29" name="Багетная рамка 28"/>
          <p:cNvSpPr/>
          <p:nvPr/>
        </p:nvSpPr>
        <p:spPr>
          <a:xfrm>
            <a:off x="4280992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ё</a:t>
            </a:r>
            <a:endParaRPr lang="ru-RU" sz="2800" b="1" dirty="0"/>
          </a:p>
        </p:txBody>
      </p:sp>
      <p:sp>
        <p:nvSpPr>
          <p:cNvPr id="30" name="Багетная рамка 29"/>
          <p:cNvSpPr/>
          <p:nvPr/>
        </p:nvSpPr>
        <p:spPr>
          <a:xfrm>
            <a:off x="3815408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31" name="Багетная рамка 30"/>
          <p:cNvSpPr/>
          <p:nvPr/>
        </p:nvSpPr>
        <p:spPr>
          <a:xfrm>
            <a:off x="2418656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32" name="Багетная рамка 31"/>
          <p:cNvSpPr/>
          <p:nvPr/>
        </p:nvSpPr>
        <p:spPr>
          <a:xfrm>
            <a:off x="1260276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й</a:t>
            </a:r>
            <a:endParaRPr lang="ru-RU" sz="2800" b="1" dirty="0"/>
          </a:p>
        </p:txBody>
      </p:sp>
      <p:sp>
        <p:nvSpPr>
          <p:cNvPr id="33" name="Багетная рамка 32"/>
          <p:cNvSpPr/>
          <p:nvPr/>
        </p:nvSpPr>
        <p:spPr>
          <a:xfrm>
            <a:off x="1711885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34" name="Багетная рамка 33"/>
          <p:cNvSpPr/>
          <p:nvPr/>
        </p:nvSpPr>
        <p:spPr>
          <a:xfrm>
            <a:off x="2185864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35" name="Багетная рамка 34"/>
          <p:cNvSpPr/>
          <p:nvPr/>
        </p:nvSpPr>
        <p:spPr>
          <a:xfrm>
            <a:off x="2641687" y="4826833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</a:t>
            </a:r>
            <a:endParaRPr lang="ru-RU" sz="2800" b="1" dirty="0"/>
          </a:p>
        </p:txBody>
      </p:sp>
      <p:sp>
        <p:nvSpPr>
          <p:cNvPr id="36" name="Багетная рамка 35"/>
          <p:cNvSpPr/>
          <p:nvPr/>
        </p:nvSpPr>
        <p:spPr>
          <a:xfrm>
            <a:off x="3112263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37" name="Багетная рамка 36"/>
          <p:cNvSpPr/>
          <p:nvPr/>
        </p:nvSpPr>
        <p:spPr>
          <a:xfrm>
            <a:off x="4979368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38" name="Багетная рамка 37"/>
          <p:cNvSpPr/>
          <p:nvPr/>
        </p:nvSpPr>
        <p:spPr>
          <a:xfrm>
            <a:off x="3577847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39" name="Багетная рамка 38"/>
          <p:cNvSpPr/>
          <p:nvPr/>
        </p:nvSpPr>
        <p:spPr>
          <a:xfrm>
            <a:off x="4051967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</a:t>
            </a:r>
            <a:endParaRPr lang="ru-RU" sz="2800" b="1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5425267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41" name="Багетная рамка 40"/>
          <p:cNvSpPr/>
          <p:nvPr/>
        </p:nvSpPr>
        <p:spPr>
          <a:xfrm>
            <a:off x="4517551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42" name="Багетная рамка 41"/>
          <p:cNvSpPr/>
          <p:nvPr/>
        </p:nvSpPr>
        <p:spPr>
          <a:xfrm>
            <a:off x="854597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ф</a:t>
            </a:r>
            <a:endParaRPr lang="ru-RU" sz="2800" b="1" dirty="0"/>
          </a:p>
        </p:txBody>
      </p:sp>
      <p:sp>
        <p:nvSpPr>
          <p:cNvPr id="43" name="Багетная рамка 42"/>
          <p:cNvSpPr/>
          <p:nvPr/>
        </p:nvSpPr>
        <p:spPr>
          <a:xfrm>
            <a:off x="1320181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х</a:t>
            </a:r>
            <a:endParaRPr lang="ru-RU" sz="2800" b="1" dirty="0"/>
          </a:p>
        </p:txBody>
      </p:sp>
      <p:sp>
        <p:nvSpPr>
          <p:cNvPr id="44" name="Багетная рамка 43"/>
          <p:cNvSpPr/>
          <p:nvPr/>
        </p:nvSpPr>
        <p:spPr>
          <a:xfrm>
            <a:off x="1785765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ц</a:t>
            </a:r>
            <a:endParaRPr lang="ru-RU" sz="2800" b="1" dirty="0"/>
          </a:p>
        </p:txBody>
      </p:sp>
      <p:sp>
        <p:nvSpPr>
          <p:cNvPr id="45" name="Багетная рамка 44"/>
          <p:cNvSpPr/>
          <p:nvPr/>
        </p:nvSpPr>
        <p:spPr>
          <a:xfrm>
            <a:off x="2251920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ч</a:t>
            </a:r>
            <a:endParaRPr lang="ru-RU" sz="2800" b="1" dirty="0"/>
          </a:p>
        </p:txBody>
      </p:sp>
      <p:sp>
        <p:nvSpPr>
          <p:cNvPr id="46" name="Багетная рамка 45"/>
          <p:cNvSpPr/>
          <p:nvPr/>
        </p:nvSpPr>
        <p:spPr>
          <a:xfrm>
            <a:off x="2717504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ш</a:t>
            </a:r>
            <a:endParaRPr lang="ru-RU" sz="2800" b="1" dirty="0"/>
          </a:p>
        </p:txBody>
      </p:sp>
      <p:sp>
        <p:nvSpPr>
          <p:cNvPr id="47" name="Багетная рамка 46"/>
          <p:cNvSpPr/>
          <p:nvPr/>
        </p:nvSpPr>
        <p:spPr>
          <a:xfrm>
            <a:off x="3183088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щ</a:t>
            </a:r>
            <a:endParaRPr lang="ru-RU" sz="2800" b="1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3649624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ъ</a:t>
            </a:r>
            <a:endParaRPr lang="ru-RU" sz="2800" b="1" dirty="0"/>
          </a:p>
        </p:txBody>
      </p:sp>
      <p:sp>
        <p:nvSpPr>
          <p:cNvPr id="49" name="Багетная рамка 48"/>
          <p:cNvSpPr/>
          <p:nvPr/>
        </p:nvSpPr>
        <p:spPr>
          <a:xfrm>
            <a:off x="4129026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ы</a:t>
            </a:r>
            <a:endParaRPr lang="ru-RU" sz="2800" b="1" dirty="0"/>
          </a:p>
        </p:txBody>
      </p:sp>
      <p:sp>
        <p:nvSpPr>
          <p:cNvPr id="50" name="Багетная рамка 49"/>
          <p:cNvSpPr/>
          <p:nvPr/>
        </p:nvSpPr>
        <p:spPr>
          <a:xfrm>
            <a:off x="4594610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ь</a:t>
            </a:r>
            <a:endParaRPr lang="ru-RU" sz="2800" b="1" dirty="0"/>
          </a:p>
        </p:txBody>
      </p:sp>
      <p:sp>
        <p:nvSpPr>
          <p:cNvPr id="51" name="Багетная рамка 50"/>
          <p:cNvSpPr/>
          <p:nvPr/>
        </p:nvSpPr>
        <p:spPr>
          <a:xfrm>
            <a:off x="5066824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э</a:t>
            </a:r>
            <a:endParaRPr lang="ru-RU" sz="2800" b="1" dirty="0"/>
          </a:p>
        </p:txBody>
      </p:sp>
      <p:sp>
        <p:nvSpPr>
          <p:cNvPr id="52" name="Багетная рамка 51"/>
          <p:cNvSpPr/>
          <p:nvPr/>
        </p:nvSpPr>
        <p:spPr>
          <a:xfrm>
            <a:off x="5528177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ю</a:t>
            </a:r>
            <a:endParaRPr lang="ru-RU" sz="2800" b="1" dirty="0"/>
          </a:p>
        </p:txBody>
      </p:sp>
      <p:sp>
        <p:nvSpPr>
          <p:cNvPr id="53" name="Багетная рамка 52"/>
          <p:cNvSpPr/>
          <p:nvPr/>
        </p:nvSpPr>
        <p:spPr>
          <a:xfrm>
            <a:off x="5993761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я</a:t>
            </a:r>
            <a:endParaRPr lang="ru-RU" sz="2800" b="1" dirty="0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1948444" y="75976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1952156" y="111980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1948446" y="183988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1948449" y="256209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1948445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1948450" y="219992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1948448" y="292213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1948447" y="328217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2192306" y="75976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434416" y="75976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82908" y="75976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1703411" y="75976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2182011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2414883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2661591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2915546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3167084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2176701" y="256209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2428871" y="2563180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2673331" y="256209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3403649" y="2563180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3888868" y="256209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2915545" y="2563180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3648672" y="256209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3161114" y="2563180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4125253" y="2563180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2188721" y="328217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2442649" y="328217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2686135" y="328217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3155800" y="328217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2928509" y="328217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3403649" y="328217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Стрелка вправо 54">
            <a:hlinkClick r:id="" action="ppaction://hlinkshowjump?jump=nextslide" highlightClick="1"/>
          </p:cNvPr>
          <p:cNvSpPr/>
          <p:nvPr/>
        </p:nvSpPr>
        <p:spPr>
          <a:xfrm>
            <a:off x="6948264" y="4149627"/>
            <a:ext cx="1728192" cy="467072"/>
          </a:xfrm>
          <a:prstGeom prst="rightArrow">
            <a:avLst>
              <a:gd name="adj1" fmla="val 68946"/>
              <a:gd name="adj2" fmla="val 11051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27402" y="807168"/>
            <a:ext cx="3200982" cy="2114963"/>
          </a:xfrm>
          <a:prstGeom prst="roundRect">
            <a:avLst/>
          </a:prstGeom>
          <a:ln w="76200">
            <a:solidFill>
              <a:srgbClr val="ED51E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400" b="1" dirty="0">
                <a:solidFill>
                  <a:prstClr val="black"/>
                </a:solidFill>
              </a:rPr>
              <a:t>Большой, продолговатый </a:t>
            </a:r>
            <a:r>
              <a:rPr lang="ru-RU" sz="2400" b="1" dirty="0" smtClean="0">
                <a:solidFill>
                  <a:prstClr val="black"/>
                </a:solidFill>
              </a:rPr>
              <a:t>сосуд </a:t>
            </a:r>
            <a:r>
              <a:rPr lang="ru-RU" sz="2400" b="1" dirty="0">
                <a:solidFill>
                  <a:prstClr val="black"/>
                </a:solidFill>
              </a:rPr>
              <a:t>для купанья или </a:t>
            </a:r>
            <a:r>
              <a:rPr lang="ru-RU" sz="2400" b="1" dirty="0" smtClean="0">
                <a:solidFill>
                  <a:prstClr val="black"/>
                </a:solidFill>
              </a:rPr>
              <a:t>лечения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1320181" y="987188"/>
            <a:ext cx="322810" cy="1800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320181" y="692696"/>
            <a:ext cx="195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pic>
        <p:nvPicPr>
          <p:cNvPr id="9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784" y="775824"/>
            <a:ext cx="3793814" cy="2848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269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3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3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3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3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8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3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8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3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8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3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8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3.proshkolu.ru/content/media/pic/std/3000000/2056000/2055648-7024b2c0542010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75637" cy="6891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99473" y="414908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299473" y="414908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56673" y="460628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09073" y="475868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1479093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2" name="Багетная рамка 21"/>
          <p:cNvSpPr/>
          <p:nvPr/>
        </p:nvSpPr>
        <p:spPr>
          <a:xfrm>
            <a:off x="5212160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</a:t>
            </a:r>
            <a:endParaRPr lang="ru-RU" sz="2800" b="1" dirty="0"/>
          </a:p>
        </p:txBody>
      </p:sp>
      <p:sp>
        <p:nvSpPr>
          <p:cNvPr id="23" name="Багетная рамка 22"/>
          <p:cNvSpPr/>
          <p:nvPr/>
        </p:nvSpPr>
        <p:spPr>
          <a:xfrm>
            <a:off x="5890984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24" name="Багетная рамка 23"/>
          <p:cNvSpPr/>
          <p:nvPr/>
        </p:nvSpPr>
        <p:spPr>
          <a:xfrm>
            <a:off x="5677744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25" name="Багетная рамка 24"/>
          <p:cNvSpPr/>
          <p:nvPr/>
        </p:nvSpPr>
        <p:spPr>
          <a:xfrm>
            <a:off x="4746576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ж</a:t>
            </a:r>
            <a:endParaRPr lang="ru-RU" sz="2800" b="1" dirty="0"/>
          </a:p>
        </p:txBody>
      </p:sp>
      <p:sp>
        <p:nvSpPr>
          <p:cNvPr id="26" name="Багетная рамка 25"/>
          <p:cNvSpPr/>
          <p:nvPr/>
        </p:nvSpPr>
        <p:spPr>
          <a:xfrm>
            <a:off x="2885077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27" name="Багетная рамка 26"/>
          <p:cNvSpPr/>
          <p:nvPr/>
        </p:nvSpPr>
        <p:spPr>
          <a:xfrm>
            <a:off x="1942917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б</a:t>
            </a:r>
            <a:endParaRPr lang="ru-RU" sz="2800" b="1" dirty="0"/>
          </a:p>
        </p:txBody>
      </p:sp>
      <p:sp>
        <p:nvSpPr>
          <p:cNvPr id="28" name="Багетная рамка 27"/>
          <p:cNvSpPr/>
          <p:nvPr/>
        </p:nvSpPr>
        <p:spPr>
          <a:xfrm>
            <a:off x="3349824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</a:t>
            </a:r>
            <a:endParaRPr lang="ru-RU" sz="2800" b="1" dirty="0"/>
          </a:p>
        </p:txBody>
      </p:sp>
      <p:sp>
        <p:nvSpPr>
          <p:cNvPr id="29" name="Багетная рамка 28"/>
          <p:cNvSpPr/>
          <p:nvPr/>
        </p:nvSpPr>
        <p:spPr>
          <a:xfrm>
            <a:off x="4280992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ё</a:t>
            </a:r>
            <a:endParaRPr lang="ru-RU" sz="2800" b="1" dirty="0"/>
          </a:p>
        </p:txBody>
      </p:sp>
      <p:sp>
        <p:nvSpPr>
          <p:cNvPr id="30" name="Багетная рамка 29"/>
          <p:cNvSpPr/>
          <p:nvPr/>
        </p:nvSpPr>
        <p:spPr>
          <a:xfrm>
            <a:off x="3815408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31" name="Багетная рамка 30"/>
          <p:cNvSpPr/>
          <p:nvPr/>
        </p:nvSpPr>
        <p:spPr>
          <a:xfrm>
            <a:off x="2418656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32" name="Багетная рамка 31"/>
          <p:cNvSpPr/>
          <p:nvPr/>
        </p:nvSpPr>
        <p:spPr>
          <a:xfrm>
            <a:off x="1282705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й</a:t>
            </a:r>
            <a:endParaRPr lang="ru-RU" sz="2800" b="1" dirty="0"/>
          </a:p>
        </p:txBody>
      </p:sp>
      <p:sp>
        <p:nvSpPr>
          <p:cNvPr id="33" name="Багетная рамка 32"/>
          <p:cNvSpPr/>
          <p:nvPr/>
        </p:nvSpPr>
        <p:spPr>
          <a:xfrm>
            <a:off x="1740377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34" name="Багетная рамка 33"/>
          <p:cNvSpPr/>
          <p:nvPr/>
        </p:nvSpPr>
        <p:spPr>
          <a:xfrm>
            <a:off x="2211966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35" name="Багетная рамка 34"/>
          <p:cNvSpPr/>
          <p:nvPr/>
        </p:nvSpPr>
        <p:spPr>
          <a:xfrm>
            <a:off x="2665437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</a:t>
            </a:r>
            <a:endParaRPr lang="ru-RU" sz="2800" b="1" dirty="0"/>
          </a:p>
        </p:txBody>
      </p:sp>
      <p:sp>
        <p:nvSpPr>
          <p:cNvPr id="36" name="Багетная рамка 35"/>
          <p:cNvSpPr/>
          <p:nvPr/>
        </p:nvSpPr>
        <p:spPr>
          <a:xfrm>
            <a:off x="3112263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37" name="Багетная рамка 36"/>
          <p:cNvSpPr/>
          <p:nvPr/>
        </p:nvSpPr>
        <p:spPr>
          <a:xfrm>
            <a:off x="4979368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38" name="Багетная рамка 37"/>
          <p:cNvSpPr/>
          <p:nvPr/>
        </p:nvSpPr>
        <p:spPr>
          <a:xfrm>
            <a:off x="3577847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39" name="Багетная рамка 38"/>
          <p:cNvSpPr/>
          <p:nvPr/>
        </p:nvSpPr>
        <p:spPr>
          <a:xfrm>
            <a:off x="4051967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</a:t>
            </a:r>
            <a:endParaRPr lang="ru-RU" sz="2800" b="1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5425267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41" name="Багетная рамка 40"/>
          <p:cNvSpPr/>
          <p:nvPr/>
        </p:nvSpPr>
        <p:spPr>
          <a:xfrm>
            <a:off x="4517551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42" name="Багетная рамка 41"/>
          <p:cNvSpPr/>
          <p:nvPr/>
        </p:nvSpPr>
        <p:spPr>
          <a:xfrm>
            <a:off x="854597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ф</a:t>
            </a:r>
            <a:endParaRPr lang="ru-RU" sz="2800" b="1" dirty="0"/>
          </a:p>
        </p:txBody>
      </p:sp>
      <p:sp>
        <p:nvSpPr>
          <p:cNvPr id="43" name="Багетная рамка 42"/>
          <p:cNvSpPr/>
          <p:nvPr/>
        </p:nvSpPr>
        <p:spPr>
          <a:xfrm>
            <a:off x="1320181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х</a:t>
            </a:r>
            <a:endParaRPr lang="ru-RU" sz="2800" b="1" dirty="0"/>
          </a:p>
        </p:txBody>
      </p:sp>
      <p:sp>
        <p:nvSpPr>
          <p:cNvPr id="44" name="Багетная рамка 43"/>
          <p:cNvSpPr/>
          <p:nvPr/>
        </p:nvSpPr>
        <p:spPr>
          <a:xfrm>
            <a:off x="1785765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ц</a:t>
            </a:r>
            <a:endParaRPr lang="ru-RU" sz="2800" b="1" dirty="0"/>
          </a:p>
        </p:txBody>
      </p:sp>
      <p:sp>
        <p:nvSpPr>
          <p:cNvPr id="45" name="Багетная рамка 44"/>
          <p:cNvSpPr/>
          <p:nvPr/>
        </p:nvSpPr>
        <p:spPr>
          <a:xfrm>
            <a:off x="2251920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ч</a:t>
            </a:r>
            <a:endParaRPr lang="ru-RU" sz="2800" b="1" dirty="0"/>
          </a:p>
        </p:txBody>
      </p:sp>
      <p:sp>
        <p:nvSpPr>
          <p:cNvPr id="46" name="Багетная рамка 45"/>
          <p:cNvSpPr/>
          <p:nvPr/>
        </p:nvSpPr>
        <p:spPr>
          <a:xfrm>
            <a:off x="2717504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ш</a:t>
            </a:r>
            <a:endParaRPr lang="ru-RU" sz="2800" b="1" dirty="0"/>
          </a:p>
        </p:txBody>
      </p:sp>
      <p:sp>
        <p:nvSpPr>
          <p:cNvPr id="47" name="Багетная рамка 46"/>
          <p:cNvSpPr/>
          <p:nvPr/>
        </p:nvSpPr>
        <p:spPr>
          <a:xfrm>
            <a:off x="3183088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щ</a:t>
            </a:r>
            <a:endParaRPr lang="ru-RU" sz="2800" b="1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3649624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ъ</a:t>
            </a:r>
            <a:endParaRPr lang="ru-RU" sz="2800" b="1" dirty="0"/>
          </a:p>
        </p:txBody>
      </p:sp>
      <p:sp>
        <p:nvSpPr>
          <p:cNvPr id="49" name="Багетная рамка 48"/>
          <p:cNvSpPr/>
          <p:nvPr/>
        </p:nvSpPr>
        <p:spPr>
          <a:xfrm>
            <a:off x="4129026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ы</a:t>
            </a:r>
            <a:endParaRPr lang="ru-RU" sz="2800" b="1" dirty="0"/>
          </a:p>
        </p:txBody>
      </p:sp>
      <p:sp>
        <p:nvSpPr>
          <p:cNvPr id="50" name="Багетная рамка 49"/>
          <p:cNvSpPr/>
          <p:nvPr/>
        </p:nvSpPr>
        <p:spPr>
          <a:xfrm>
            <a:off x="4594610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ь</a:t>
            </a:r>
            <a:endParaRPr lang="ru-RU" sz="2800" b="1" dirty="0"/>
          </a:p>
        </p:txBody>
      </p:sp>
      <p:sp>
        <p:nvSpPr>
          <p:cNvPr id="51" name="Багетная рамка 50"/>
          <p:cNvSpPr/>
          <p:nvPr/>
        </p:nvSpPr>
        <p:spPr>
          <a:xfrm>
            <a:off x="5066824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э</a:t>
            </a:r>
            <a:endParaRPr lang="ru-RU" sz="2800" b="1" dirty="0"/>
          </a:p>
        </p:txBody>
      </p:sp>
      <p:sp>
        <p:nvSpPr>
          <p:cNvPr id="52" name="Багетная рамка 51"/>
          <p:cNvSpPr/>
          <p:nvPr/>
        </p:nvSpPr>
        <p:spPr>
          <a:xfrm>
            <a:off x="5547422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ю</a:t>
            </a:r>
            <a:endParaRPr lang="ru-RU" sz="2800" b="1" dirty="0"/>
          </a:p>
        </p:txBody>
      </p:sp>
      <p:sp>
        <p:nvSpPr>
          <p:cNvPr id="53" name="Багетная рамка 52"/>
          <p:cNvSpPr/>
          <p:nvPr/>
        </p:nvSpPr>
        <p:spPr>
          <a:xfrm>
            <a:off x="6013006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я</a:t>
            </a:r>
            <a:endParaRPr lang="ru-RU" sz="2800" b="1" dirty="0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1958122" y="771476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1958173" y="1125953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1948446" y="183988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1948449" y="256209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1948445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</a:t>
            </a:r>
            <a:endParaRPr lang="ru-RU" sz="2400" b="1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1948450" y="219992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1948448" y="292213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1948447" y="328217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2200942" y="782412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444758" y="781864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89674" y="794000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1711885" y="783176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2182011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2414883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2674165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2915546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</a:t>
            </a:r>
            <a:endParaRPr lang="ru-RU" sz="2400" b="1" dirty="0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3152111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2179651" y="256209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2428871" y="256209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2661664" y="256209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3381005" y="256209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3861923" y="256425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2884240" y="256209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3625009" y="256209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3131021" y="256209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4098488" y="256209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2175709" y="328217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2412274" y="3274737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2651448" y="3282170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2878761" y="328217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3123443" y="328217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3373874" y="328217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Стрелка вправо 54">
            <a:hlinkClick r:id="" action="ppaction://hlinkshowjump?jump=nextslide" highlightClick="1"/>
          </p:cNvPr>
          <p:cNvSpPr/>
          <p:nvPr/>
        </p:nvSpPr>
        <p:spPr>
          <a:xfrm>
            <a:off x="6948264" y="4139208"/>
            <a:ext cx="1728192" cy="467072"/>
          </a:xfrm>
          <a:prstGeom prst="rightArrow">
            <a:avLst>
              <a:gd name="adj1" fmla="val 68946"/>
              <a:gd name="adj2" fmla="val 11051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44365" y="620688"/>
            <a:ext cx="2832992" cy="2301443"/>
          </a:xfrm>
          <a:prstGeom prst="roundRect">
            <a:avLst/>
          </a:prstGeom>
          <a:ln w="76200">
            <a:solidFill>
              <a:srgbClr val="ED51E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/>
              <a:t>Спортивная игра маленьким мячом, который перебрасывается ракеткой через сетку</a:t>
            </a:r>
            <a:endParaRPr lang="ru-RU" sz="2400" b="1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1552973" y="1659868"/>
            <a:ext cx="322810" cy="1800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552973" y="1362056"/>
            <a:ext cx="20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pic>
        <p:nvPicPr>
          <p:cNvPr id="9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172" y="603409"/>
            <a:ext cx="3882836" cy="2563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282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5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5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5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0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5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0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5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0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5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0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5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0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3.proshkolu.ru/content/media/pic/std/3000000/2056000/2055648-7024b2c0542010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7117" cy="6891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99473" y="414908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299473" y="414908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56673" y="460628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09073" y="475868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1479093" y="4136564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2" name="Багетная рамка 21"/>
          <p:cNvSpPr/>
          <p:nvPr/>
        </p:nvSpPr>
        <p:spPr>
          <a:xfrm>
            <a:off x="5212160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</a:t>
            </a:r>
            <a:endParaRPr lang="ru-RU" sz="2800" b="1" dirty="0"/>
          </a:p>
        </p:txBody>
      </p:sp>
      <p:sp>
        <p:nvSpPr>
          <p:cNvPr id="23" name="Багетная рамка 22"/>
          <p:cNvSpPr/>
          <p:nvPr/>
        </p:nvSpPr>
        <p:spPr>
          <a:xfrm>
            <a:off x="5880487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24" name="Багетная рамка 23"/>
          <p:cNvSpPr/>
          <p:nvPr/>
        </p:nvSpPr>
        <p:spPr>
          <a:xfrm>
            <a:off x="5677744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25" name="Багетная рамка 24"/>
          <p:cNvSpPr/>
          <p:nvPr/>
        </p:nvSpPr>
        <p:spPr>
          <a:xfrm>
            <a:off x="4746576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ж</a:t>
            </a:r>
            <a:endParaRPr lang="ru-RU" sz="2800" b="1" dirty="0"/>
          </a:p>
        </p:txBody>
      </p:sp>
      <p:sp>
        <p:nvSpPr>
          <p:cNvPr id="26" name="Багетная рамка 25"/>
          <p:cNvSpPr/>
          <p:nvPr/>
        </p:nvSpPr>
        <p:spPr>
          <a:xfrm>
            <a:off x="2885077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27" name="Багетная рамка 26"/>
          <p:cNvSpPr/>
          <p:nvPr/>
        </p:nvSpPr>
        <p:spPr>
          <a:xfrm>
            <a:off x="1948448" y="4139208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б</a:t>
            </a:r>
            <a:endParaRPr lang="ru-RU" sz="2800" b="1" dirty="0"/>
          </a:p>
        </p:txBody>
      </p:sp>
      <p:sp>
        <p:nvSpPr>
          <p:cNvPr id="28" name="Багетная рамка 27"/>
          <p:cNvSpPr/>
          <p:nvPr/>
        </p:nvSpPr>
        <p:spPr>
          <a:xfrm>
            <a:off x="3349824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</a:t>
            </a:r>
            <a:endParaRPr lang="ru-RU" sz="2800" b="1" dirty="0"/>
          </a:p>
        </p:txBody>
      </p:sp>
      <p:sp>
        <p:nvSpPr>
          <p:cNvPr id="29" name="Багетная рамка 28"/>
          <p:cNvSpPr/>
          <p:nvPr/>
        </p:nvSpPr>
        <p:spPr>
          <a:xfrm>
            <a:off x="4280992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ё</a:t>
            </a:r>
            <a:endParaRPr lang="ru-RU" sz="2800" b="1" dirty="0"/>
          </a:p>
        </p:txBody>
      </p:sp>
      <p:sp>
        <p:nvSpPr>
          <p:cNvPr id="30" name="Багетная рамка 29"/>
          <p:cNvSpPr/>
          <p:nvPr/>
        </p:nvSpPr>
        <p:spPr>
          <a:xfrm>
            <a:off x="3815408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31" name="Багетная рамка 30"/>
          <p:cNvSpPr/>
          <p:nvPr/>
        </p:nvSpPr>
        <p:spPr>
          <a:xfrm>
            <a:off x="2418656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32" name="Багетная рамка 31"/>
          <p:cNvSpPr/>
          <p:nvPr/>
        </p:nvSpPr>
        <p:spPr>
          <a:xfrm>
            <a:off x="1261326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й</a:t>
            </a:r>
            <a:endParaRPr lang="ru-RU" sz="2800" b="1" dirty="0"/>
          </a:p>
        </p:txBody>
      </p:sp>
      <p:sp>
        <p:nvSpPr>
          <p:cNvPr id="33" name="Багетная рамка 32"/>
          <p:cNvSpPr/>
          <p:nvPr/>
        </p:nvSpPr>
        <p:spPr>
          <a:xfrm>
            <a:off x="1726910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34" name="Багетная рамка 33"/>
          <p:cNvSpPr/>
          <p:nvPr/>
        </p:nvSpPr>
        <p:spPr>
          <a:xfrm>
            <a:off x="2192494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35" name="Багетная рамка 34"/>
          <p:cNvSpPr/>
          <p:nvPr/>
        </p:nvSpPr>
        <p:spPr>
          <a:xfrm>
            <a:off x="2646679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</a:t>
            </a:r>
            <a:endParaRPr lang="ru-RU" sz="2800" b="1" dirty="0"/>
          </a:p>
        </p:txBody>
      </p:sp>
      <p:sp>
        <p:nvSpPr>
          <p:cNvPr id="36" name="Багетная рамка 35"/>
          <p:cNvSpPr/>
          <p:nvPr/>
        </p:nvSpPr>
        <p:spPr>
          <a:xfrm>
            <a:off x="3112263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37" name="Багетная рамка 36"/>
          <p:cNvSpPr/>
          <p:nvPr/>
        </p:nvSpPr>
        <p:spPr>
          <a:xfrm>
            <a:off x="4973180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38" name="Багетная рамка 37"/>
          <p:cNvSpPr/>
          <p:nvPr/>
        </p:nvSpPr>
        <p:spPr>
          <a:xfrm>
            <a:off x="3577847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39" name="Багетная рамка 38"/>
          <p:cNvSpPr/>
          <p:nvPr/>
        </p:nvSpPr>
        <p:spPr>
          <a:xfrm>
            <a:off x="4051967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</a:t>
            </a:r>
            <a:endParaRPr lang="ru-RU" sz="2800" b="1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5414903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41" name="Багетная рамка 40"/>
          <p:cNvSpPr/>
          <p:nvPr/>
        </p:nvSpPr>
        <p:spPr>
          <a:xfrm>
            <a:off x="4517551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42" name="Багетная рамка 41"/>
          <p:cNvSpPr/>
          <p:nvPr/>
        </p:nvSpPr>
        <p:spPr>
          <a:xfrm>
            <a:off x="869607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ф</a:t>
            </a:r>
            <a:endParaRPr lang="ru-RU" sz="2800" b="1" dirty="0"/>
          </a:p>
        </p:txBody>
      </p:sp>
      <p:sp>
        <p:nvSpPr>
          <p:cNvPr id="43" name="Багетная рамка 42"/>
          <p:cNvSpPr/>
          <p:nvPr/>
        </p:nvSpPr>
        <p:spPr>
          <a:xfrm>
            <a:off x="1320181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х</a:t>
            </a:r>
            <a:endParaRPr lang="ru-RU" sz="2800" b="1" dirty="0"/>
          </a:p>
        </p:txBody>
      </p:sp>
      <p:sp>
        <p:nvSpPr>
          <p:cNvPr id="44" name="Багетная рамка 43"/>
          <p:cNvSpPr/>
          <p:nvPr/>
        </p:nvSpPr>
        <p:spPr>
          <a:xfrm>
            <a:off x="1785765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ц</a:t>
            </a:r>
            <a:endParaRPr lang="ru-RU" sz="2800" b="1" dirty="0"/>
          </a:p>
        </p:txBody>
      </p:sp>
      <p:sp>
        <p:nvSpPr>
          <p:cNvPr id="45" name="Багетная рамка 44"/>
          <p:cNvSpPr/>
          <p:nvPr/>
        </p:nvSpPr>
        <p:spPr>
          <a:xfrm>
            <a:off x="2251920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ч</a:t>
            </a:r>
            <a:endParaRPr lang="ru-RU" sz="2800" b="1" dirty="0"/>
          </a:p>
        </p:txBody>
      </p:sp>
      <p:sp>
        <p:nvSpPr>
          <p:cNvPr id="46" name="Багетная рамка 45"/>
          <p:cNvSpPr/>
          <p:nvPr/>
        </p:nvSpPr>
        <p:spPr>
          <a:xfrm>
            <a:off x="2717504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ш</a:t>
            </a:r>
            <a:endParaRPr lang="ru-RU" sz="2800" b="1" dirty="0"/>
          </a:p>
        </p:txBody>
      </p:sp>
      <p:sp>
        <p:nvSpPr>
          <p:cNvPr id="47" name="Багетная рамка 46"/>
          <p:cNvSpPr/>
          <p:nvPr/>
        </p:nvSpPr>
        <p:spPr>
          <a:xfrm>
            <a:off x="3183088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щ</a:t>
            </a:r>
            <a:endParaRPr lang="ru-RU" sz="2800" b="1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3649624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ъ</a:t>
            </a:r>
            <a:endParaRPr lang="ru-RU" sz="2800" b="1" dirty="0"/>
          </a:p>
        </p:txBody>
      </p:sp>
      <p:sp>
        <p:nvSpPr>
          <p:cNvPr id="49" name="Багетная рамка 48"/>
          <p:cNvSpPr/>
          <p:nvPr/>
        </p:nvSpPr>
        <p:spPr>
          <a:xfrm>
            <a:off x="4129026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ы</a:t>
            </a:r>
            <a:endParaRPr lang="ru-RU" sz="2800" b="1" dirty="0"/>
          </a:p>
        </p:txBody>
      </p:sp>
      <p:sp>
        <p:nvSpPr>
          <p:cNvPr id="50" name="Багетная рамка 49"/>
          <p:cNvSpPr/>
          <p:nvPr/>
        </p:nvSpPr>
        <p:spPr>
          <a:xfrm>
            <a:off x="4594610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ь</a:t>
            </a:r>
            <a:endParaRPr lang="ru-RU" sz="2800" b="1" dirty="0"/>
          </a:p>
        </p:txBody>
      </p:sp>
      <p:sp>
        <p:nvSpPr>
          <p:cNvPr id="51" name="Багетная рамка 50"/>
          <p:cNvSpPr/>
          <p:nvPr/>
        </p:nvSpPr>
        <p:spPr>
          <a:xfrm>
            <a:off x="5066824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э</a:t>
            </a:r>
            <a:endParaRPr lang="ru-RU" sz="2800" b="1" dirty="0"/>
          </a:p>
        </p:txBody>
      </p:sp>
      <p:sp>
        <p:nvSpPr>
          <p:cNvPr id="52" name="Багетная рамка 51"/>
          <p:cNvSpPr/>
          <p:nvPr/>
        </p:nvSpPr>
        <p:spPr>
          <a:xfrm>
            <a:off x="5547422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ю</a:t>
            </a:r>
            <a:endParaRPr lang="ru-RU" sz="2800" b="1" dirty="0"/>
          </a:p>
        </p:txBody>
      </p:sp>
      <p:sp>
        <p:nvSpPr>
          <p:cNvPr id="53" name="Багетная рамка 52"/>
          <p:cNvSpPr/>
          <p:nvPr/>
        </p:nvSpPr>
        <p:spPr>
          <a:xfrm>
            <a:off x="6013006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я</a:t>
            </a:r>
            <a:endParaRPr lang="ru-RU" sz="2800" b="1" dirty="0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1955928" y="780535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1959702" y="1149390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1958288" y="1876525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1962852" y="1509430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</a:t>
            </a:r>
            <a:endParaRPr lang="ru-RU" sz="2400" b="1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1962081" y="2236565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1960357" y="3313675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1948448" y="2593595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</a:t>
            </a:r>
            <a:endParaRPr lang="ru-RU" sz="2400" b="1" dirty="0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1955929" y="2953635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2196922" y="780535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446264" y="780535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96368" y="780535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1711885" y="780535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2188721" y="1509430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2425286" y="1509430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2678981" y="1509430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2924190" y="1509430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</a:t>
            </a:r>
            <a:endParaRPr lang="ru-RU" sz="2400" b="1" dirty="0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3166290" y="1509430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2194853" y="2593595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2440801" y="2591852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2688035" y="2591852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е</a:t>
            </a: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3432114" y="2593595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3913142" y="2591852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</a:t>
            </a:r>
            <a:endParaRPr lang="ru-RU" sz="2400" b="1" dirty="0"/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2937778" y="2591852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</a:t>
            </a:r>
            <a:endParaRPr lang="ru-RU" sz="2400" b="1" dirty="0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3668679" y="2593595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</a:t>
            </a:r>
            <a:endParaRPr lang="ru-RU" sz="2400" b="1" dirty="0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3186861" y="2591852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</a:t>
            </a:r>
            <a:endParaRPr lang="ru-RU" sz="2400" b="1" dirty="0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4166476" y="2593595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2207010" y="3313675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2455630" y="3313675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2696368" y="3313675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2944447" y="3309236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3191221" y="3313675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3438422" y="3309236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Стрелка вправо 54">
            <a:hlinkClick r:id="" action="ppaction://hlinkshowjump?jump=nextslide" highlightClick="1"/>
          </p:cNvPr>
          <p:cNvSpPr/>
          <p:nvPr/>
        </p:nvSpPr>
        <p:spPr>
          <a:xfrm>
            <a:off x="6948264" y="4139208"/>
            <a:ext cx="1728192" cy="467072"/>
          </a:xfrm>
          <a:prstGeom prst="rightArrow">
            <a:avLst>
              <a:gd name="adj1" fmla="val 68946"/>
              <a:gd name="adj2" fmla="val 11051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44365" y="755685"/>
            <a:ext cx="2832992" cy="1624263"/>
          </a:xfrm>
          <a:prstGeom prst="roundRect">
            <a:avLst/>
          </a:prstGeom>
          <a:ln w="76200">
            <a:solidFill>
              <a:srgbClr val="ED51E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400" b="1" dirty="0">
                <a:solidFill>
                  <a:prstClr val="black"/>
                </a:solidFill>
              </a:rPr>
              <a:t>Срочное сообщение, переданное по </a:t>
            </a:r>
            <a:r>
              <a:rPr lang="ru-RU" sz="2400" b="1" dirty="0" smtClean="0">
                <a:solidFill>
                  <a:prstClr val="black"/>
                </a:solidFill>
              </a:rPr>
              <a:t>телеграфу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1549544" y="2773615"/>
            <a:ext cx="354731" cy="1800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549544" y="2391797"/>
            <a:ext cx="314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</a:t>
            </a:r>
            <a:endParaRPr lang="ru-RU" sz="2000" b="1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" b="6784"/>
          <a:stretch/>
        </p:blipFill>
        <p:spPr bwMode="auto">
          <a:xfrm>
            <a:off x="5201471" y="670330"/>
            <a:ext cx="3320407" cy="2412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262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7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7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2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2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7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2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7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2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7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2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7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2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7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2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7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2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3.proshkolu.ru/content/media/pic/std/3000000/2056000/2055648-7024b2c0542010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1" y="-243408"/>
            <a:ext cx="9167117" cy="6891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99473" y="414908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299473" y="414908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56673" y="460628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09073" y="475868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1488748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2" name="Багетная рамка 21"/>
          <p:cNvSpPr/>
          <p:nvPr/>
        </p:nvSpPr>
        <p:spPr>
          <a:xfrm>
            <a:off x="5212160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</a:t>
            </a:r>
            <a:endParaRPr lang="ru-RU" sz="2800" b="1" dirty="0"/>
          </a:p>
        </p:txBody>
      </p:sp>
      <p:sp>
        <p:nvSpPr>
          <p:cNvPr id="23" name="Багетная рамка 22"/>
          <p:cNvSpPr/>
          <p:nvPr/>
        </p:nvSpPr>
        <p:spPr>
          <a:xfrm>
            <a:off x="5890851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24" name="Багетная рамка 23"/>
          <p:cNvSpPr/>
          <p:nvPr/>
        </p:nvSpPr>
        <p:spPr>
          <a:xfrm>
            <a:off x="5677744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25" name="Багетная рамка 24"/>
          <p:cNvSpPr/>
          <p:nvPr/>
        </p:nvSpPr>
        <p:spPr>
          <a:xfrm>
            <a:off x="4746576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ж</a:t>
            </a:r>
            <a:endParaRPr lang="ru-RU" sz="2800" b="1" dirty="0"/>
          </a:p>
        </p:txBody>
      </p:sp>
      <p:sp>
        <p:nvSpPr>
          <p:cNvPr id="26" name="Багетная рамка 25"/>
          <p:cNvSpPr/>
          <p:nvPr/>
        </p:nvSpPr>
        <p:spPr>
          <a:xfrm>
            <a:off x="2885077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27" name="Багетная рамка 26"/>
          <p:cNvSpPr/>
          <p:nvPr/>
        </p:nvSpPr>
        <p:spPr>
          <a:xfrm>
            <a:off x="1945445" y="4150443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б</a:t>
            </a:r>
            <a:endParaRPr lang="ru-RU" sz="2800" b="1" dirty="0"/>
          </a:p>
        </p:txBody>
      </p:sp>
      <p:sp>
        <p:nvSpPr>
          <p:cNvPr id="28" name="Багетная рамка 27"/>
          <p:cNvSpPr/>
          <p:nvPr/>
        </p:nvSpPr>
        <p:spPr>
          <a:xfrm>
            <a:off x="3349824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</a:t>
            </a:r>
            <a:endParaRPr lang="ru-RU" sz="2800" b="1" dirty="0"/>
          </a:p>
        </p:txBody>
      </p:sp>
      <p:sp>
        <p:nvSpPr>
          <p:cNvPr id="29" name="Багетная рамка 28"/>
          <p:cNvSpPr/>
          <p:nvPr/>
        </p:nvSpPr>
        <p:spPr>
          <a:xfrm>
            <a:off x="4280992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ё</a:t>
            </a:r>
            <a:endParaRPr lang="ru-RU" sz="2800" b="1" dirty="0"/>
          </a:p>
        </p:txBody>
      </p:sp>
      <p:sp>
        <p:nvSpPr>
          <p:cNvPr id="30" name="Багетная рамка 29"/>
          <p:cNvSpPr/>
          <p:nvPr/>
        </p:nvSpPr>
        <p:spPr>
          <a:xfrm>
            <a:off x="3815408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31" name="Багетная рамка 30"/>
          <p:cNvSpPr/>
          <p:nvPr/>
        </p:nvSpPr>
        <p:spPr>
          <a:xfrm>
            <a:off x="2418656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32" name="Багетная рамка 31"/>
          <p:cNvSpPr/>
          <p:nvPr/>
        </p:nvSpPr>
        <p:spPr>
          <a:xfrm>
            <a:off x="1265937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й</a:t>
            </a:r>
            <a:endParaRPr lang="ru-RU" sz="2800" b="1" dirty="0"/>
          </a:p>
        </p:txBody>
      </p:sp>
      <p:sp>
        <p:nvSpPr>
          <p:cNvPr id="33" name="Багетная рамка 32"/>
          <p:cNvSpPr/>
          <p:nvPr/>
        </p:nvSpPr>
        <p:spPr>
          <a:xfrm>
            <a:off x="1739905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34" name="Багетная рамка 33"/>
          <p:cNvSpPr/>
          <p:nvPr/>
        </p:nvSpPr>
        <p:spPr>
          <a:xfrm>
            <a:off x="2196643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35" name="Багетная рамка 34"/>
          <p:cNvSpPr/>
          <p:nvPr/>
        </p:nvSpPr>
        <p:spPr>
          <a:xfrm>
            <a:off x="2661716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</a:t>
            </a:r>
            <a:endParaRPr lang="ru-RU" sz="2800" b="1" dirty="0"/>
          </a:p>
        </p:txBody>
      </p:sp>
      <p:sp>
        <p:nvSpPr>
          <p:cNvPr id="36" name="Багетная рамка 35"/>
          <p:cNvSpPr/>
          <p:nvPr/>
        </p:nvSpPr>
        <p:spPr>
          <a:xfrm>
            <a:off x="3112263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37" name="Багетная рамка 36"/>
          <p:cNvSpPr/>
          <p:nvPr/>
        </p:nvSpPr>
        <p:spPr>
          <a:xfrm>
            <a:off x="4983135" y="4824332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38" name="Багетная рамка 37"/>
          <p:cNvSpPr/>
          <p:nvPr/>
        </p:nvSpPr>
        <p:spPr>
          <a:xfrm>
            <a:off x="3577847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39" name="Багетная рамка 38"/>
          <p:cNvSpPr/>
          <p:nvPr/>
        </p:nvSpPr>
        <p:spPr>
          <a:xfrm>
            <a:off x="4051967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</a:t>
            </a:r>
            <a:endParaRPr lang="ru-RU" sz="2800" b="1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5425267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41" name="Багетная рамка 40"/>
          <p:cNvSpPr/>
          <p:nvPr/>
        </p:nvSpPr>
        <p:spPr>
          <a:xfrm>
            <a:off x="4517551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42" name="Багетная рамка 41"/>
          <p:cNvSpPr/>
          <p:nvPr/>
        </p:nvSpPr>
        <p:spPr>
          <a:xfrm>
            <a:off x="868094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ф</a:t>
            </a:r>
            <a:endParaRPr lang="ru-RU" sz="2800" b="1" dirty="0"/>
          </a:p>
        </p:txBody>
      </p:sp>
      <p:sp>
        <p:nvSpPr>
          <p:cNvPr id="43" name="Багетная рамка 42"/>
          <p:cNvSpPr/>
          <p:nvPr/>
        </p:nvSpPr>
        <p:spPr>
          <a:xfrm>
            <a:off x="1320181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х</a:t>
            </a:r>
            <a:endParaRPr lang="ru-RU" sz="2800" b="1" dirty="0"/>
          </a:p>
        </p:txBody>
      </p:sp>
      <p:sp>
        <p:nvSpPr>
          <p:cNvPr id="44" name="Багетная рамка 43"/>
          <p:cNvSpPr/>
          <p:nvPr/>
        </p:nvSpPr>
        <p:spPr>
          <a:xfrm>
            <a:off x="1785765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ц</a:t>
            </a:r>
            <a:endParaRPr lang="ru-RU" sz="2800" b="1" dirty="0"/>
          </a:p>
        </p:txBody>
      </p:sp>
      <p:sp>
        <p:nvSpPr>
          <p:cNvPr id="45" name="Багетная рамка 44"/>
          <p:cNvSpPr/>
          <p:nvPr/>
        </p:nvSpPr>
        <p:spPr>
          <a:xfrm>
            <a:off x="2251920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ч</a:t>
            </a:r>
            <a:endParaRPr lang="ru-RU" sz="2800" b="1" dirty="0"/>
          </a:p>
        </p:txBody>
      </p:sp>
      <p:sp>
        <p:nvSpPr>
          <p:cNvPr id="46" name="Багетная рамка 45"/>
          <p:cNvSpPr/>
          <p:nvPr/>
        </p:nvSpPr>
        <p:spPr>
          <a:xfrm>
            <a:off x="2717504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ш</a:t>
            </a:r>
            <a:endParaRPr lang="ru-RU" sz="2800" b="1" dirty="0"/>
          </a:p>
        </p:txBody>
      </p:sp>
      <p:sp>
        <p:nvSpPr>
          <p:cNvPr id="47" name="Багетная рамка 46"/>
          <p:cNvSpPr/>
          <p:nvPr/>
        </p:nvSpPr>
        <p:spPr>
          <a:xfrm>
            <a:off x="3183088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щ</a:t>
            </a:r>
            <a:endParaRPr lang="ru-RU" sz="2800" b="1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3649624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ъ</a:t>
            </a:r>
            <a:endParaRPr lang="ru-RU" sz="2800" b="1" dirty="0"/>
          </a:p>
        </p:txBody>
      </p:sp>
      <p:sp>
        <p:nvSpPr>
          <p:cNvPr id="49" name="Багетная рамка 48"/>
          <p:cNvSpPr/>
          <p:nvPr/>
        </p:nvSpPr>
        <p:spPr>
          <a:xfrm>
            <a:off x="4129026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ы</a:t>
            </a:r>
            <a:endParaRPr lang="ru-RU" sz="2800" b="1" dirty="0"/>
          </a:p>
        </p:txBody>
      </p:sp>
      <p:sp>
        <p:nvSpPr>
          <p:cNvPr id="50" name="Багетная рамка 49"/>
          <p:cNvSpPr/>
          <p:nvPr/>
        </p:nvSpPr>
        <p:spPr>
          <a:xfrm>
            <a:off x="4594610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ь</a:t>
            </a:r>
            <a:endParaRPr lang="ru-RU" sz="2800" b="1" dirty="0"/>
          </a:p>
        </p:txBody>
      </p:sp>
      <p:sp>
        <p:nvSpPr>
          <p:cNvPr id="51" name="Багетная рамка 50"/>
          <p:cNvSpPr/>
          <p:nvPr/>
        </p:nvSpPr>
        <p:spPr>
          <a:xfrm>
            <a:off x="5066824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э</a:t>
            </a:r>
            <a:endParaRPr lang="ru-RU" sz="2800" b="1" dirty="0"/>
          </a:p>
        </p:txBody>
      </p:sp>
      <p:sp>
        <p:nvSpPr>
          <p:cNvPr id="52" name="Багетная рамка 51"/>
          <p:cNvSpPr/>
          <p:nvPr/>
        </p:nvSpPr>
        <p:spPr>
          <a:xfrm>
            <a:off x="5547422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ю</a:t>
            </a:r>
            <a:endParaRPr lang="ru-RU" sz="2800" b="1" dirty="0"/>
          </a:p>
        </p:txBody>
      </p:sp>
      <p:sp>
        <p:nvSpPr>
          <p:cNvPr id="53" name="Багетная рамка 52"/>
          <p:cNvSpPr/>
          <p:nvPr/>
        </p:nvSpPr>
        <p:spPr>
          <a:xfrm>
            <a:off x="6013006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я</a:t>
            </a:r>
            <a:endParaRPr lang="ru-RU" sz="2800" b="1" dirty="0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1948443" y="80716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1948444" y="1182036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1948446" y="183988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1948445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</a:t>
            </a:r>
            <a:endParaRPr lang="ru-RU" sz="2400" b="1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1948450" y="219992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1945445" y="3302034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</a:t>
            </a:r>
            <a:endParaRPr lang="ru-RU" sz="2400" b="1" dirty="0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1945446" y="255996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</a:t>
            </a:r>
            <a:endParaRPr lang="ru-RU" sz="2400" b="1" dirty="0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1948447" y="293044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2182012" y="80716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428872" y="80716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74165" y="80716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1711885" y="80716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2182011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2414883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2674165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2915546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</a:t>
            </a:r>
            <a:endParaRPr lang="ru-RU" sz="2400" b="1" dirty="0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3179315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2193913" y="2549953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2437600" y="2549953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2678981" y="2549953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е</a:t>
            </a: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3402120" y="2549953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3892461" y="256209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</a:t>
            </a:r>
            <a:endParaRPr lang="ru-RU" sz="2400" b="1" dirty="0"/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2924549" y="255996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</a:t>
            </a:r>
            <a:endParaRPr lang="ru-RU" sz="2400" b="1" dirty="0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3648672" y="255996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</a:t>
            </a:r>
            <a:endParaRPr lang="ru-RU" sz="2400" b="1" dirty="0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3162441" y="2549953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</a:t>
            </a:r>
            <a:endParaRPr lang="ru-RU" sz="2400" b="1" dirty="0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4129026" y="256209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2183351" y="3302034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2433752" y="3302034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</a:t>
            </a:r>
            <a:endParaRPr lang="ru-RU" sz="2400" b="1" dirty="0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2678980" y="3302034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</a:t>
            </a:r>
            <a:endParaRPr lang="ru-RU" sz="2400" b="1" dirty="0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2928792" y="3302034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3165357" y="3302034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3412106" y="3302034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55" name="Стрелка вправо 54">
            <a:hlinkClick r:id="" action="ppaction://hlinkshowjump?jump=nextslide" highlightClick="1"/>
          </p:cNvPr>
          <p:cNvSpPr/>
          <p:nvPr/>
        </p:nvSpPr>
        <p:spPr>
          <a:xfrm>
            <a:off x="6948264" y="4139208"/>
            <a:ext cx="1728192" cy="467072"/>
          </a:xfrm>
          <a:prstGeom prst="rightArrow">
            <a:avLst>
              <a:gd name="adj1" fmla="val 68946"/>
              <a:gd name="adj2" fmla="val 11051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44365" y="755685"/>
            <a:ext cx="2832992" cy="2673315"/>
          </a:xfrm>
          <a:prstGeom prst="roundRect">
            <a:avLst/>
          </a:prstGeom>
          <a:ln w="76200">
            <a:solidFill>
              <a:srgbClr val="ED51E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400" b="1" dirty="0">
                <a:solidFill>
                  <a:prstClr val="black"/>
                </a:solidFill>
              </a:rPr>
              <a:t>Горизонтальная или слегка наклонённая площадка, ограниченная уступом...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1541603" y="3460853"/>
            <a:ext cx="359873" cy="1800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670661" y="3081944"/>
            <a:ext cx="159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4</a:t>
            </a:r>
            <a:endParaRPr lang="ru-RU" sz="2000" b="1" dirty="0"/>
          </a:p>
        </p:txBody>
      </p:sp>
      <p:pic>
        <p:nvPicPr>
          <p:cNvPr id="9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343" y="693338"/>
            <a:ext cx="3663939" cy="2841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264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4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4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9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4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9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9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4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9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4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9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4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25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3.proshkolu.ru/content/media/pic/std/3000000/2056000/2055648-7024b2c0542010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" y="0"/>
            <a:ext cx="914501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99473" y="414908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299473" y="414908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56673" y="460628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09073" y="475868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1479093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2" name="Багетная рамка 21"/>
          <p:cNvSpPr/>
          <p:nvPr/>
        </p:nvSpPr>
        <p:spPr>
          <a:xfrm>
            <a:off x="5212160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</a:t>
            </a:r>
            <a:endParaRPr lang="ru-RU" sz="2800" b="1" dirty="0"/>
          </a:p>
        </p:txBody>
      </p:sp>
      <p:sp>
        <p:nvSpPr>
          <p:cNvPr id="23" name="Багетная рамка 22"/>
          <p:cNvSpPr/>
          <p:nvPr/>
        </p:nvSpPr>
        <p:spPr>
          <a:xfrm>
            <a:off x="5890851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24" name="Багетная рамка 23"/>
          <p:cNvSpPr/>
          <p:nvPr/>
        </p:nvSpPr>
        <p:spPr>
          <a:xfrm>
            <a:off x="5677744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25" name="Багетная рамка 24"/>
          <p:cNvSpPr/>
          <p:nvPr/>
        </p:nvSpPr>
        <p:spPr>
          <a:xfrm>
            <a:off x="4746576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ж</a:t>
            </a:r>
            <a:endParaRPr lang="ru-RU" sz="2800" b="1" dirty="0"/>
          </a:p>
        </p:txBody>
      </p:sp>
      <p:sp>
        <p:nvSpPr>
          <p:cNvPr id="26" name="Багетная рамка 25"/>
          <p:cNvSpPr/>
          <p:nvPr/>
        </p:nvSpPr>
        <p:spPr>
          <a:xfrm>
            <a:off x="2885077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27" name="Багетная рамка 26"/>
          <p:cNvSpPr/>
          <p:nvPr/>
        </p:nvSpPr>
        <p:spPr>
          <a:xfrm>
            <a:off x="1954491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б</a:t>
            </a:r>
            <a:endParaRPr lang="ru-RU" sz="2800" b="1" dirty="0"/>
          </a:p>
        </p:txBody>
      </p:sp>
      <p:sp>
        <p:nvSpPr>
          <p:cNvPr id="28" name="Багетная рамка 27"/>
          <p:cNvSpPr/>
          <p:nvPr/>
        </p:nvSpPr>
        <p:spPr>
          <a:xfrm>
            <a:off x="3349824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</a:t>
            </a:r>
            <a:endParaRPr lang="ru-RU" sz="2800" b="1" dirty="0"/>
          </a:p>
        </p:txBody>
      </p:sp>
      <p:sp>
        <p:nvSpPr>
          <p:cNvPr id="29" name="Багетная рамка 28"/>
          <p:cNvSpPr/>
          <p:nvPr/>
        </p:nvSpPr>
        <p:spPr>
          <a:xfrm>
            <a:off x="4280992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ё</a:t>
            </a:r>
            <a:endParaRPr lang="ru-RU" sz="2800" b="1" dirty="0"/>
          </a:p>
        </p:txBody>
      </p:sp>
      <p:sp>
        <p:nvSpPr>
          <p:cNvPr id="30" name="Багетная рамка 29"/>
          <p:cNvSpPr/>
          <p:nvPr/>
        </p:nvSpPr>
        <p:spPr>
          <a:xfrm>
            <a:off x="3815408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31" name="Багетная рамка 30"/>
          <p:cNvSpPr/>
          <p:nvPr/>
        </p:nvSpPr>
        <p:spPr>
          <a:xfrm>
            <a:off x="2418656" y="41490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32" name="Багетная рамка 31"/>
          <p:cNvSpPr/>
          <p:nvPr/>
        </p:nvSpPr>
        <p:spPr>
          <a:xfrm>
            <a:off x="1246301" y="4816672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й</a:t>
            </a:r>
            <a:endParaRPr lang="ru-RU" sz="2800" b="1" dirty="0"/>
          </a:p>
        </p:txBody>
      </p:sp>
      <p:sp>
        <p:nvSpPr>
          <p:cNvPr id="33" name="Багетная рамка 32"/>
          <p:cNvSpPr/>
          <p:nvPr/>
        </p:nvSpPr>
        <p:spPr>
          <a:xfrm>
            <a:off x="1720280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34" name="Багетная рамка 33"/>
          <p:cNvSpPr/>
          <p:nvPr/>
        </p:nvSpPr>
        <p:spPr>
          <a:xfrm>
            <a:off x="2185864" y="4816672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35" name="Багетная рамка 34"/>
          <p:cNvSpPr/>
          <p:nvPr/>
        </p:nvSpPr>
        <p:spPr>
          <a:xfrm>
            <a:off x="2646679" y="4817273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</a:t>
            </a:r>
            <a:endParaRPr lang="ru-RU" sz="2800" b="1" dirty="0"/>
          </a:p>
        </p:txBody>
      </p:sp>
      <p:sp>
        <p:nvSpPr>
          <p:cNvPr id="36" name="Багетная рамка 35"/>
          <p:cNvSpPr/>
          <p:nvPr/>
        </p:nvSpPr>
        <p:spPr>
          <a:xfrm>
            <a:off x="3112263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37" name="Багетная рамка 36"/>
          <p:cNvSpPr/>
          <p:nvPr/>
        </p:nvSpPr>
        <p:spPr>
          <a:xfrm>
            <a:off x="4983135" y="4816672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38" name="Багетная рамка 37"/>
          <p:cNvSpPr/>
          <p:nvPr/>
        </p:nvSpPr>
        <p:spPr>
          <a:xfrm>
            <a:off x="3577847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39" name="Багетная рамка 38"/>
          <p:cNvSpPr/>
          <p:nvPr/>
        </p:nvSpPr>
        <p:spPr>
          <a:xfrm>
            <a:off x="4051967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</a:t>
            </a:r>
            <a:endParaRPr lang="ru-RU" sz="2800" b="1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5425267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41" name="Багетная рамка 40"/>
          <p:cNvSpPr/>
          <p:nvPr/>
        </p:nvSpPr>
        <p:spPr>
          <a:xfrm>
            <a:off x="4517551" y="482470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42" name="Багетная рамка 41"/>
          <p:cNvSpPr/>
          <p:nvPr/>
        </p:nvSpPr>
        <p:spPr>
          <a:xfrm>
            <a:off x="854597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ф</a:t>
            </a:r>
            <a:endParaRPr lang="ru-RU" sz="2800" b="1" dirty="0"/>
          </a:p>
        </p:txBody>
      </p:sp>
      <p:sp>
        <p:nvSpPr>
          <p:cNvPr id="43" name="Багетная рамка 42"/>
          <p:cNvSpPr/>
          <p:nvPr/>
        </p:nvSpPr>
        <p:spPr>
          <a:xfrm>
            <a:off x="1320181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х</a:t>
            </a:r>
            <a:endParaRPr lang="ru-RU" sz="2800" b="1" dirty="0"/>
          </a:p>
        </p:txBody>
      </p:sp>
      <p:sp>
        <p:nvSpPr>
          <p:cNvPr id="44" name="Багетная рамка 43"/>
          <p:cNvSpPr/>
          <p:nvPr/>
        </p:nvSpPr>
        <p:spPr>
          <a:xfrm>
            <a:off x="1785765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ц</a:t>
            </a:r>
            <a:endParaRPr lang="ru-RU" sz="2800" b="1" dirty="0"/>
          </a:p>
        </p:txBody>
      </p:sp>
      <p:sp>
        <p:nvSpPr>
          <p:cNvPr id="45" name="Багетная рамка 44"/>
          <p:cNvSpPr/>
          <p:nvPr/>
        </p:nvSpPr>
        <p:spPr>
          <a:xfrm>
            <a:off x="2251920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ч</a:t>
            </a:r>
            <a:endParaRPr lang="ru-RU" sz="2800" b="1" dirty="0"/>
          </a:p>
        </p:txBody>
      </p:sp>
      <p:sp>
        <p:nvSpPr>
          <p:cNvPr id="46" name="Багетная рамка 45"/>
          <p:cNvSpPr/>
          <p:nvPr/>
        </p:nvSpPr>
        <p:spPr>
          <a:xfrm>
            <a:off x="2717504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ш</a:t>
            </a:r>
            <a:endParaRPr lang="ru-RU" sz="2800" b="1" dirty="0"/>
          </a:p>
        </p:txBody>
      </p:sp>
      <p:sp>
        <p:nvSpPr>
          <p:cNvPr id="47" name="Багетная рамка 46"/>
          <p:cNvSpPr/>
          <p:nvPr/>
        </p:nvSpPr>
        <p:spPr>
          <a:xfrm>
            <a:off x="3183088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щ</a:t>
            </a:r>
            <a:endParaRPr lang="ru-RU" sz="2800" b="1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3649624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ъ</a:t>
            </a:r>
            <a:endParaRPr lang="ru-RU" sz="2800" b="1" dirty="0"/>
          </a:p>
        </p:txBody>
      </p:sp>
      <p:sp>
        <p:nvSpPr>
          <p:cNvPr id="49" name="Багетная рамка 48"/>
          <p:cNvSpPr/>
          <p:nvPr/>
        </p:nvSpPr>
        <p:spPr>
          <a:xfrm>
            <a:off x="4115208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ы</a:t>
            </a:r>
            <a:endParaRPr lang="ru-RU" sz="2800" b="1" dirty="0"/>
          </a:p>
        </p:txBody>
      </p:sp>
      <p:sp>
        <p:nvSpPr>
          <p:cNvPr id="50" name="Багетная рамка 49"/>
          <p:cNvSpPr/>
          <p:nvPr/>
        </p:nvSpPr>
        <p:spPr>
          <a:xfrm>
            <a:off x="4571493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ь</a:t>
            </a:r>
            <a:endParaRPr lang="ru-RU" sz="2800" b="1" dirty="0"/>
          </a:p>
        </p:txBody>
      </p:sp>
      <p:sp>
        <p:nvSpPr>
          <p:cNvPr id="51" name="Багетная рамка 50"/>
          <p:cNvSpPr/>
          <p:nvPr/>
        </p:nvSpPr>
        <p:spPr>
          <a:xfrm>
            <a:off x="5046213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э</a:t>
            </a:r>
            <a:endParaRPr lang="ru-RU" sz="2800" b="1" dirty="0"/>
          </a:p>
        </p:txBody>
      </p:sp>
      <p:sp>
        <p:nvSpPr>
          <p:cNvPr id="52" name="Багетная рамка 51"/>
          <p:cNvSpPr/>
          <p:nvPr/>
        </p:nvSpPr>
        <p:spPr>
          <a:xfrm>
            <a:off x="5511797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ю</a:t>
            </a:r>
            <a:endParaRPr lang="ru-RU" sz="2800" b="1" dirty="0"/>
          </a:p>
        </p:txBody>
      </p:sp>
      <p:sp>
        <p:nvSpPr>
          <p:cNvPr id="53" name="Багетная рамка 52"/>
          <p:cNvSpPr/>
          <p:nvPr/>
        </p:nvSpPr>
        <p:spPr>
          <a:xfrm>
            <a:off x="5977381" y="5520680"/>
            <a:ext cx="465584" cy="60960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я</a:t>
            </a:r>
            <a:endParaRPr lang="ru-RU" sz="2800" b="1" dirty="0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1948443" y="80716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1948444" y="1182036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</a:t>
            </a:r>
            <a:endParaRPr lang="ru-RU" sz="2400" b="1" dirty="0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1948446" y="183988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1948445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</a:t>
            </a:r>
            <a:endParaRPr lang="ru-RU" sz="2400" b="1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1948450" y="219992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1948447" y="292213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2182012" y="80716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428872" y="80716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74165" y="80716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1711885" y="80716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2182011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2414883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2674165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2915546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</a:t>
            </a:r>
            <a:endParaRPr lang="ru-RU" sz="2400" b="1" dirty="0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3179315" y="1479848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1964177" y="2561029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1950718" y="2558906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</a:t>
            </a:r>
            <a:endParaRPr lang="ru-RU" sz="2400" b="1" dirty="0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2211313" y="2561029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2450588" y="2558906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2705257" y="2561029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е</a:t>
            </a: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3432114" y="256209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3912262" y="2561029"/>
            <a:ext cx="262338" cy="36110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</a:t>
            </a:r>
            <a:endParaRPr lang="ru-RU" sz="2400" b="1" dirty="0"/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2951692" y="2558906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</a:t>
            </a:r>
            <a:endParaRPr lang="ru-RU" sz="2400" b="1" dirty="0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3675697" y="2558906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</a:t>
            </a:r>
            <a:endParaRPr lang="ru-RU" sz="2400" b="1" dirty="0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3195549" y="2561029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</a:t>
            </a:r>
            <a:endParaRPr lang="ru-RU" sz="2400" b="1" dirty="0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4174600" y="256209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1944677" y="328217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</a:t>
            </a:r>
            <a:endParaRPr lang="ru-RU" sz="2400" b="1" dirty="0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2188721" y="328217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2437600" y="328217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</a:t>
            </a:r>
            <a:endParaRPr lang="ru-RU" sz="2400" b="1" dirty="0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2678981" y="328217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</a:t>
            </a:r>
            <a:endParaRPr lang="ru-RU" sz="2400" b="1" dirty="0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2923267" y="328217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3166293" y="328217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3415880" y="3282171"/>
            <a:ext cx="23656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55" name="Стрелка вправо 54">
            <a:hlinkClick r:id="" action="ppaction://hlinkshowjump?jump=nextslide" highlightClick="1"/>
          </p:cNvPr>
          <p:cNvSpPr/>
          <p:nvPr/>
        </p:nvSpPr>
        <p:spPr>
          <a:xfrm>
            <a:off x="6948264" y="4139208"/>
            <a:ext cx="1728192" cy="467072"/>
          </a:xfrm>
          <a:prstGeom prst="rightArrow">
            <a:avLst>
              <a:gd name="adj1" fmla="val 68946"/>
              <a:gd name="adj2" fmla="val 11051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44365" y="755685"/>
            <a:ext cx="2832992" cy="1803221"/>
          </a:xfrm>
          <a:prstGeom prst="roundRect">
            <a:avLst/>
          </a:prstGeom>
          <a:ln w="76200">
            <a:solidFill>
              <a:srgbClr val="ED51E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400" b="1" dirty="0">
                <a:solidFill>
                  <a:prstClr val="black"/>
                </a:solidFill>
              </a:rPr>
              <a:t>Документ об окончании </a:t>
            </a:r>
            <a:r>
              <a:rPr lang="ru-RU" sz="2400" b="1" dirty="0" smtClean="0">
                <a:solidFill>
                  <a:prstClr val="black"/>
                </a:solidFill>
              </a:rPr>
              <a:t>учебного заведения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2066725" y="476672"/>
            <a:ext cx="134016" cy="3304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854415" y="465441"/>
            <a:ext cx="118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</a:t>
            </a:r>
            <a:endParaRPr lang="ru-RU" sz="20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368" y="730651"/>
            <a:ext cx="3337048" cy="23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022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4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4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9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4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9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9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4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9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4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9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4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3.proshkolu.ru/content/media/pic/std/3000000/2056000/2055648-7024b2c05420109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761" cy="6945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63688" y="1412776"/>
            <a:ext cx="626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Молодцы! 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10" name="Управляющая кнопка: домой 9">
            <a:hlinkClick r:id="" action="ppaction://hlinkshowjump?jump=endshow" highlightClick="1"/>
          </p:cNvPr>
          <p:cNvSpPr/>
          <p:nvPr/>
        </p:nvSpPr>
        <p:spPr>
          <a:xfrm>
            <a:off x="971600" y="5589240"/>
            <a:ext cx="792088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в начало 10">
            <a:hlinkClick r:id="" action="ppaction://hlinkshowjump?jump=firstslide" highlightClick="1"/>
          </p:cNvPr>
          <p:cNvSpPr/>
          <p:nvPr/>
        </p:nvSpPr>
        <p:spPr>
          <a:xfrm>
            <a:off x="2411760" y="5589240"/>
            <a:ext cx="792088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01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3" name="applause.wav"/>
          </p:stSnd>
        </p:sndAc>
      </p:transition>
    </mc:Choice>
    <mc:Fallback xmlns="">
      <p:transition spd="slow" advClick="0">
        <p:sndAc>
          <p:stSnd>
            <p:snd r:embed="rId5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3.proshkolu.ru/content/media/pic/std/3000000/2056000/2055648-7024b2c0542010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761" cy="695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86244" y="679643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Интернет –ресурсы</a:t>
            </a:r>
            <a:endParaRPr lang="ru-RU" sz="2400" dirty="0"/>
          </a:p>
        </p:txBody>
      </p:sp>
      <p:sp>
        <p:nvSpPr>
          <p:cNvPr id="2" name="Управляющая кнопка: в начало 1">
            <a:hlinkClick r:id="" action="ppaction://hlinkshowjump?jump=firstslide" highlightClick="1"/>
          </p:cNvPr>
          <p:cNvSpPr/>
          <p:nvPr/>
        </p:nvSpPr>
        <p:spPr>
          <a:xfrm>
            <a:off x="974171" y="5589240"/>
            <a:ext cx="792088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974171" y="1329367"/>
            <a:ext cx="7558269" cy="527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prstClr val="black"/>
                </a:solidFill>
              </a:rPr>
              <a:t>Ванна </a:t>
            </a:r>
            <a:r>
              <a:rPr lang="ru-RU" sz="2000" dirty="0">
                <a:solidFill>
                  <a:prstClr val="black"/>
                </a:solidFill>
              </a:rPr>
              <a:t>- </a:t>
            </a:r>
            <a:r>
              <a:rPr lang="en-US" sz="2000" dirty="0">
                <a:solidFill>
                  <a:prstClr val="black"/>
                </a:solidFill>
                <a:hlinkClick r:id="rId4"/>
              </a:rPr>
              <a:t>http://komfort.lviv.ua/images</a:t>
            </a:r>
            <a:r>
              <a:rPr lang="en-US" sz="2000" dirty="0" smtClean="0">
                <a:solidFill>
                  <a:prstClr val="black"/>
                </a:solidFill>
                <a:hlinkClick r:id="rId4"/>
              </a:rPr>
              <a:t>/</a:t>
            </a:r>
            <a:endParaRPr lang="ru-RU" sz="2000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prstClr val="black"/>
                </a:solidFill>
              </a:rPr>
              <a:t>Аттестат - </a:t>
            </a:r>
            <a:r>
              <a:rPr lang="en-US" sz="2000" dirty="0">
                <a:solidFill>
                  <a:prstClr val="black"/>
                </a:solidFill>
                <a:hlinkClick r:id="rId5"/>
              </a:rPr>
              <a:t>http://</a:t>
            </a:r>
            <a:r>
              <a:rPr lang="en-US" sz="2000" dirty="0" smtClean="0">
                <a:solidFill>
                  <a:prstClr val="black"/>
                </a:solidFill>
                <a:hlinkClick r:id="rId5"/>
              </a:rPr>
              <a:t>www.odiplome.com/upload/image/products/A/fullsize/attestat_za_11_klass_s_2007_cover.jpg</a:t>
            </a:r>
            <a:endParaRPr lang="ru-RU" sz="2000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prstClr val="black"/>
                </a:solidFill>
              </a:rPr>
              <a:t>Теннис </a:t>
            </a:r>
            <a:r>
              <a:rPr lang="ru-RU" sz="2000" dirty="0">
                <a:solidFill>
                  <a:prstClr val="black"/>
                </a:solidFill>
              </a:rPr>
              <a:t>– </a:t>
            </a:r>
            <a:r>
              <a:rPr lang="en-US" sz="2000" dirty="0">
                <a:solidFill>
                  <a:prstClr val="black"/>
                </a:solidFill>
                <a:hlinkClick r:id="rId6"/>
              </a:rPr>
              <a:t>http://</a:t>
            </a:r>
            <a:r>
              <a:rPr lang="en-US" sz="2000" dirty="0" smtClean="0">
                <a:solidFill>
                  <a:prstClr val="black"/>
                </a:solidFill>
                <a:hlinkClick r:id="rId6"/>
              </a:rPr>
              <a:t>img0.liveinternet.ru/images/attach/c/4/80/940/80940168_main_big.jpg</a:t>
            </a:r>
            <a:endParaRPr lang="ru-RU" sz="2000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prstClr val="black"/>
                </a:solidFill>
              </a:rPr>
              <a:t>Телеграмма – </a:t>
            </a:r>
            <a:r>
              <a:rPr lang="en-US" sz="2000" dirty="0">
                <a:solidFill>
                  <a:prstClr val="black"/>
                </a:solidFill>
                <a:hlinkClick r:id="rId7"/>
              </a:rPr>
              <a:t>http://</a:t>
            </a:r>
            <a:r>
              <a:rPr lang="en-US" sz="2000" dirty="0" smtClean="0">
                <a:solidFill>
                  <a:prstClr val="black"/>
                </a:solidFill>
                <a:hlinkClick r:id="rId7"/>
              </a:rPr>
              <a:t>s56.radikal.ru/i154/0812/a2/3e537b26aa99t.jpg</a:t>
            </a:r>
            <a:endParaRPr lang="ru-RU" sz="2000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prstClr val="black"/>
                </a:solidFill>
              </a:rPr>
              <a:t>Терраса </a:t>
            </a:r>
            <a:r>
              <a:rPr lang="ru-RU" sz="2000" dirty="0">
                <a:solidFill>
                  <a:prstClr val="black"/>
                </a:solidFill>
              </a:rPr>
              <a:t>- </a:t>
            </a:r>
            <a:r>
              <a:rPr lang="en-US" sz="2000" dirty="0">
                <a:solidFill>
                  <a:prstClr val="black"/>
                </a:solidFill>
                <a:hlinkClick r:id="rId8"/>
              </a:rPr>
              <a:t>http://static.ngs.ru</a:t>
            </a:r>
            <a:r>
              <a:rPr lang="en-US" sz="2000" dirty="0" smtClean="0">
                <a:solidFill>
                  <a:prstClr val="black"/>
                </a:solidFill>
                <a:hlinkClick r:id="rId8"/>
              </a:rPr>
              <a:t>/</a:t>
            </a:r>
            <a:endParaRPr lang="ru-RU" sz="2000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prstClr val="black"/>
                </a:solidFill>
                <a:hlinkClick r:id="rId9"/>
              </a:rPr>
              <a:t> Фон для презентации</a:t>
            </a:r>
            <a:r>
              <a:rPr lang="en-US" sz="2000" dirty="0" smtClean="0">
                <a:solidFill>
                  <a:prstClr val="black"/>
                </a:solidFill>
                <a:hlinkClick r:id="rId9"/>
              </a:rPr>
              <a:t>http</a:t>
            </a:r>
            <a:r>
              <a:rPr lang="en-US" sz="2000" dirty="0">
                <a:solidFill>
                  <a:prstClr val="black"/>
                </a:solidFill>
                <a:hlinkClick r:id="rId9"/>
              </a:rPr>
              <a:t>://</a:t>
            </a:r>
            <a:r>
              <a:rPr lang="en-US" sz="2000" dirty="0" smtClean="0">
                <a:solidFill>
                  <a:prstClr val="black"/>
                </a:solidFill>
                <a:hlinkClick r:id="rId9"/>
              </a:rPr>
              <a:t>yagoda-spb.ru/number/read/prezentatsii-dlya-urokov-muziki.html</a:t>
            </a:r>
            <a:endParaRPr lang="ru-RU" sz="2000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prstClr val="black"/>
                </a:solidFill>
              </a:rPr>
              <a:t>С.И. Ожегов Словарь русского языка, изд. «Русский язык», Москва,1987г.</a:t>
            </a:r>
          </a:p>
          <a:p>
            <a:pPr lvl="0">
              <a:spcBef>
                <a:spcPct val="20000"/>
              </a:spcBef>
            </a:pPr>
            <a:endParaRPr lang="ru-RU" sz="2000" dirty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9723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862</TotalTime>
  <Words>410</Words>
  <Application>Microsoft Office PowerPoint</Application>
  <PresentationFormat>Экран (4:3)</PresentationFormat>
  <Paragraphs>294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Интерактивный кроссворд с клавиатурой Слова с удвоенными согласными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М.видео</dc:creator>
  <cp:lastModifiedBy>М.видео</cp:lastModifiedBy>
  <cp:revision>98</cp:revision>
  <dcterms:created xsi:type="dcterms:W3CDTF">2015-01-10T13:57:14Z</dcterms:created>
  <dcterms:modified xsi:type="dcterms:W3CDTF">2015-01-20T22:49:22Z</dcterms:modified>
</cp:coreProperties>
</file>