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8C39A-E768-4863-A2AE-71F6BCA6688C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72F9A-6BBE-4384-B7C9-599E9893A5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8C39A-E768-4863-A2AE-71F6BCA6688C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72F9A-6BBE-4384-B7C9-599E9893A5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8C39A-E768-4863-A2AE-71F6BCA6688C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72F9A-6BBE-4384-B7C9-599E9893A5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8C39A-E768-4863-A2AE-71F6BCA6688C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72F9A-6BBE-4384-B7C9-599E9893A5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8C39A-E768-4863-A2AE-71F6BCA6688C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72F9A-6BBE-4384-B7C9-599E9893A5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8C39A-E768-4863-A2AE-71F6BCA6688C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72F9A-6BBE-4384-B7C9-599E9893A5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8C39A-E768-4863-A2AE-71F6BCA6688C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72F9A-6BBE-4384-B7C9-599E9893A5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8C39A-E768-4863-A2AE-71F6BCA6688C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72F9A-6BBE-4384-B7C9-599E9893A5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8C39A-E768-4863-A2AE-71F6BCA6688C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72F9A-6BBE-4384-B7C9-599E9893A5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8C39A-E768-4863-A2AE-71F6BCA6688C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72F9A-6BBE-4384-B7C9-599E9893A5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8C39A-E768-4863-A2AE-71F6BCA6688C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72F9A-6BBE-4384-B7C9-599E9893A5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88C39A-E768-4863-A2AE-71F6BCA6688C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C72F9A-6BBE-4384-B7C9-599E9893A5C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educacionfisicavicentemedina.wikispaces.com/file/view/pencil.png/207010592/pencil.png" TargetMode="External"/><Relationship Id="rId3" Type="http://schemas.openxmlformats.org/officeDocument/2006/relationships/hyperlink" Target="http://www.coollady.ru/pic/0004/042/011.jpg" TargetMode="External"/><Relationship Id="rId7" Type="http://schemas.openxmlformats.org/officeDocument/2006/relationships/hyperlink" Target="http://im1-tub-ru.yandex.net/i?id=8bffcf60b754a222becb18c11caf3826-139-144&amp;n=21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im3-tub-ru.yandex.net/i?id=32ae86fcb427b94e09a7c299808e3842-10-144&amp;n=21" TargetMode="External"/><Relationship Id="rId5" Type="http://schemas.openxmlformats.org/officeDocument/2006/relationships/hyperlink" Target="http://www.ansar.ru/uploads/imagesb/2011/10/f091dac5.jpg" TargetMode="External"/><Relationship Id="rId10" Type="http://schemas.openxmlformats.org/officeDocument/2006/relationships/hyperlink" Target="http://pesochnizza.ru/zagadki/krossvord-zagadki-pro-shkolu" TargetMode="External"/><Relationship Id="rId4" Type="http://schemas.openxmlformats.org/officeDocument/2006/relationships/hyperlink" Target="http://www.wiki.vladimir.i-edu.ru/images/6/6e/%D0%A3%D1%87%D0%B8%D1%82%D0%B5%D0%BB%D1%8C_%D1%81_%D1%83%D0%BA%D0%B0%D0%B7%D0%BA%D0%BE%D0%B9.jpg" TargetMode="External"/><Relationship Id="rId9" Type="http://schemas.openxmlformats.org/officeDocument/2006/relationships/hyperlink" Target="http://www.uchportal.ru/load/0-0-0-53178-20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556792"/>
            <a:ext cx="7772400" cy="1470025"/>
          </a:xfrm>
        </p:spPr>
        <p:txBody>
          <a:bodyPr/>
          <a:lstStyle/>
          <a:p>
            <a:r>
              <a:rPr lang="ru-RU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Интерактивный кроссворд </a:t>
            </a:r>
            <a:br>
              <a:rPr lang="ru-RU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тему «Загадки про школу»</a:t>
            </a:r>
            <a:endParaRPr lang="ru-RU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3573016"/>
            <a:ext cx="6400800" cy="1752600"/>
          </a:xfrm>
        </p:spPr>
        <p:txBody>
          <a:bodyPr>
            <a:noAutofit/>
          </a:bodyPr>
          <a:lstStyle/>
          <a:p>
            <a:pPr algn="l"/>
            <a:r>
              <a:rPr lang="ru-RU" sz="2000" b="1" dirty="0" smtClean="0">
                <a:solidFill>
                  <a:schemeClr val="tx1"/>
                </a:solidFill>
              </a:rPr>
              <a:t>Автор</a:t>
            </a:r>
            <a:r>
              <a:rPr lang="ru-RU" sz="2000" dirty="0" smtClean="0">
                <a:solidFill>
                  <a:schemeClr val="tx1"/>
                </a:solidFill>
              </a:rPr>
              <a:t> – </a:t>
            </a:r>
            <a:r>
              <a:rPr lang="ru-RU" sz="2000" dirty="0" err="1" smtClean="0">
                <a:solidFill>
                  <a:schemeClr val="tx1"/>
                </a:solidFill>
              </a:rPr>
              <a:t>Бределева</a:t>
            </a:r>
            <a:r>
              <a:rPr lang="ru-RU" sz="2000" dirty="0" smtClean="0">
                <a:solidFill>
                  <a:schemeClr val="tx1"/>
                </a:solidFill>
              </a:rPr>
              <a:t> Елена Михайловна, </a:t>
            </a:r>
          </a:p>
          <a:p>
            <a:pPr algn="l"/>
            <a:r>
              <a:rPr lang="ru-RU" sz="2000" dirty="0" smtClean="0">
                <a:solidFill>
                  <a:schemeClr val="tx1"/>
                </a:solidFill>
              </a:rPr>
              <a:t>заместитель директора по УВР </a:t>
            </a:r>
          </a:p>
          <a:p>
            <a:pPr algn="l"/>
            <a:r>
              <a:rPr lang="ru-RU" sz="2000" dirty="0" smtClean="0">
                <a:solidFill>
                  <a:schemeClr val="tx1"/>
                </a:solidFill>
              </a:rPr>
              <a:t>МБОУ «</a:t>
            </a:r>
            <a:r>
              <a:rPr lang="ru-RU" sz="2000" dirty="0" err="1" smtClean="0">
                <a:solidFill>
                  <a:schemeClr val="tx1"/>
                </a:solidFill>
              </a:rPr>
              <a:t>Верховажская</a:t>
            </a:r>
            <a:r>
              <a:rPr lang="ru-RU" sz="2000" dirty="0" smtClean="0">
                <a:solidFill>
                  <a:schemeClr val="tx1"/>
                </a:solidFill>
              </a:rPr>
              <a:t> нош» </a:t>
            </a:r>
          </a:p>
          <a:p>
            <a:pPr algn="l"/>
            <a:r>
              <a:rPr lang="ru-RU" sz="2000" dirty="0" smtClean="0">
                <a:solidFill>
                  <a:schemeClr val="tx1"/>
                </a:solidFill>
              </a:rPr>
              <a:t>с.Верховажье   Вологодской области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7884368" y="5949280"/>
            <a:ext cx="864096" cy="720080"/>
          </a:xfrm>
          <a:prstGeom prst="actionButtonForwardNex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сведения 4">
            <a:hlinkClick r:id="" action="ppaction://hlinkshowjump?jump=lastslide" highlightClick="1"/>
          </p:cNvPr>
          <p:cNvSpPr/>
          <p:nvPr/>
        </p:nvSpPr>
        <p:spPr>
          <a:xfrm>
            <a:off x="827584" y="5805264"/>
            <a:ext cx="936104" cy="836712"/>
          </a:xfrm>
          <a:prstGeom prst="actionButtonInformatio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7625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51621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43609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у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36096" y="436510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43609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436096" y="508518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43609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436096" y="58052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436096" y="616530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651621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15617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79613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ч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59633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ь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23629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л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87625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5617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471601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507605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579613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995936" y="4437112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71601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507605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651621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615617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579613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3995936" y="5157192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3995936" y="4797152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3995936" y="58052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399593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435597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трелка вправо 37"/>
          <p:cNvSpPr/>
          <p:nvPr/>
        </p:nvSpPr>
        <p:spPr>
          <a:xfrm>
            <a:off x="5076056" y="4077072"/>
            <a:ext cx="216024" cy="216024"/>
          </a:xfrm>
          <a:prstGeom prst="rightArrow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5004048" y="3573016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179512" y="4797152"/>
            <a:ext cx="3528392" cy="1656184"/>
          </a:xfrm>
          <a:prstGeom prst="roundRect">
            <a:avLst/>
          </a:prstGeom>
          <a:solidFill>
            <a:srgbClr val="CCECFF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9512" y="4946395"/>
            <a:ext cx="345638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школе учит он детей.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Строг, но все прощает.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Помогает стать умней,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Все он объясняет.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7" name="Багетная рамка 36"/>
          <p:cNvSpPr/>
          <p:nvPr/>
        </p:nvSpPr>
        <p:spPr>
          <a:xfrm>
            <a:off x="467544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40" name="Багетная рамка 39"/>
          <p:cNvSpPr/>
          <p:nvPr/>
        </p:nvSpPr>
        <p:spPr>
          <a:xfrm>
            <a:off x="971600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б</a:t>
            </a:r>
          </a:p>
        </p:txBody>
      </p:sp>
      <p:sp>
        <p:nvSpPr>
          <p:cNvPr id="41" name="Багетная рамка 40"/>
          <p:cNvSpPr/>
          <p:nvPr/>
        </p:nvSpPr>
        <p:spPr>
          <a:xfrm>
            <a:off x="1979712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г</a:t>
            </a:r>
          </a:p>
        </p:txBody>
      </p:sp>
      <p:sp>
        <p:nvSpPr>
          <p:cNvPr id="42" name="Багетная рамка 41"/>
          <p:cNvSpPr/>
          <p:nvPr/>
        </p:nvSpPr>
        <p:spPr>
          <a:xfrm>
            <a:off x="1475656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в</a:t>
            </a:r>
          </a:p>
        </p:txBody>
      </p:sp>
      <p:sp>
        <p:nvSpPr>
          <p:cNvPr id="43" name="Багетная рамка 42"/>
          <p:cNvSpPr/>
          <p:nvPr/>
        </p:nvSpPr>
        <p:spPr>
          <a:xfrm>
            <a:off x="2483768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д</a:t>
            </a:r>
          </a:p>
        </p:txBody>
      </p:sp>
      <p:sp>
        <p:nvSpPr>
          <p:cNvPr id="44" name="Багетная рамка 43"/>
          <p:cNvSpPr/>
          <p:nvPr/>
        </p:nvSpPr>
        <p:spPr>
          <a:xfrm>
            <a:off x="2987824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е</a:t>
            </a:r>
          </a:p>
        </p:txBody>
      </p:sp>
      <p:sp>
        <p:nvSpPr>
          <p:cNvPr id="45" name="Багетная рамка 44"/>
          <p:cNvSpPr/>
          <p:nvPr/>
        </p:nvSpPr>
        <p:spPr>
          <a:xfrm>
            <a:off x="3491880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ё</a:t>
            </a:r>
          </a:p>
        </p:txBody>
      </p:sp>
      <p:sp>
        <p:nvSpPr>
          <p:cNvPr id="47" name="Багетная рамка 46"/>
          <p:cNvSpPr/>
          <p:nvPr/>
        </p:nvSpPr>
        <p:spPr>
          <a:xfrm>
            <a:off x="467544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й</a:t>
            </a:r>
            <a:endParaRPr lang="ru-RU" dirty="0"/>
          </a:p>
        </p:txBody>
      </p:sp>
      <p:sp>
        <p:nvSpPr>
          <p:cNvPr id="48" name="Багетная рамка 47"/>
          <p:cNvSpPr/>
          <p:nvPr/>
        </p:nvSpPr>
        <p:spPr>
          <a:xfrm>
            <a:off x="1475656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х</a:t>
            </a:r>
            <a:endParaRPr lang="ru-RU" dirty="0"/>
          </a:p>
        </p:txBody>
      </p:sp>
      <p:sp>
        <p:nvSpPr>
          <p:cNvPr id="50" name="Багетная рамка 49"/>
          <p:cNvSpPr/>
          <p:nvPr/>
        </p:nvSpPr>
        <p:spPr>
          <a:xfrm>
            <a:off x="5004048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</a:t>
            </a:r>
            <a:endParaRPr lang="ru-RU" dirty="0"/>
          </a:p>
        </p:txBody>
      </p:sp>
      <p:sp>
        <p:nvSpPr>
          <p:cNvPr id="51" name="Багетная рамка 50"/>
          <p:cNvSpPr/>
          <p:nvPr/>
        </p:nvSpPr>
        <p:spPr>
          <a:xfrm>
            <a:off x="5004048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52" name="Багетная рамка 51"/>
          <p:cNvSpPr/>
          <p:nvPr/>
        </p:nvSpPr>
        <p:spPr>
          <a:xfrm>
            <a:off x="4499992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</a:t>
            </a:r>
            <a:endParaRPr lang="ru-RU" dirty="0"/>
          </a:p>
        </p:txBody>
      </p:sp>
      <p:sp>
        <p:nvSpPr>
          <p:cNvPr id="53" name="Багетная рамка 52"/>
          <p:cNvSpPr/>
          <p:nvPr/>
        </p:nvSpPr>
        <p:spPr>
          <a:xfrm>
            <a:off x="3995936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ж</a:t>
            </a:r>
            <a:endParaRPr lang="ru-RU" dirty="0"/>
          </a:p>
        </p:txBody>
      </p:sp>
      <p:sp>
        <p:nvSpPr>
          <p:cNvPr id="54" name="Багетная рамка 53"/>
          <p:cNvSpPr/>
          <p:nvPr/>
        </p:nvSpPr>
        <p:spPr>
          <a:xfrm>
            <a:off x="2987824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55" name="Багетная рамка 54"/>
          <p:cNvSpPr/>
          <p:nvPr/>
        </p:nvSpPr>
        <p:spPr>
          <a:xfrm>
            <a:off x="3491880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п</a:t>
            </a:r>
            <a:endParaRPr lang="ru-RU" dirty="0"/>
          </a:p>
        </p:txBody>
      </p:sp>
      <p:sp>
        <p:nvSpPr>
          <p:cNvPr id="56" name="Багетная рамка 55"/>
          <p:cNvSpPr/>
          <p:nvPr/>
        </p:nvSpPr>
        <p:spPr>
          <a:xfrm>
            <a:off x="3995936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</a:t>
            </a:r>
            <a:endParaRPr lang="ru-RU" dirty="0"/>
          </a:p>
        </p:txBody>
      </p:sp>
      <p:sp>
        <p:nvSpPr>
          <p:cNvPr id="57" name="Багетная рамка 56"/>
          <p:cNvSpPr/>
          <p:nvPr/>
        </p:nvSpPr>
        <p:spPr>
          <a:xfrm>
            <a:off x="1475656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л</a:t>
            </a:r>
          </a:p>
        </p:txBody>
      </p:sp>
      <p:sp>
        <p:nvSpPr>
          <p:cNvPr id="58" name="Багетная рамка 57"/>
          <p:cNvSpPr/>
          <p:nvPr/>
        </p:nvSpPr>
        <p:spPr>
          <a:xfrm>
            <a:off x="1979712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59" name="Багетная рамка 58"/>
          <p:cNvSpPr/>
          <p:nvPr/>
        </p:nvSpPr>
        <p:spPr>
          <a:xfrm>
            <a:off x="2483768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</a:t>
            </a:r>
            <a:endParaRPr lang="ru-RU" dirty="0"/>
          </a:p>
        </p:txBody>
      </p:sp>
      <p:sp>
        <p:nvSpPr>
          <p:cNvPr id="60" name="Багетная рамка 59"/>
          <p:cNvSpPr/>
          <p:nvPr/>
        </p:nvSpPr>
        <p:spPr>
          <a:xfrm>
            <a:off x="971600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</a:t>
            </a:r>
            <a:endParaRPr lang="ru-RU" dirty="0"/>
          </a:p>
        </p:txBody>
      </p:sp>
      <p:sp>
        <p:nvSpPr>
          <p:cNvPr id="61" name="Багетная рамка 60"/>
          <p:cNvSpPr/>
          <p:nvPr/>
        </p:nvSpPr>
        <p:spPr>
          <a:xfrm>
            <a:off x="971600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</a:t>
            </a:r>
            <a:endParaRPr lang="ru-RU" dirty="0"/>
          </a:p>
        </p:txBody>
      </p:sp>
      <p:sp>
        <p:nvSpPr>
          <p:cNvPr id="62" name="Багетная рамка 61"/>
          <p:cNvSpPr/>
          <p:nvPr/>
        </p:nvSpPr>
        <p:spPr>
          <a:xfrm>
            <a:off x="4499992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63" name="Багетная рамка 62"/>
          <p:cNvSpPr/>
          <p:nvPr/>
        </p:nvSpPr>
        <p:spPr>
          <a:xfrm>
            <a:off x="467544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у</a:t>
            </a:r>
          </a:p>
        </p:txBody>
      </p:sp>
      <p:sp>
        <p:nvSpPr>
          <p:cNvPr id="64" name="Багетная рамка 63"/>
          <p:cNvSpPr/>
          <p:nvPr/>
        </p:nvSpPr>
        <p:spPr>
          <a:xfrm>
            <a:off x="1979712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ц</a:t>
            </a:r>
            <a:endParaRPr lang="ru-RU" dirty="0"/>
          </a:p>
        </p:txBody>
      </p:sp>
      <p:sp>
        <p:nvSpPr>
          <p:cNvPr id="65" name="Багетная рамка 64"/>
          <p:cNvSpPr/>
          <p:nvPr/>
        </p:nvSpPr>
        <p:spPr>
          <a:xfrm>
            <a:off x="3491880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щ</a:t>
            </a:r>
            <a:endParaRPr lang="ru-RU" dirty="0"/>
          </a:p>
        </p:txBody>
      </p:sp>
      <p:sp>
        <p:nvSpPr>
          <p:cNvPr id="66" name="Багетная рамка 65"/>
          <p:cNvSpPr/>
          <p:nvPr/>
        </p:nvSpPr>
        <p:spPr>
          <a:xfrm>
            <a:off x="2987824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ш</a:t>
            </a:r>
            <a:endParaRPr lang="ru-RU" dirty="0"/>
          </a:p>
        </p:txBody>
      </p:sp>
      <p:sp>
        <p:nvSpPr>
          <p:cNvPr id="67" name="Багетная рамка 66"/>
          <p:cNvSpPr/>
          <p:nvPr/>
        </p:nvSpPr>
        <p:spPr>
          <a:xfrm>
            <a:off x="2483768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</a:t>
            </a:r>
            <a:endParaRPr lang="ru-RU" dirty="0"/>
          </a:p>
        </p:txBody>
      </p:sp>
      <p:sp>
        <p:nvSpPr>
          <p:cNvPr id="68" name="Багетная рамка 67"/>
          <p:cNvSpPr/>
          <p:nvPr/>
        </p:nvSpPr>
        <p:spPr>
          <a:xfrm>
            <a:off x="3995936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ъ</a:t>
            </a:r>
            <a:endParaRPr lang="ru-RU" dirty="0"/>
          </a:p>
        </p:txBody>
      </p:sp>
      <p:sp>
        <p:nvSpPr>
          <p:cNvPr id="69" name="Багетная рамка 68"/>
          <p:cNvSpPr/>
          <p:nvPr/>
        </p:nvSpPr>
        <p:spPr>
          <a:xfrm>
            <a:off x="4499992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ы</a:t>
            </a:r>
            <a:endParaRPr lang="ru-RU" dirty="0"/>
          </a:p>
        </p:txBody>
      </p:sp>
      <p:sp>
        <p:nvSpPr>
          <p:cNvPr id="70" name="Багетная рамка 69"/>
          <p:cNvSpPr/>
          <p:nvPr/>
        </p:nvSpPr>
        <p:spPr>
          <a:xfrm>
            <a:off x="5004048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ь</a:t>
            </a:r>
            <a:endParaRPr lang="ru-RU" dirty="0"/>
          </a:p>
        </p:txBody>
      </p:sp>
      <p:sp>
        <p:nvSpPr>
          <p:cNvPr id="71" name="Багетная рамка 70"/>
          <p:cNvSpPr/>
          <p:nvPr/>
        </p:nvSpPr>
        <p:spPr>
          <a:xfrm>
            <a:off x="3059832" y="2204864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я</a:t>
            </a:r>
            <a:endParaRPr lang="ru-RU" dirty="0"/>
          </a:p>
        </p:txBody>
      </p:sp>
      <p:sp>
        <p:nvSpPr>
          <p:cNvPr id="72" name="Багетная рамка 71"/>
          <p:cNvSpPr/>
          <p:nvPr/>
        </p:nvSpPr>
        <p:spPr>
          <a:xfrm>
            <a:off x="2555776" y="2204864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ю</a:t>
            </a:r>
            <a:endParaRPr lang="ru-RU" dirty="0"/>
          </a:p>
        </p:txBody>
      </p:sp>
      <p:sp>
        <p:nvSpPr>
          <p:cNvPr id="73" name="Багетная рамка 72"/>
          <p:cNvSpPr/>
          <p:nvPr/>
        </p:nvSpPr>
        <p:spPr>
          <a:xfrm>
            <a:off x="2051720" y="2204864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</a:t>
            </a:r>
            <a:endParaRPr lang="ru-RU" dirty="0"/>
          </a:p>
        </p:txBody>
      </p:sp>
      <p:sp>
        <p:nvSpPr>
          <p:cNvPr id="74" name="Стрелка вправо 73">
            <a:hlinkClick r:id="" action="ppaction://hlinkshowjump?jump=nextslide"/>
          </p:cNvPr>
          <p:cNvSpPr/>
          <p:nvPr/>
        </p:nvSpPr>
        <p:spPr>
          <a:xfrm>
            <a:off x="7308304" y="6021288"/>
            <a:ext cx="1584176" cy="648072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далее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75" name="Рисунок 74" descr="учитель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72200" y="1700808"/>
            <a:ext cx="1114425" cy="1428750"/>
          </a:xfrm>
          <a:prstGeom prst="rect">
            <a:avLst/>
          </a:prstGeom>
        </p:spPr>
      </p:pic>
      <p:sp>
        <p:nvSpPr>
          <p:cNvPr id="76" name="Скругленный прямоугольник 75"/>
          <p:cNvSpPr/>
          <p:nvPr/>
        </p:nvSpPr>
        <p:spPr>
          <a:xfrm>
            <a:off x="971600" y="3356992"/>
            <a:ext cx="3096344" cy="57606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подсказка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1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" dur="10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1" dur="10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6" dur="10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1" dur="10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6" dur="10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1" dur="10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6" dur="10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1" dur="10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6" dur="10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1" dur="10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6" dur="10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1" dur="10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6" dur="10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1" dur="10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>
                      <p:stCondLst>
                        <p:cond delay="0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7625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/>
          </a:p>
        </p:txBody>
      </p:sp>
      <p:sp>
        <p:nvSpPr>
          <p:cNvPr id="6" name="Прямоугольник 5"/>
          <p:cNvSpPr/>
          <p:nvPr/>
        </p:nvSpPr>
        <p:spPr>
          <a:xfrm>
            <a:off x="651621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/>
          </a:p>
        </p:txBody>
      </p:sp>
      <p:sp>
        <p:nvSpPr>
          <p:cNvPr id="7" name="Прямоугольник 6"/>
          <p:cNvSpPr/>
          <p:nvPr/>
        </p:nvSpPr>
        <p:spPr>
          <a:xfrm>
            <a:off x="543609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у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36096" y="436510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ч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3609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436096" y="508518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б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43609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н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436096" y="58052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436096" y="616530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51621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15617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79613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ч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59633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ь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23629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л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87625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5617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/>
          </a:p>
        </p:txBody>
      </p:sp>
      <p:sp>
        <p:nvSpPr>
          <p:cNvPr id="21" name="Прямоугольник 20"/>
          <p:cNvSpPr/>
          <p:nvPr/>
        </p:nvSpPr>
        <p:spPr>
          <a:xfrm>
            <a:off x="471601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507605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579613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/>
          </a:p>
        </p:txBody>
      </p:sp>
      <p:sp>
        <p:nvSpPr>
          <p:cNvPr id="24" name="Прямоугольник 23"/>
          <p:cNvSpPr/>
          <p:nvPr/>
        </p:nvSpPr>
        <p:spPr>
          <a:xfrm>
            <a:off x="3995936" y="4437112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71601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507605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651621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/>
          </a:p>
        </p:txBody>
      </p:sp>
      <p:sp>
        <p:nvSpPr>
          <p:cNvPr id="28" name="Прямоугольник 27"/>
          <p:cNvSpPr/>
          <p:nvPr/>
        </p:nvSpPr>
        <p:spPr>
          <a:xfrm>
            <a:off x="615617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/>
          </a:p>
        </p:txBody>
      </p:sp>
      <p:sp>
        <p:nvSpPr>
          <p:cNvPr id="29" name="Прямоугольник 28"/>
          <p:cNvSpPr/>
          <p:nvPr/>
        </p:nvSpPr>
        <p:spPr>
          <a:xfrm>
            <a:off x="579613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/>
          </a:p>
        </p:txBody>
      </p:sp>
      <p:sp>
        <p:nvSpPr>
          <p:cNvPr id="30" name="Прямоугольник 29"/>
          <p:cNvSpPr/>
          <p:nvPr/>
        </p:nvSpPr>
        <p:spPr>
          <a:xfrm>
            <a:off x="3995936" y="5157192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3995936" y="4797152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3995936" y="58052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399593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435597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трелка вправо 37"/>
          <p:cNvSpPr/>
          <p:nvPr/>
        </p:nvSpPr>
        <p:spPr>
          <a:xfrm>
            <a:off x="5076056" y="4077072"/>
            <a:ext cx="216024" cy="216024"/>
          </a:xfrm>
          <a:prstGeom prst="rightArrow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4932040" y="3573016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179512" y="4797152"/>
            <a:ext cx="3528392" cy="1656184"/>
          </a:xfrm>
          <a:prstGeom prst="roundRect">
            <a:avLst/>
          </a:prstGeom>
          <a:solidFill>
            <a:srgbClr val="CCECFF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4869741"/>
            <a:ext cx="3384376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000" dirty="0" smtClean="0">
                <a:latin typeface="Arial" pitchFamily="34" charset="0"/>
                <a:cs typeface="Arial" pitchFamily="34" charset="0"/>
              </a:rPr>
              <a:t>Я на все твои вопросы</a:t>
            </a:r>
          </a:p>
          <a:p>
            <a:pPr algn="ctr"/>
            <a:r>
              <a:rPr lang="ru-RU" sz="2000" dirty="0" smtClean="0">
                <a:latin typeface="Arial" pitchFamily="34" charset="0"/>
                <a:cs typeface="Arial" pitchFamily="34" charset="0"/>
              </a:rPr>
              <a:t>Отвечаю без труда.</a:t>
            </a:r>
          </a:p>
          <a:p>
            <a:pPr algn="ctr"/>
            <a:r>
              <a:rPr lang="ru-RU" sz="2000" dirty="0" smtClean="0">
                <a:latin typeface="Arial" pitchFamily="34" charset="0"/>
                <a:cs typeface="Arial" pitchFamily="34" charset="0"/>
              </a:rPr>
              <a:t>Под обложкой моей знанья</a:t>
            </a:r>
          </a:p>
          <a:p>
            <a:pPr algn="ctr"/>
            <a:r>
              <a:rPr lang="ru-RU" sz="2000" dirty="0" smtClean="0">
                <a:latin typeface="Arial" pitchFamily="34" charset="0"/>
                <a:cs typeface="Arial" pitchFamily="34" charset="0"/>
              </a:rPr>
              <a:t>Загляни, скорей, сюда.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Багетная рамка 36"/>
          <p:cNvSpPr/>
          <p:nvPr/>
        </p:nvSpPr>
        <p:spPr>
          <a:xfrm>
            <a:off x="467544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40" name="Багетная рамка 39"/>
          <p:cNvSpPr/>
          <p:nvPr/>
        </p:nvSpPr>
        <p:spPr>
          <a:xfrm>
            <a:off x="971600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б</a:t>
            </a:r>
          </a:p>
        </p:txBody>
      </p:sp>
      <p:sp>
        <p:nvSpPr>
          <p:cNvPr id="41" name="Багетная рамка 40"/>
          <p:cNvSpPr/>
          <p:nvPr/>
        </p:nvSpPr>
        <p:spPr>
          <a:xfrm>
            <a:off x="1979712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г</a:t>
            </a:r>
          </a:p>
        </p:txBody>
      </p:sp>
      <p:sp>
        <p:nvSpPr>
          <p:cNvPr id="42" name="Багетная рамка 41"/>
          <p:cNvSpPr/>
          <p:nvPr/>
        </p:nvSpPr>
        <p:spPr>
          <a:xfrm>
            <a:off x="1475656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в</a:t>
            </a:r>
          </a:p>
        </p:txBody>
      </p:sp>
      <p:sp>
        <p:nvSpPr>
          <p:cNvPr id="43" name="Багетная рамка 42"/>
          <p:cNvSpPr/>
          <p:nvPr/>
        </p:nvSpPr>
        <p:spPr>
          <a:xfrm>
            <a:off x="2483768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д</a:t>
            </a:r>
          </a:p>
        </p:txBody>
      </p:sp>
      <p:sp>
        <p:nvSpPr>
          <p:cNvPr id="44" name="Багетная рамка 43"/>
          <p:cNvSpPr/>
          <p:nvPr/>
        </p:nvSpPr>
        <p:spPr>
          <a:xfrm>
            <a:off x="2987824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е</a:t>
            </a:r>
          </a:p>
        </p:txBody>
      </p:sp>
      <p:sp>
        <p:nvSpPr>
          <p:cNvPr id="45" name="Багетная рамка 44"/>
          <p:cNvSpPr/>
          <p:nvPr/>
        </p:nvSpPr>
        <p:spPr>
          <a:xfrm>
            <a:off x="3491880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ё</a:t>
            </a:r>
          </a:p>
        </p:txBody>
      </p:sp>
      <p:sp>
        <p:nvSpPr>
          <p:cNvPr id="47" name="Багетная рамка 46"/>
          <p:cNvSpPr/>
          <p:nvPr/>
        </p:nvSpPr>
        <p:spPr>
          <a:xfrm>
            <a:off x="467544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й</a:t>
            </a:r>
            <a:endParaRPr lang="ru-RU" dirty="0"/>
          </a:p>
        </p:txBody>
      </p:sp>
      <p:sp>
        <p:nvSpPr>
          <p:cNvPr id="48" name="Багетная рамка 47"/>
          <p:cNvSpPr/>
          <p:nvPr/>
        </p:nvSpPr>
        <p:spPr>
          <a:xfrm>
            <a:off x="1475656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х</a:t>
            </a:r>
            <a:endParaRPr lang="ru-RU" dirty="0"/>
          </a:p>
        </p:txBody>
      </p:sp>
      <p:sp>
        <p:nvSpPr>
          <p:cNvPr id="50" name="Багетная рамка 49"/>
          <p:cNvSpPr/>
          <p:nvPr/>
        </p:nvSpPr>
        <p:spPr>
          <a:xfrm>
            <a:off x="5004048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</a:t>
            </a:r>
            <a:endParaRPr lang="ru-RU" dirty="0"/>
          </a:p>
        </p:txBody>
      </p:sp>
      <p:sp>
        <p:nvSpPr>
          <p:cNvPr id="51" name="Багетная рамка 50"/>
          <p:cNvSpPr/>
          <p:nvPr/>
        </p:nvSpPr>
        <p:spPr>
          <a:xfrm>
            <a:off x="5004048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52" name="Багетная рамка 51"/>
          <p:cNvSpPr/>
          <p:nvPr/>
        </p:nvSpPr>
        <p:spPr>
          <a:xfrm>
            <a:off x="4499992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</a:t>
            </a:r>
            <a:endParaRPr lang="ru-RU" dirty="0"/>
          </a:p>
        </p:txBody>
      </p:sp>
      <p:sp>
        <p:nvSpPr>
          <p:cNvPr id="53" name="Багетная рамка 52"/>
          <p:cNvSpPr/>
          <p:nvPr/>
        </p:nvSpPr>
        <p:spPr>
          <a:xfrm>
            <a:off x="3995936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ж</a:t>
            </a:r>
            <a:endParaRPr lang="ru-RU" dirty="0"/>
          </a:p>
        </p:txBody>
      </p:sp>
      <p:sp>
        <p:nvSpPr>
          <p:cNvPr id="54" name="Багетная рамка 53"/>
          <p:cNvSpPr/>
          <p:nvPr/>
        </p:nvSpPr>
        <p:spPr>
          <a:xfrm>
            <a:off x="2987824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55" name="Багетная рамка 54"/>
          <p:cNvSpPr/>
          <p:nvPr/>
        </p:nvSpPr>
        <p:spPr>
          <a:xfrm>
            <a:off x="3491880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п</a:t>
            </a:r>
            <a:endParaRPr lang="ru-RU" dirty="0"/>
          </a:p>
        </p:txBody>
      </p:sp>
      <p:sp>
        <p:nvSpPr>
          <p:cNvPr id="56" name="Багетная рамка 55"/>
          <p:cNvSpPr/>
          <p:nvPr/>
        </p:nvSpPr>
        <p:spPr>
          <a:xfrm>
            <a:off x="3995936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</a:t>
            </a:r>
            <a:endParaRPr lang="ru-RU" dirty="0"/>
          </a:p>
        </p:txBody>
      </p:sp>
      <p:sp>
        <p:nvSpPr>
          <p:cNvPr id="57" name="Багетная рамка 56"/>
          <p:cNvSpPr/>
          <p:nvPr/>
        </p:nvSpPr>
        <p:spPr>
          <a:xfrm>
            <a:off x="1475656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л</a:t>
            </a:r>
          </a:p>
        </p:txBody>
      </p:sp>
      <p:sp>
        <p:nvSpPr>
          <p:cNvPr id="58" name="Багетная рамка 57"/>
          <p:cNvSpPr/>
          <p:nvPr/>
        </p:nvSpPr>
        <p:spPr>
          <a:xfrm>
            <a:off x="1979712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59" name="Багетная рамка 58"/>
          <p:cNvSpPr/>
          <p:nvPr/>
        </p:nvSpPr>
        <p:spPr>
          <a:xfrm>
            <a:off x="2483768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</a:t>
            </a:r>
            <a:endParaRPr lang="ru-RU" dirty="0"/>
          </a:p>
        </p:txBody>
      </p:sp>
      <p:sp>
        <p:nvSpPr>
          <p:cNvPr id="60" name="Багетная рамка 59"/>
          <p:cNvSpPr/>
          <p:nvPr/>
        </p:nvSpPr>
        <p:spPr>
          <a:xfrm>
            <a:off x="971600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</a:t>
            </a:r>
            <a:endParaRPr lang="ru-RU" dirty="0"/>
          </a:p>
        </p:txBody>
      </p:sp>
      <p:sp>
        <p:nvSpPr>
          <p:cNvPr id="61" name="Багетная рамка 60"/>
          <p:cNvSpPr/>
          <p:nvPr/>
        </p:nvSpPr>
        <p:spPr>
          <a:xfrm>
            <a:off x="971600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</a:t>
            </a:r>
            <a:endParaRPr lang="ru-RU" dirty="0"/>
          </a:p>
        </p:txBody>
      </p:sp>
      <p:sp>
        <p:nvSpPr>
          <p:cNvPr id="62" name="Багетная рамка 61"/>
          <p:cNvSpPr/>
          <p:nvPr/>
        </p:nvSpPr>
        <p:spPr>
          <a:xfrm>
            <a:off x="4499992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63" name="Багетная рамка 62"/>
          <p:cNvSpPr/>
          <p:nvPr/>
        </p:nvSpPr>
        <p:spPr>
          <a:xfrm>
            <a:off x="467544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у</a:t>
            </a:r>
          </a:p>
        </p:txBody>
      </p:sp>
      <p:sp>
        <p:nvSpPr>
          <p:cNvPr id="64" name="Багетная рамка 63"/>
          <p:cNvSpPr/>
          <p:nvPr/>
        </p:nvSpPr>
        <p:spPr>
          <a:xfrm>
            <a:off x="1979712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ц</a:t>
            </a:r>
            <a:endParaRPr lang="ru-RU" dirty="0"/>
          </a:p>
        </p:txBody>
      </p:sp>
      <p:sp>
        <p:nvSpPr>
          <p:cNvPr id="65" name="Багетная рамка 64"/>
          <p:cNvSpPr/>
          <p:nvPr/>
        </p:nvSpPr>
        <p:spPr>
          <a:xfrm>
            <a:off x="3491880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щ</a:t>
            </a:r>
            <a:endParaRPr lang="ru-RU" dirty="0"/>
          </a:p>
        </p:txBody>
      </p:sp>
      <p:sp>
        <p:nvSpPr>
          <p:cNvPr id="66" name="Багетная рамка 65"/>
          <p:cNvSpPr/>
          <p:nvPr/>
        </p:nvSpPr>
        <p:spPr>
          <a:xfrm>
            <a:off x="2987824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ш</a:t>
            </a:r>
            <a:endParaRPr lang="ru-RU" dirty="0"/>
          </a:p>
        </p:txBody>
      </p:sp>
      <p:sp>
        <p:nvSpPr>
          <p:cNvPr id="67" name="Багетная рамка 66"/>
          <p:cNvSpPr/>
          <p:nvPr/>
        </p:nvSpPr>
        <p:spPr>
          <a:xfrm>
            <a:off x="2483768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</a:t>
            </a:r>
            <a:endParaRPr lang="ru-RU" dirty="0"/>
          </a:p>
        </p:txBody>
      </p:sp>
      <p:sp>
        <p:nvSpPr>
          <p:cNvPr id="68" name="Багетная рамка 67"/>
          <p:cNvSpPr/>
          <p:nvPr/>
        </p:nvSpPr>
        <p:spPr>
          <a:xfrm>
            <a:off x="3995936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ъ</a:t>
            </a:r>
            <a:endParaRPr lang="ru-RU" dirty="0"/>
          </a:p>
        </p:txBody>
      </p:sp>
      <p:sp>
        <p:nvSpPr>
          <p:cNvPr id="69" name="Багетная рамка 68"/>
          <p:cNvSpPr/>
          <p:nvPr/>
        </p:nvSpPr>
        <p:spPr>
          <a:xfrm>
            <a:off x="4499992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ы</a:t>
            </a:r>
            <a:endParaRPr lang="ru-RU" dirty="0"/>
          </a:p>
        </p:txBody>
      </p:sp>
      <p:sp>
        <p:nvSpPr>
          <p:cNvPr id="70" name="Багетная рамка 69"/>
          <p:cNvSpPr/>
          <p:nvPr/>
        </p:nvSpPr>
        <p:spPr>
          <a:xfrm>
            <a:off x="5004048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ь</a:t>
            </a:r>
            <a:endParaRPr lang="ru-RU" dirty="0"/>
          </a:p>
        </p:txBody>
      </p:sp>
      <p:sp>
        <p:nvSpPr>
          <p:cNvPr id="71" name="Багетная рамка 70"/>
          <p:cNvSpPr/>
          <p:nvPr/>
        </p:nvSpPr>
        <p:spPr>
          <a:xfrm>
            <a:off x="3059832" y="2204864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я</a:t>
            </a:r>
            <a:endParaRPr lang="ru-RU" dirty="0"/>
          </a:p>
        </p:txBody>
      </p:sp>
      <p:sp>
        <p:nvSpPr>
          <p:cNvPr id="72" name="Багетная рамка 71"/>
          <p:cNvSpPr/>
          <p:nvPr/>
        </p:nvSpPr>
        <p:spPr>
          <a:xfrm>
            <a:off x="2555776" y="2204864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ю</a:t>
            </a:r>
            <a:endParaRPr lang="ru-RU" dirty="0"/>
          </a:p>
        </p:txBody>
      </p:sp>
      <p:sp>
        <p:nvSpPr>
          <p:cNvPr id="73" name="Багетная рамка 72"/>
          <p:cNvSpPr/>
          <p:nvPr/>
        </p:nvSpPr>
        <p:spPr>
          <a:xfrm>
            <a:off x="2051720" y="2204864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</a:t>
            </a:r>
            <a:endParaRPr lang="ru-RU" dirty="0"/>
          </a:p>
        </p:txBody>
      </p:sp>
      <p:sp>
        <p:nvSpPr>
          <p:cNvPr id="74" name="Стрелка вправо 73">
            <a:hlinkClick r:id="" action="ppaction://hlinkshowjump?jump=nextslide"/>
          </p:cNvPr>
          <p:cNvSpPr/>
          <p:nvPr/>
        </p:nvSpPr>
        <p:spPr>
          <a:xfrm>
            <a:off x="7308304" y="6021288"/>
            <a:ext cx="1584176" cy="648072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далее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6" name="Стрелка вниз 75"/>
          <p:cNvSpPr/>
          <p:nvPr/>
        </p:nvSpPr>
        <p:spPr>
          <a:xfrm>
            <a:off x="5508104" y="3573016"/>
            <a:ext cx="216024" cy="216024"/>
          </a:xfrm>
          <a:prstGeom prst="down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Прямоугольник 76"/>
          <p:cNvSpPr/>
          <p:nvPr/>
        </p:nvSpPr>
        <p:spPr>
          <a:xfrm>
            <a:off x="5436096" y="3140968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dirty="0" smtClean="0"/>
              <a:t>2</a:t>
            </a:r>
            <a:endParaRPr lang="ru-RU" dirty="0"/>
          </a:p>
        </p:txBody>
      </p:sp>
      <p:pic>
        <p:nvPicPr>
          <p:cNvPr id="78" name="Рисунок 77" descr="учебник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72200" y="1628800"/>
            <a:ext cx="1368152" cy="1634941"/>
          </a:xfrm>
          <a:prstGeom prst="rect">
            <a:avLst/>
          </a:prstGeom>
        </p:spPr>
      </p:pic>
      <p:sp>
        <p:nvSpPr>
          <p:cNvPr id="79" name="Скругленный прямоугольник 78"/>
          <p:cNvSpPr/>
          <p:nvPr/>
        </p:nvSpPr>
        <p:spPr>
          <a:xfrm>
            <a:off x="971600" y="3356992"/>
            <a:ext cx="3096344" cy="57606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подсказка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7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10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7" dur="1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1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7" dur="1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2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7" dur="10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2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7" dur="10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4" dur="10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9" dur="10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4" dur="10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9" dur="10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4" dur="10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9" dur="10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20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1" fill="hold">
                      <p:stCondLst>
                        <p:cond delay="0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4" dur="10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9" dur="10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4" dur="10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9" dur="10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</p:childTnLst>
        </p:cTn>
      </p:par>
    </p:tnLst>
    <p:bldLst>
      <p:bldP spid="7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7625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51621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43609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у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36096" y="436510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ч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3609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436096" y="508518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б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43609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н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436096" y="58052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436096" y="616530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51621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15617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79613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ч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59633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ь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23629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л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87625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5617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471601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/>
          </a:p>
        </p:txBody>
      </p:sp>
      <p:sp>
        <p:nvSpPr>
          <p:cNvPr id="22" name="Прямоугольник 21"/>
          <p:cNvSpPr/>
          <p:nvPr/>
        </p:nvSpPr>
        <p:spPr>
          <a:xfrm>
            <a:off x="507605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/>
          </a:p>
        </p:txBody>
      </p:sp>
      <p:sp>
        <p:nvSpPr>
          <p:cNvPr id="23" name="Прямоугольник 22"/>
          <p:cNvSpPr/>
          <p:nvPr/>
        </p:nvSpPr>
        <p:spPr>
          <a:xfrm>
            <a:off x="579613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/>
          </a:p>
        </p:txBody>
      </p:sp>
      <p:sp>
        <p:nvSpPr>
          <p:cNvPr id="24" name="Прямоугольник 23"/>
          <p:cNvSpPr/>
          <p:nvPr/>
        </p:nvSpPr>
        <p:spPr>
          <a:xfrm>
            <a:off x="3995936" y="4437112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д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71601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/>
          </a:p>
        </p:txBody>
      </p:sp>
      <p:sp>
        <p:nvSpPr>
          <p:cNvPr id="26" name="Прямоугольник 25"/>
          <p:cNvSpPr/>
          <p:nvPr/>
        </p:nvSpPr>
        <p:spPr>
          <a:xfrm>
            <a:off x="507605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/>
          </a:p>
        </p:txBody>
      </p:sp>
      <p:sp>
        <p:nvSpPr>
          <p:cNvPr id="27" name="Прямоугольник 26"/>
          <p:cNvSpPr/>
          <p:nvPr/>
        </p:nvSpPr>
        <p:spPr>
          <a:xfrm>
            <a:off x="651621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615617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579613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/>
          </a:p>
        </p:txBody>
      </p:sp>
      <p:sp>
        <p:nvSpPr>
          <p:cNvPr id="30" name="Прямоугольник 29"/>
          <p:cNvSpPr/>
          <p:nvPr/>
        </p:nvSpPr>
        <p:spPr>
          <a:xfrm>
            <a:off x="3995936" y="5157192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995936" y="4797152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995936" y="58052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99593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35597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/>
          </a:p>
        </p:txBody>
      </p:sp>
      <p:sp>
        <p:nvSpPr>
          <p:cNvPr id="38" name="Стрелка вправо 37"/>
          <p:cNvSpPr/>
          <p:nvPr/>
        </p:nvSpPr>
        <p:spPr>
          <a:xfrm>
            <a:off x="5076056" y="4077072"/>
            <a:ext cx="216024" cy="216024"/>
          </a:xfrm>
          <a:prstGeom prst="rightArrow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5004048" y="3573016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179512" y="4797152"/>
            <a:ext cx="3528392" cy="1656184"/>
          </a:xfrm>
          <a:prstGeom prst="roundRect">
            <a:avLst/>
          </a:prstGeom>
          <a:solidFill>
            <a:srgbClr val="CCECFF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3528" y="5023629"/>
            <a:ext cx="324036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000" dirty="0" smtClean="0">
                <a:latin typeface="Arial" pitchFamily="34" charset="0"/>
                <a:cs typeface="Arial" pitchFamily="34" charset="0"/>
              </a:rPr>
              <a:t>По черному - белым</a:t>
            </a:r>
          </a:p>
          <a:p>
            <a:pPr algn="ctr"/>
            <a:r>
              <a:rPr lang="ru-RU" sz="2000" dirty="0" smtClean="0">
                <a:latin typeface="Arial" pitchFamily="34" charset="0"/>
                <a:cs typeface="Arial" pitchFamily="34" charset="0"/>
              </a:rPr>
              <a:t>Пишут то и дело.</a:t>
            </a:r>
          </a:p>
          <a:p>
            <a:pPr algn="ctr"/>
            <a:r>
              <a:rPr lang="ru-RU" sz="2000" dirty="0" smtClean="0">
                <a:latin typeface="Arial" pitchFamily="34" charset="0"/>
                <a:cs typeface="Arial" pitchFamily="34" charset="0"/>
              </a:rPr>
              <a:t>Потрут тряпицей –</a:t>
            </a:r>
          </a:p>
          <a:p>
            <a:pPr algn="ctr"/>
            <a:r>
              <a:rPr lang="ru-RU" sz="2000" dirty="0" smtClean="0">
                <a:latin typeface="Arial" pitchFamily="34" charset="0"/>
                <a:cs typeface="Arial" pitchFamily="34" charset="0"/>
              </a:rPr>
              <a:t>Чиста страница.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Багетная рамка 36"/>
          <p:cNvSpPr/>
          <p:nvPr/>
        </p:nvSpPr>
        <p:spPr>
          <a:xfrm>
            <a:off x="467544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40" name="Багетная рамка 39"/>
          <p:cNvSpPr/>
          <p:nvPr/>
        </p:nvSpPr>
        <p:spPr>
          <a:xfrm>
            <a:off x="971600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б</a:t>
            </a:r>
          </a:p>
        </p:txBody>
      </p:sp>
      <p:sp>
        <p:nvSpPr>
          <p:cNvPr id="41" name="Багетная рамка 40"/>
          <p:cNvSpPr/>
          <p:nvPr/>
        </p:nvSpPr>
        <p:spPr>
          <a:xfrm>
            <a:off x="1979712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г</a:t>
            </a:r>
          </a:p>
        </p:txBody>
      </p:sp>
      <p:sp>
        <p:nvSpPr>
          <p:cNvPr id="42" name="Багетная рамка 41"/>
          <p:cNvSpPr/>
          <p:nvPr/>
        </p:nvSpPr>
        <p:spPr>
          <a:xfrm>
            <a:off x="1475656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в</a:t>
            </a:r>
          </a:p>
        </p:txBody>
      </p:sp>
      <p:sp>
        <p:nvSpPr>
          <p:cNvPr id="43" name="Багетная рамка 42"/>
          <p:cNvSpPr/>
          <p:nvPr/>
        </p:nvSpPr>
        <p:spPr>
          <a:xfrm>
            <a:off x="2483768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д</a:t>
            </a:r>
          </a:p>
        </p:txBody>
      </p:sp>
      <p:sp>
        <p:nvSpPr>
          <p:cNvPr id="44" name="Багетная рамка 43"/>
          <p:cNvSpPr/>
          <p:nvPr/>
        </p:nvSpPr>
        <p:spPr>
          <a:xfrm>
            <a:off x="2987824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е</a:t>
            </a:r>
          </a:p>
        </p:txBody>
      </p:sp>
      <p:sp>
        <p:nvSpPr>
          <p:cNvPr id="45" name="Багетная рамка 44"/>
          <p:cNvSpPr/>
          <p:nvPr/>
        </p:nvSpPr>
        <p:spPr>
          <a:xfrm>
            <a:off x="3491880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ё</a:t>
            </a:r>
          </a:p>
        </p:txBody>
      </p:sp>
      <p:sp>
        <p:nvSpPr>
          <p:cNvPr id="47" name="Багетная рамка 46"/>
          <p:cNvSpPr/>
          <p:nvPr/>
        </p:nvSpPr>
        <p:spPr>
          <a:xfrm>
            <a:off x="467544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й</a:t>
            </a:r>
            <a:endParaRPr lang="ru-RU" dirty="0"/>
          </a:p>
        </p:txBody>
      </p:sp>
      <p:sp>
        <p:nvSpPr>
          <p:cNvPr id="48" name="Багетная рамка 47"/>
          <p:cNvSpPr/>
          <p:nvPr/>
        </p:nvSpPr>
        <p:spPr>
          <a:xfrm>
            <a:off x="1475656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х</a:t>
            </a:r>
            <a:endParaRPr lang="ru-RU" dirty="0"/>
          </a:p>
        </p:txBody>
      </p:sp>
      <p:sp>
        <p:nvSpPr>
          <p:cNvPr id="50" name="Багетная рамка 49"/>
          <p:cNvSpPr/>
          <p:nvPr/>
        </p:nvSpPr>
        <p:spPr>
          <a:xfrm>
            <a:off x="5004048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</a:t>
            </a:r>
            <a:endParaRPr lang="ru-RU" dirty="0"/>
          </a:p>
        </p:txBody>
      </p:sp>
      <p:sp>
        <p:nvSpPr>
          <p:cNvPr id="51" name="Багетная рамка 50"/>
          <p:cNvSpPr/>
          <p:nvPr/>
        </p:nvSpPr>
        <p:spPr>
          <a:xfrm>
            <a:off x="5004048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52" name="Багетная рамка 51"/>
          <p:cNvSpPr/>
          <p:nvPr/>
        </p:nvSpPr>
        <p:spPr>
          <a:xfrm>
            <a:off x="4499992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</a:t>
            </a:r>
            <a:endParaRPr lang="ru-RU" dirty="0"/>
          </a:p>
        </p:txBody>
      </p:sp>
      <p:sp>
        <p:nvSpPr>
          <p:cNvPr id="53" name="Багетная рамка 52"/>
          <p:cNvSpPr/>
          <p:nvPr/>
        </p:nvSpPr>
        <p:spPr>
          <a:xfrm>
            <a:off x="3995936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ж</a:t>
            </a:r>
            <a:endParaRPr lang="ru-RU" dirty="0"/>
          </a:p>
        </p:txBody>
      </p:sp>
      <p:sp>
        <p:nvSpPr>
          <p:cNvPr id="54" name="Багетная рамка 53"/>
          <p:cNvSpPr/>
          <p:nvPr/>
        </p:nvSpPr>
        <p:spPr>
          <a:xfrm>
            <a:off x="2987824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55" name="Багетная рамка 54"/>
          <p:cNvSpPr/>
          <p:nvPr/>
        </p:nvSpPr>
        <p:spPr>
          <a:xfrm>
            <a:off x="3491880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п</a:t>
            </a:r>
            <a:endParaRPr lang="ru-RU" dirty="0"/>
          </a:p>
        </p:txBody>
      </p:sp>
      <p:sp>
        <p:nvSpPr>
          <p:cNvPr id="56" name="Багетная рамка 55"/>
          <p:cNvSpPr/>
          <p:nvPr/>
        </p:nvSpPr>
        <p:spPr>
          <a:xfrm>
            <a:off x="3995936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</a:t>
            </a:r>
            <a:endParaRPr lang="ru-RU" dirty="0"/>
          </a:p>
        </p:txBody>
      </p:sp>
      <p:sp>
        <p:nvSpPr>
          <p:cNvPr id="57" name="Багетная рамка 56"/>
          <p:cNvSpPr/>
          <p:nvPr/>
        </p:nvSpPr>
        <p:spPr>
          <a:xfrm>
            <a:off x="1475656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л</a:t>
            </a:r>
          </a:p>
        </p:txBody>
      </p:sp>
      <p:sp>
        <p:nvSpPr>
          <p:cNvPr id="58" name="Багетная рамка 57"/>
          <p:cNvSpPr/>
          <p:nvPr/>
        </p:nvSpPr>
        <p:spPr>
          <a:xfrm>
            <a:off x="1979712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59" name="Багетная рамка 58"/>
          <p:cNvSpPr/>
          <p:nvPr/>
        </p:nvSpPr>
        <p:spPr>
          <a:xfrm>
            <a:off x="2483768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</a:t>
            </a:r>
            <a:endParaRPr lang="ru-RU" dirty="0"/>
          </a:p>
        </p:txBody>
      </p:sp>
      <p:sp>
        <p:nvSpPr>
          <p:cNvPr id="60" name="Багетная рамка 59"/>
          <p:cNvSpPr/>
          <p:nvPr/>
        </p:nvSpPr>
        <p:spPr>
          <a:xfrm>
            <a:off x="971600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</a:t>
            </a:r>
            <a:endParaRPr lang="ru-RU" dirty="0"/>
          </a:p>
        </p:txBody>
      </p:sp>
      <p:sp>
        <p:nvSpPr>
          <p:cNvPr id="61" name="Багетная рамка 60"/>
          <p:cNvSpPr/>
          <p:nvPr/>
        </p:nvSpPr>
        <p:spPr>
          <a:xfrm>
            <a:off x="971600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</a:t>
            </a:r>
            <a:endParaRPr lang="ru-RU" dirty="0"/>
          </a:p>
        </p:txBody>
      </p:sp>
      <p:sp>
        <p:nvSpPr>
          <p:cNvPr id="62" name="Багетная рамка 61"/>
          <p:cNvSpPr/>
          <p:nvPr/>
        </p:nvSpPr>
        <p:spPr>
          <a:xfrm>
            <a:off x="4499992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63" name="Багетная рамка 62"/>
          <p:cNvSpPr/>
          <p:nvPr/>
        </p:nvSpPr>
        <p:spPr>
          <a:xfrm>
            <a:off x="467544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у</a:t>
            </a:r>
          </a:p>
        </p:txBody>
      </p:sp>
      <p:sp>
        <p:nvSpPr>
          <p:cNvPr id="64" name="Багетная рамка 63"/>
          <p:cNvSpPr/>
          <p:nvPr/>
        </p:nvSpPr>
        <p:spPr>
          <a:xfrm>
            <a:off x="1979712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ц</a:t>
            </a:r>
            <a:endParaRPr lang="ru-RU" dirty="0"/>
          </a:p>
        </p:txBody>
      </p:sp>
      <p:sp>
        <p:nvSpPr>
          <p:cNvPr id="65" name="Багетная рамка 64"/>
          <p:cNvSpPr/>
          <p:nvPr/>
        </p:nvSpPr>
        <p:spPr>
          <a:xfrm>
            <a:off x="3491880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щ</a:t>
            </a:r>
            <a:endParaRPr lang="ru-RU" dirty="0"/>
          </a:p>
        </p:txBody>
      </p:sp>
      <p:sp>
        <p:nvSpPr>
          <p:cNvPr id="66" name="Багетная рамка 65"/>
          <p:cNvSpPr/>
          <p:nvPr/>
        </p:nvSpPr>
        <p:spPr>
          <a:xfrm>
            <a:off x="2987824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ш</a:t>
            </a:r>
            <a:endParaRPr lang="ru-RU" dirty="0"/>
          </a:p>
        </p:txBody>
      </p:sp>
      <p:sp>
        <p:nvSpPr>
          <p:cNvPr id="67" name="Багетная рамка 66"/>
          <p:cNvSpPr/>
          <p:nvPr/>
        </p:nvSpPr>
        <p:spPr>
          <a:xfrm>
            <a:off x="2483768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</a:t>
            </a:r>
            <a:endParaRPr lang="ru-RU" dirty="0"/>
          </a:p>
        </p:txBody>
      </p:sp>
      <p:sp>
        <p:nvSpPr>
          <p:cNvPr id="68" name="Багетная рамка 67"/>
          <p:cNvSpPr/>
          <p:nvPr/>
        </p:nvSpPr>
        <p:spPr>
          <a:xfrm>
            <a:off x="3995936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ъ</a:t>
            </a:r>
            <a:endParaRPr lang="ru-RU" dirty="0"/>
          </a:p>
        </p:txBody>
      </p:sp>
      <p:sp>
        <p:nvSpPr>
          <p:cNvPr id="69" name="Багетная рамка 68"/>
          <p:cNvSpPr/>
          <p:nvPr/>
        </p:nvSpPr>
        <p:spPr>
          <a:xfrm>
            <a:off x="4499992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ы</a:t>
            </a:r>
            <a:endParaRPr lang="ru-RU" dirty="0"/>
          </a:p>
        </p:txBody>
      </p:sp>
      <p:sp>
        <p:nvSpPr>
          <p:cNvPr id="70" name="Багетная рамка 69"/>
          <p:cNvSpPr/>
          <p:nvPr/>
        </p:nvSpPr>
        <p:spPr>
          <a:xfrm>
            <a:off x="5004048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ь</a:t>
            </a:r>
            <a:endParaRPr lang="ru-RU" dirty="0"/>
          </a:p>
        </p:txBody>
      </p:sp>
      <p:sp>
        <p:nvSpPr>
          <p:cNvPr id="71" name="Багетная рамка 70"/>
          <p:cNvSpPr/>
          <p:nvPr/>
        </p:nvSpPr>
        <p:spPr>
          <a:xfrm>
            <a:off x="3059832" y="2204864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я</a:t>
            </a:r>
            <a:endParaRPr lang="ru-RU" dirty="0"/>
          </a:p>
        </p:txBody>
      </p:sp>
      <p:sp>
        <p:nvSpPr>
          <p:cNvPr id="72" name="Багетная рамка 71"/>
          <p:cNvSpPr/>
          <p:nvPr/>
        </p:nvSpPr>
        <p:spPr>
          <a:xfrm>
            <a:off x="2555776" y="2204864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ю</a:t>
            </a:r>
            <a:endParaRPr lang="ru-RU" dirty="0"/>
          </a:p>
        </p:txBody>
      </p:sp>
      <p:sp>
        <p:nvSpPr>
          <p:cNvPr id="73" name="Багетная рамка 72"/>
          <p:cNvSpPr/>
          <p:nvPr/>
        </p:nvSpPr>
        <p:spPr>
          <a:xfrm>
            <a:off x="2051720" y="2204864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</a:t>
            </a:r>
            <a:endParaRPr lang="ru-RU" dirty="0"/>
          </a:p>
        </p:txBody>
      </p:sp>
      <p:sp>
        <p:nvSpPr>
          <p:cNvPr id="74" name="Стрелка вправо 73">
            <a:hlinkClick r:id="" action="ppaction://hlinkshowjump?jump=nextslide"/>
          </p:cNvPr>
          <p:cNvSpPr/>
          <p:nvPr/>
        </p:nvSpPr>
        <p:spPr>
          <a:xfrm>
            <a:off x="7308304" y="6021288"/>
            <a:ext cx="1584176" cy="648072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далее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6" name="Стрелка вниз 75"/>
          <p:cNvSpPr/>
          <p:nvPr/>
        </p:nvSpPr>
        <p:spPr>
          <a:xfrm>
            <a:off x="5508104" y="3573016"/>
            <a:ext cx="216024" cy="216024"/>
          </a:xfrm>
          <a:prstGeom prst="down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Прямоугольник 76"/>
          <p:cNvSpPr/>
          <p:nvPr/>
        </p:nvSpPr>
        <p:spPr>
          <a:xfrm>
            <a:off x="5436096" y="3140968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75" name="Стрелка вниз 74"/>
          <p:cNvSpPr/>
          <p:nvPr/>
        </p:nvSpPr>
        <p:spPr>
          <a:xfrm>
            <a:off x="4067944" y="4077072"/>
            <a:ext cx="216024" cy="216024"/>
          </a:xfrm>
          <a:prstGeom prst="down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Прямоугольник 77"/>
          <p:cNvSpPr/>
          <p:nvPr/>
        </p:nvSpPr>
        <p:spPr>
          <a:xfrm>
            <a:off x="3995936" y="3645024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dirty="0"/>
              <a:t>3</a:t>
            </a:r>
          </a:p>
        </p:txBody>
      </p:sp>
      <p:pic>
        <p:nvPicPr>
          <p:cNvPr id="79" name="Рисунок 78" descr="дос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12160" y="2060848"/>
            <a:ext cx="2047875" cy="1428750"/>
          </a:xfrm>
          <a:prstGeom prst="rect">
            <a:avLst/>
          </a:prstGeom>
        </p:spPr>
      </p:pic>
      <p:sp>
        <p:nvSpPr>
          <p:cNvPr id="80" name="Скругленный прямоугольник 79"/>
          <p:cNvSpPr/>
          <p:nvPr/>
        </p:nvSpPr>
        <p:spPr>
          <a:xfrm>
            <a:off x="539552" y="3356992"/>
            <a:ext cx="3096344" cy="57606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подсказка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3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10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3" dur="1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1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3" dur="1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4" dur="10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9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4" dur="10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9" dur="10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0" dur="10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5" dur="10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0" dur="10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5" dur="10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0" dur="10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5" dur="10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0" dur="10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5" dur="10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1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</p:childTnLst>
        </p:cTn>
      </p:par>
    </p:tnLst>
    <p:bldLst>
      <p:bldP spid="8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7625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51621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3609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у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36096" y="436510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ч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3609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436096" y="508518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б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43609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н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436096" y="58052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436096" y="616530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51621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15617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79613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ч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59633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ь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23629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л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87625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5617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н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71601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д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07605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н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79613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995936" y="4437112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д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71601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507605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651621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615617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579613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/>
          </a:p>
        </p:txBody>
      </p:sp>
      <p:sp>
        <p:nvSpPr>
          <p:cNvPr id="30" name="Прямоугольник 29"/>
          <p:cNvSpPr/>
          <p:nvPr/>
        </p:nvSpPr>
        <p:spPr>
          <a:xfrm>
            <a:off x="3995936" y="5157192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995936" y="4797152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995936" y="58052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99593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35597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трелка вправо 37"/>
          <p:cNvSpPr/>
          <p:nvPr/>
        </p:nvSpPr>
        <p:spPr>
          <a:xfrm>
            <a:off x="5076056" y="4077072"/>
            <a:ext cx="216024" cy="216024"/>
          </a:xfrm>
          <a:prstGeom prst="rightArrow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5004048" y="3573016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179512" y="4797152"/>
            <a:ext cx="3528392" cy="1656184"/>
          </a:xfrm>
          <a:prstGeom prst="roundRect">
            <a:avLst/>
          </a:prstGeom>
          <a:solidFill>
            <a:srgbClr val="CCECFF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4900519"/>
            <a:ext cx="338437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В школьной сумке я лежу,</a:t>
            </a:r>
          </a:p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Как ты учишься, скажу.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Багетная рамка 36"/>
          <p:cNvSpPr/>
          <p:nvPr/>
        </p:nvSpPr>
        <p:spPr>
          <a:xfrm>
            <a:off x="467544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40" name="Багетная рамка 39"/>
          <p:cNvSpPr/>
          <p:nvPr/>
        </p:nvSpPr>
        <p:spPr>
          <a:xfrm>
            <a:off x="971600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б</a:t>
            </a:r>
          </a:p>
        </p:txBody>
      </p:sp>
      <p:sp>
        <p:nvSpPr>
          <p:cNvPr id="41" name="Багетная рамка 40"/>
          <p:cNvSpPr/>
          <p:nvPr/>
        </p:nvSpPr>
        <p:spPr>
          <a:xfrm>
            <a:off x="1979712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г</a:t>
            </a:r>
          </a:p>
        </p:txBody>
      </p:sp>
      <p:sp>
        <p:nvSpPr>
          <p:cNvPr id="42" name="Багетная рамка 41"/>
          <p:cNvSpPr/>
          <p:nvPr/>
        </p:nvSpPr>
        <p:spPr>
          <a:xfrm>
            <a:off x="1475656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в</a:t>
            </a:r>
          </a:p>
        </p:txBody>
      </p:sp>
      <p:sp>
        <p:nvSpPr>
          <p:cNvPr id="43" name="Багетная рамка 42"/>
          <p:cNvSpPr/>
          <p:nvPr/>
        </p:nvSpPr>
        <p:spPr>
          <a:xfrm>
            <a:off x="2483768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д</a:t>
            </a:r>
          </a:p>
        </p:txBody>
      </p:sp>
      <p:sp>
        <p:nvSpPr>
          <p:cNvPr id="44" name="Багетная рамка 43"/>
          <p:cNvSpPr/>
          <p:nvPr/>
        </p:nvSpPr>
        <p:spPr>
          <a:xfrm>
            <a:off x="2987824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е</a:t>
            </a:r>
          </a:p>
        </p:txBody>
      </p:sp>
      <p:sp>
        <p:nvSpPr>
          <p:cNvPr id="45" name="Багетная рамка 44"/>
          <p:cNvSpPr/>
          <p:nvPr/>
        </p:nvSpPr>
        <p:spPr>
          <a:xfrm>
            <a:off x="3491880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ё</a:t>
            </a:r>
          </a:p>
        </p:txBody>
      </p:sp>
      <p:sp>
        <p:nvSpPr>
          <p:cNvPr id="47" name="Багетная рамка 46"/>
          <p:cNvSpPr/>
          <p:nvPr/>
        </p:nvSpPr>
        <p:spPr>
          <a:xfrm>
            <a:off x="467544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й</a:t>
            </a:r>
            <a:endParaRPr lang="ru-RU" dirty="0"/>
          </a:p>
        </p:txBody>
      </p:sp>
      <p:sp>
        <p:nvSpPr>
          <p:cNvPr id="48" name="Багетная рамка 47"/>
          <p:cNvSpPr/>
          <p:nvPr/>
        </p:nvSpPr>
        <p:spPr>
          <a:xfrm>
            <a:off x="1475656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х</a:t>
            </a:r>
            <a:endParaRPr lang="ru-RU" dirty="0"/>
          </a:p>
        </p:txBody>
      </p:sp>
      <p:sp>
        <p:nvSpPr>
          <p:cNvPr id="50" name="Багетная рамка 49"/>
          <p:cNvSpPr/>
          <p:nvPr/>
        </p:nvSpPr>
        <p:spPr>
          <a:xfrm>
            <a:off x="5004048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</a:t>
            </a:r>
            <a:endParaRPr lang="ru-RU" dirty="0"/>
          </a:p>
        </p:txBody>
      </p:sp>
      <p:sp>
        <p:nvSpPr>
          <p:cNvPr id="51" name="Багетная рамка 50"/>
          <p:cNvSpPr/>
          <p:nvPr/>
        </p:nvSpPr>
        <p:spPr>
          <a:xfrm>
            <a:off x="5004048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52" name="Багетная рамка 51"/>
          <p:cNvSpPr/>
          <p:nvPr/>
        </p:nvSpPr>
        <p:spPr>
          <a:xfrm>
            <a:off x="4499992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</a:t>
            </a:r>
            <a:endParaRPr lang="ru-RU" dirty="0"/>
          </a:p>
        </p:txBody>
      </p:sp>
      <p:sp>
        <p:nvSpPr>
          <p:cNvPr id="53" name="Багетная рамка 52"/>
          <p:cNvSpPr/>
          <p:nvPr/>
        </p:nvSpPr>
        <p:spPr>
          <a:xfrm>
            <a:off x="3995936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ж</a:t>
            </a:r>
            <a:endParaRPr lang="ru-RU" dirty="0"/>
          </a:p>
        </p:txBody>
      </p:sp>
      <p:sp>
        <p:nvSpPr>
          <p:cNvPr id="54" name="Багетная рамка 53"/>
          <p:cNvSpPr/>
          <p:nvPr/>
        </p:nvSpPr>
        <p:spPr>
          <a:xfrm>
            <a:off x="2987824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55" name="Багетная рамка 54"/>
          <p:cNvSpPr/>
          <p:nvPr/>
        </p:nvSpPr>
        <p:spPr>
          <a:xfrm>
            <a:off x="3491880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п</a:t>
            </a:r>
            <a:endParaRPr lang="ru-RU" dirty="0"/>
          </a:p>
        </p:txBody>
      </p:sp>
      <p:sp>
        <p:nvSpPr>
          <p:cNvPr id="56" name="Багетная рамка 55"/>
          <p:cNvSpPr/>
          <p:nvPr/>
        </p:nvSpPr>
        <p:spPr>
          <a:xfrm>
            <a:off x="3995936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</a:t>
            </a:r>
            <a:endParaRPr lang="ru-RU" dirty="0"/>
          </a:p>
        </p:txBody>
      </p:sp>
      <p:sp>
        <p:nvSpPr>
          <p:cNvPr id="57" name="Багетная рамка 56"/>
          <p:cNvSpPr/>
          <p:nvPr/>
        </p:nvSpPr>
        <p:spPr>
          <a:xfrm>
            <a:off x="1475656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л</a:t>
            </a:r>
          </a:p>
        </p:txBody>
      </p:sp>
      <p:sp>
        <p:nvSpPr>
          <p:cNvPr id="58" name="Багетная рамка 57"/>
          <p:cNvSpPr/>
          <p:nvPr/>
        </p:nvSpPr>
        <p:spPr>
          <a:xfrm>
            <a:off x="1979712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59" name="Багетная рамка 58"/>
          <p:cNvSpPr/>
          <p:nvPr/>
        </p:nvSpPr>
        <p:spPr>
          <a:xfrm>
            <a:off x="2483768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</a:t>
            </a:r>
            <a:endParaRPr lang="ru-RU" dirty="0"/>
          </a:p>
        </p:txBody>
      </p:sp>
      <p:sp>
        <p:nvSpPr>
          <p:cNvPr id="60" name="Багетная рамка 59"/>
          <p:cNvSpPr/>
          <p:nvPr/>
        </p:nvSpPr>
        <p:spPr>
          <a:xfrm>
            <a:off x="971600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</a:t>
            </a:r>
            <a:endParaRPr lang="ru-RU" dirty="0"/>
          </a:p>
        </p:txBody>
      </p:sp>
      <p:sp>
        <p:nvSpPr>
          <p:cNvPr id="61" name="Багетная рамка 60"/>
          <p:cNvSpPr/>
          <p:nvPr/>
        </p:nvSpPr>
        <p:spPr>
          <a:xfrm>
            <a:off x="971600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</a:t>
            </a:r>
            <a:endParaRPr lang="ru-RU" dirty="0"/>
          </a:p>
        </p:txBody>
      </p:sp>
      <p:sp>
        <p:nvSpPr>
          <p:cNvPr id="62" name="Багетная рамка 61"/>
          <p:cNvSpPr/>
          <p:nvPr/>
        </p:nvSpPr>
        <p:spPr>
          <a:xfrm>
            <a:off x="4499992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63" name="Багетная рамка 62"/>
          <p:cNvSpPr/>
          <p:nvPr/>
        </p:nvSpPr>
        <p:spPr>
          <a:xfrm>
            <a:off x="467544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у</a:t>
            </a:r>
          </a:p>
        </p:txBody>
      </p:sp>
      <p:sp>
        <p:nvSpPr>
          <p:cNvPr id="64" name="Багетная рамка 63"/>
          <p:cNvSpPr/>
          <p:nvPr/>
        </p:nvSpPr>
        <p:spPr>
          <a:xfrm>
            <a:off x="1979712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ц</a:t>
            </a:r>
            <a:endParaRPr lang="ru-RU" dirty="0"/>
          </a:p>
        </p:txBody>
      </p:sp>
      <p:sp>
        <p:nvSpPr>
          <p:cNvPr id="65" name="Багетная рамка 64"/>
          <p:cNvSpPr/>
          <p:nvPr/>
        </p:nvSpPr>
        <p:spPr>
          <a:xfrm>
            <a:off x="3491880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щ</a:t>
            </a:r>
            <a:endParaRPr lang="ru-RU" dirty="0"/>
          </a:p>
        </p:txBody>
      </p:sp>
      <p:sp>
        <p:nvSpPr>
          <p:cNvPr id="66" name="Багетная рамка 65"/>
          <p:cNvSpPr/>
          <p:nvPr/>
        </p:nvSpPr>
        <p:spPr>
          <a:xfrm>
            <a:off x="2987824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ш</a:t>
            </a:r>
            <a:endParaRPr lang="ru-RU" dirty="0"/>
          </a:p>
        </p:txBody>
      </p:sp>
      <p:sp>
        <p:nvSpPr>
          <p:cNvPr id="67" name="Багетная рамка 66"/>
          <p:cNvSpPr/>
          <p:nvPr/>
        </p:nvSpPr>
        <p:spPr>
          <a:xfrm>
            <a:off x="2483768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</a:t>
            </a:r>
            <a:endParaRPr lang="ru-RU" dirty="0"/>
          </a:p>
        </p:txBody>
      </p:sp>
      <p:sp>
        <p:nvSpPr>
          <p:cNvPr id="68" name="Багетная рамка 67"/>
          <p:cNvSpPr/>
          <p:nvPr/>
        </p:nvSpPr>
        <p:spPr>
          <a:xfrm>
            <a:off x="3995936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ъ</a:t>
            </a:r>
            <a:endParaRPr lang="ru-RU" dirty="0"/>
          </a:p>
        </p:txBody>
      </p:sp>
      <p:sp>
        <p:nvSpPr>
          <p:cNvPr id="69" name="Багетная рамка 68"/>
          <p:cNvSpPr/>
          <p:nvPr/>
        </p:nvSpPr>
        <p:spPr>
          <a:xfrm>
            <a:off x="4499992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ы</a:t>
            </a:r>
            <a:endParaRPr lang="ru-RU" dirty="0"/>
          </a:p>
        </p:txBody>
      </p:sp>
      <p:sp>
        <p:nvSpPr>
          <p:cNvPr id="70" name="Багетная рамка 69"/>
          <p:cNvSpPr/>
          <p:nvPr/>
        </p:nvSpPr>
        <p:spPr>
          <a:xfrm>
            <a:off x="5004048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ь</a:t>
            </a:r>
            <a:endParaRPr lang="ru-RU" dirty="0"/>
          </a:p>
        </p:txBody>
      </p:sp>
      <p:sp>
        <p:nvSpPr>
          <p:cNvPr id="71" name="Багетная рамка 70"/>
          <p:cNvSpPr/>
          <p:nvPr/>
        </p:nvSpPr>
        <p:spPr>
          <a:xfrm>
            <a:off x="3059832" y="2204864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я</a:t>
            </a:r>
            <a:endParaRPr lang="ru-RU" dirty="0"/>
          </a:p>
        </p:txBody>
      </p:sp>
      <p:sp>
        <p:nvSpPr>
          <p:cNvPr id="72" name="Багетная рамка 71"/>
          <p:cNvSpPr/>
          <p:nvPr/>
        </p:nvSpPr>
        <p:spPr>
          <a:xfrm>
            <a:off x="2555776" y="2204864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ю</a:t>
            </a:r>
            <a:endParaRPr lang="ru-RU" dirty="0"/>
          </a:p>
        </p:txBody>
      </p:sp>
      <p:sp>
        <p:nvSpPr>
          <p:cNvPr id="73" name="Багетная рамка 72"/>
          <p:cNvSpPr/>
          <p:nvPr/>
        </p:nvSpPr>
        <p:spPr>
          <a:xfrm>
            <a:off x="2051720" y="2204864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</a:t>
            </a:r>
            <a:endParaRPr lang="ru-RU" dirty="0"/>
          </a:p>
        </p:txBody>
      </p:sp>
      <p:sp>
        <p:nvSpPr>
          <p:cNvPr id="74" name="Стрелка вправо 73">
            <a:hlinkClick r:id="" action="ppaction://hlinkshowjump?jump=nextslide"/>
          </p:cNvPr>
          <p:cNvSpPr/>
          <p:nvPr/>
        </p:nvSpPr>
        <p:spPr>
          <a:xfrm>
            <a:off x="7308304" y="6021288"/>
            <a:ext cx="1584176" cy="648072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далее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6" name="Стрелка вниз 75"/>
          <p:cNvSpPr/>
          <p:nvPr/>
        </p:nvSpPr>
        <p:spPr>
          <a:xfrm>
            <a:off x="5508104" y="3573016"/>
            <a:ext cx="216024" cy="216024"/>
          </a:xfrm>
          <a:prstGeom prst="down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Прямоугольник 76"/>
          <p:cNvSpPr/>
          <p:nvPr/>
        </p:nvSpPr>
        <p:spPr>
          <a:xfrm>
            <a:off x="5436096" y="3140968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75" name="Стрелка вниз 74"/>
          <p:cNvSpPr/>
          <p:nvPr/>
        </p:nvSpPr>
        <p:spPr>
          <a:xfrm>
            <a:off x="4067944" y="4077072"/>
            <a:ext cx="216024" cy="216024"/>
          </a:xfrm>
          <a:prstGeom prst="down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Прямоугольник 77"/>
          <p:cNvSpPr/>
          <p:nvPr/>
        </p:nvSpPr>
        <p:spPr>
          <a:xfrm>
            <a:off x="3995936" y="3645024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dirty="0"/>
              <a:t>3</a:t>
            </a:r>
          </a:p>
        </p:txBody>
      </p:sp>
      <p:sp>
        <p:nvSpPr>
          <p:cNvPr id="79" name="Стрелка вправо 78"/>
          <p:cNvSpPr/>
          <p:nvPr/>
        </p:nvSpPr>
        <p:spPr>
          <a:xfrm>
            <a:off x="4427984" y="4797152"/>
            <a:ext cx="216024" cy="216024"/>
          </a:xfrm>
          <a:prstGeom prst="rightArrow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Прямоугольник 79"/>
          <p:cNvSpPr/>
          <p:nvPr/>
        </p:nvSpPr>
        <p:spPr>
          <a:xfrm>
            <a:off x="4355976" y="4365104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dirty="0"/>
              <a:t>4</a:t>
            </a:r>
          </a:p>
        </p:txBody>
      </p:sp>
      <p:sp>
        <p:nvSpPr>
          <p:cNvPr id="81" name="Скругленный прямоугольник 80"/>
          <p:cNvSpPr/>
          <p:nvPr/>
        </p:nvSpPr>
        <p:spPr>
          <a:xfrm>
            <a:off x="467544" y="3356992"/>
            <a:ext cx="3096344" cy="57606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подсказка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82" name="Рисунок 81" descr="дневни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8144" y="2132856"/>
            <a:ext cx="2228850" cy="142875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10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" dur="10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1" dur="10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6" dur="10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1" dur="10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6" dur="10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1" dur="10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6" dur="10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1" dur="10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</p:childTnLst>
        </p:cTn>
      </p:par>
    </p:tnLst>
    <p:bldLst>
      <p:bldP spid="8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7625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51621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3609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у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36096" y="436510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ч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3609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436096" y="508518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б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43609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н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436096" y="58052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436096" y="616530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51621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15617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79613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ч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59633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ь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23629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л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876256" y="40050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5617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н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71601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д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07605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н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796136" y="472514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995936" y="4437112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д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71601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р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07605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51621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ш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15617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79613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д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995936" y="5157192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995936" y="4797152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995936" y="580526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99593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355976" y="5445224"/>
            <a:ext cx="360040" cy="360040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8" name="Стрелка вправо 37"/>
          <p:cNvSpPr/>
          <p:nvPr/>
        </p:nvSpPr>
        <p:spPr>
          <a:xfrm>
            <a:off x="5076056" y="4077072"/>
            <a:ext cx="216024" cy="216024"/>
          </a:xfrm>
          <a:prstGeom prst="rightArrow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5004048" y="3573016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179512" y="2852936"/>
            <a:ext cx="3528392" cy="1944216"/>
          </a:xfrm>
          <a:prstGeom prst="roundRect">
            <a:avLst/>
          </a:prstGeom>
          <a:solidFill>
            <a:srgbClr val="CCECFF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2996952"/>
            <a:ext cx="324036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Палочка волшебная есть у меня, друзья.</a:t>
            </a:r>
          </a:p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Палочкою этой могу построить я</a:t>
            </a:r>
          </a:p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Башню, дом и самолёт,</a:t>
            </a:r>
          </a:p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И огромный пароход!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Багетная рамка 36"/>
          <p:cNvSpPr/>
          <p:nvPr/>
        </p:nvSpPr>
        <p:spPr>
          <a:xfrm>
            <a:off x="467544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40" name="Багетная рамка 39"/>
          <p:cNvSpPr/>
          <p:nvPr/>
        </p:nvSpPr>
        <p:spPr>
          <a:xfrm>
            <a:off x="971600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б</a:t>
            </a:r>
          </a:p>
        </p:txBody>
      </p:sp>
      <p:sp>
        <p:nvSpPr>
          <p:cNvPr id="41" name="Багетная рамка 40"/>
          <p:cNvSpPr/>
          <p:nvPr/>
        </p:nvSpPr>
        <p:spPr>
          <a:xfrm>
            <a:off x="1979712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г</a:t>
            </a:r>
          </a:p>
        </p:txBody>
      </p:sp>
      <p:sp>
        <p:nvSpPr>
          <p:cNvPr id="42" name="Багетная рамка 41"/>
          <p:cNvSpPr/>
          <p:nvPr/>
        </p:nvSpPr>
        <p:spPr>
          <a:xfrm>
            <a:off x="1475656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в</a:t>
            </a:r>
          </a:p>
        </p:txBody>
      </p:sp>
      <p:sp>
        <p:nvSpPr>
          <p:cNvPr id="43" name="Багетная рамка 42"/>
          <p:cNvSpPr/>
          <p:nvPr/>
        </p:nvSpPr>
        <p:spPr>
          <a:xfrm>
            <a:off x="2483768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д</a:t>
            </a:r>
          </a:p>
        </p:txBody>
      </p:sp>
      <p:sp>
        <p:nvSpPr>
          <p:cNvPr id="44" name="Багетная рамка 43"/>
          <p:cNvSpPr/>
          <p:nvPr/>
        </p:nvSpPr>
        <p:spPr>
          <a:xfrm>
            <a:off x="2987824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е</a:t>
            </a:r>
          </a:p>
        </p:txBody>
      </p:sp>
      <p:sp>
        <p:nvSpPr>
          <p:cNvPr id="45" name="Багетная рамка 44"/>
          <p:cNvSpPr/>
          <p:nvPr/>
        </p:nvSpPr>
        <p:spPr>
          <a:xfrm>
            <a:off x="3491880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ё</a:t>
            </a:r>
          </a:p>
        </p:txBody>
      </p:sp>
      <p:sp>
        <p:nvSpPr>
          <p:cNvPr id="47" name="Багетная рамка 46"/>
          <p:cNvSpPr/>
          <p:nvPr/>
        </p:nvSpPr>
        <p:spPr>
          <a:xfrm>
            <a:off x="467544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й</a:t>
            </a:r>
            <a:endParaRPr lang="ru-RU" dirty="0"/>
          </a:p>
        </p:txBody>
      </p:sp>
      <p:sp>
        <p:nvSpPr>
          <p:cNvPr id="48" name="Багетная рамка 47"/>
          <p:cNvSpPr/>
          <p:nvPr/>
        </p:nvSpPr>
        <p:spPr>
          <a:xfrm>
            <a:off x="1475656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х</a:t>
            </a:r>
            <a:endParaRPr lang="ru-RU" dirty="0"/>
          </a:p>
        </p:txBody>
      </p:sp>
      <p:sp>
        <p:nvSpPr>
          <p:cNvPr id="50" name="Багетная рамка 49"/>
          <p:cNvSpPr/>
          <p:nvPr/>
        </p:nvSpPr>
        <p:spPr>
          <a:xfrm>
            <a:off x="5004048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</a:t>
            </a:r>
            <a:endParaRPr lang="ru-RU" dirty="0"/>
          </a:p>
        </p:txBody>
      </p:sp>
      <p:sp>
        <p:nvSpPr>
          <p:cNvPr id="51" name="Багетная рамка 50"/>
          <p:cNvSpPr/>
          <p:nvPr/>
        </p:nvSpPr>
        <p:spPr>
          <a:xfrm>
            <a:off x="5004048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52" name="Багетная рамка 51"/>
          <p:cNvSpPr/>
          <p:nvPr/>
        </p:nvSpPr>
        <p:spPr>
          <a:xfrm>
            <a:off x="4499992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</a:t>
            </a:r>
            <a:endParaRPr lang="ru-RU" dirty="0"/>
          </a:p>
        </p:txBody>
      </p:sp>
      <p:sp>
        <p:nvSpPr>
          <p:cNvPr id="53" name="Багетная рамка 52"/>
          <p:cNvSpPr/>
          <p:nvPr/>
        </p:nvSpPr>
        <p:spPr>
          <a:xfrm>
            <a:off x="3995936" y="692696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ж</a:t>
            </a:r>
            <a:endParaRPr lang="ru-RU" dirty="0"/>
          </a:p>
        </p:txBody>
      </p:sp>
      <p:sp>
        <p:nvSpPr>
          <p:cNvPr id="54" name="Багетная рамка 53"/>
          <p:cNvSpPr/>
          <p:nvPr/>
        </p:nvSpPr>
        <p:spPr>
          <a:xfrm>
            <a:off x="2987824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55" name="Багетная рамка 54"/>
          <p:cNvSpPr/>
          <p:nvPr/>
        </p:nvSpPr>
        <p:spPr>
          <a:xfrm>
            <a:off x="3491880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п</a:t>
            </a:r>
          </a:p>
        </p:txBody>
      </p:sp>
      <p:sp>
        <p:nvSpPr>
          <p:cNvPr id="56" name="Багетная рамка 55"/>
          <p:cNvSpPr/>
          <p:nvPr/>
        </p:nvSpPr>
        <p:spPr>
          <a:xfrm>
            <a:off x="3995936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</a:t>
            </a:r>
            <a:endParaRPr lang="ru-RU" dirty="0"/>
          </a:p>
        </p:txBody>
      </p:sp>
      <p:sp>
        <p:nvSpPr>
          <p:cNvPr id="57" name="Багетная рамка 56"/>
          <p:cNvSpPr/>
          <p:nvPr/>
        </p:nvSpPr>
        <p:spPr>
          <a:xfrm>
            <a:off x="1475656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л</a:t>
            </a:r>
          </a:p>
        </p:txBody>
      </p:sp>
      <p:sp>
        <p:nvSpPr>
          <p:cNvPr id="58" name="Багетная рамка 57"/>
          <p:cNvSpPr/>
          <p:nvPr/>
        </p:nvSpPr>
        <p:spPr>
          <a:xfrm>
            <a:off x="1979712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59" name="Багетная рамка 58"/>
          <p:cNvSpPr/>
          <p:nvPr/>
        </p:nvSpPr>
        <p:spPr>
          <a:xfrm>
            <a:off x="2483768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</a:t>
            </a:r>
            <a:endParaRPr lang="ru-RU" dirty="0"/>
          </a:p>
        </p:txBody>
      </p:sp>
      <p:sp>
        <p:nvSpPr>
          <p:cNvPr id="60" name="Багетная рамка 59"/>
          <p:cNvSpPr/>
          <p:nvPr/>
        </p:nvSpPr>
        <p:spPr>
          <a:xfrm>
            <a:off x="971600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</a:t>
            </a:r>
            <a:endParaRPr lang="ru-RU" dirty="0"/>
          </a:p>
        </p:txBody>
      </p:sp>
      <p:sp>
        <p:nvSpPr>
          <p:cNvPr id="61" name="Багетная рамка 60"/>
          <p:cNvSpPr/>
          <p:nvPr/>
        </p:nvSpPr>
        <p:spPr>
          <a:xfrm>
            <a:off x="971600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</a:t>
            </a:r>
            <a:endParaRPr lang="ru-RU" dirty="0"/>
          </a:p>
        </p:txBody>
      </p:sp>
      <p:sp>
        <p:nvSpPr>
          <p:cNvPr id="62" name="Багетная рамка 61"/>
          <p:cNvSpPr/>
          <p:nvPr/>
        </p:nvSpPr>
        <p:spPr>
          <a:xfrm>
            <a:off x="4499992" y="1196752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63" name="Багетная рамка 62"/>
          <p:cNvSpPr/>
          <p:nvPr/>
        </p:nvSpPr>
        <p:spPr>
          <a:xfrm>
            <a:off x="467544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у</a:t>
            </a:r>
          </a:p>
        </p:txBody>
      </p:sp>
      <p:sp>
        <p:nvSpPr>
          <p:cNvPr id="64" name="Багетная рамка 63"/>
          <p:cNvSpPr/>
          <p:nvPr/>
        </p:nvSpPr>
        <p:spPr>
          <a:xfrm>
            <a:off x="1979712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ц</a:t>
            </a:r>
            <a:endParaRPr lang="ru-RU" dirty="0"/>
          </a:p>
        </p:txBody>
      </p:sp>
      <p:sp>
        <p:nvSpPr>
          <p:cNvPr id="65" name="Багетная рамка 64"/>
          <p:cNvSpPr/>
          <p:nvPr/>
        </p:nvSpPr>
        <p:spPr>
          <a:xfrm>
            <a:off x="3491880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щ</a:t>
            </a:r>
            <a:endParaRPr lang="ru-RU" dirty="0"/>
          </a:p>
        </p:txBody>
      </p:sp>
      <p:sp>
        <p:nvSpPr>
          <p:cNvPr id="66" name="Багетная рамка 65"/>
          <p:cNvSpPr/>
          <p:nvPr/>
        </p:nvSpPr>
        <p:spPr>
          <a:xfrm>
            <a:off x="2987824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ш</a:t>
            </a:r>
            <a:endParaRPr lang="ru-RU" dirty="0"/>
          </a:p>
        </p:txBody>
      </p:sp>
      <p:sp>
        <p:nvSpPr>
          <p:cNvPr id="67" name="Багетная рамка 66"/>
          <p:cNvSpPr/>
          <p:nvPr/>
        </p:nvSpPr>
        <p:spPr>
          <a:xfrm>
            <a:off x="2483768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</a:t>
            </a:r>
            <a:endParaRPr lang="ru-RU" dirty="0"/>
          </a:p>
        </p:txBody>
      </p:sp>
      <p:sp>
        <p:nvSpPr>
          <p:cNvPr id="68" name="Багетная рамка 67"/>
          <p:cNvSpPr/>
          <p:nvPr/>
        </p:nvSpPr>
        <p:spPr>
          <a:xfrm>
            <a:off x="3995936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ъ</a:t>
            </a:r>
            <a:endParaRPr lang="ru-RU" dirty="0"/>
          </a:p>
        </p:txBody>
      </p:sp>
      <p:sp>
        <p:nvSpPr>
          <p:cNvPr id="69" name="Багетная рамка 68"/>
          <p:cNvSpPr/>
          <p:nvPr/>
        </p:nvSpPr>
        <p:spPr>
          <a:xfrm>
            <a:off x="4499992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ы</a:t>
            </a:r>
            <a:endParaRPr lang="ru-RU" dirty="0"/>
          </a:p>
        </p:txBody>
      </p:sp>
      <p:sp>
        <p:nvSpPr>
          <p:cNvPr id="70" name="Багетная рамка 69"/>
          <p:cNvSpPr/>
          <p:nvPr/>
        </p:nvSpPr>
        <p:spPr>
          <a:xfrm>
            <a:off x="5004048" y="1700808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ь</a:t>
            </a:r>
            <a:endParaRPr lang="ru-RU" dirty="0"/>
          </a:p>
        </p:txBody>
      </p:sp>
      <p:sp>
        <p:nvSpPr>
          <p:cNvPr id="71" name="Багетная рамка 70"/>
          <p:cNvSpPr/>
          <p:nvPr/>
        </p:nvSpPr>
        <p:spPr>
          <a:xfrm>
            <a:off x="3059832" y="2204864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я</a:t>
            </a:r>
            <a:endParaRPr lang="ru-RU" dirty="0"/>
          </a:p>
        </p:txBody>
      </p:sp>
      <p:sp>
        <p:nvSpPr>
          <p:cNvPr id="72" name="Багетная рамка 71"/>
          <p:cNvSpPr/>
          <p:nvPr/>
        </p:nvSpPr>
        <p:spPr>
          <a:xfrm>
            <a:off x="2555776" y="2204864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ю</a:t>
            </a:r>
            <a:endParaRPr lang="ru-RU" dirty="0"/>
          </a:p>
        </p:txBody>
      </p:sp>
      <p:sp>
        <p:nvSpPr>
          <p:cNvPr id="73" name="Багетная рамка 72"/>
          <p:cNvSpPr/>
          <p:nvPr/>
        </p:nvSpPr>
        <p:spPr>
          <a:xfrm>
            <a:off x="2051720" y="2204864"/>
            <a:ext cx="504056" cy="50405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</a:t>
            </a:r>
            <a:endParaRPr lang="ru-RU" dirty="0"/>
          </a:p>
        </p:txBody>
      </p:sp>
      <p:sp>
        <p:nvSpPr>
          <p:cNvPr id="74" name="Стрелка вправо 73">
            <a:hlinkClick r:id="" action="ppaction://hlinkshowjump?jump=firstslide"/>
          </p:cNvPr>
          <p:cNvSpPr/>
          <p:nvPr/>
        </p:nvSpPr>
        <p:spPr>
          <a:xfrm>
            <a:off x="7308304" y="6021288"/>
            <a:ext cx="1584176" cy="648072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выход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6" name="Стрелка вниз 75"/>
          <p:cNvSpPr/>
          <p:nvPr/>
        </p:nvSpPr>
        <p:spPr>
          <a:xfrm>
            <a:off x="5508104" y="3573016"/>
            <a:ext cx="216024" cy="216024"/>
          </a:xfrm>
          <a:prstGeom prst="down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Прямоугольник 76"/>
          <p:cNvSpPr/>
          <p:nvPr/>
        </p:nvSpPr>
        <p:spPr>
          <a:xfrm>
            <a:off x="5436096" y="3140968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75" name="Стрелка вниз 74"/>
          <p:cNvSpPr/>
          <p:nvPr/>
        </p:nvSpPr>
        <p:spPr>
          <a:xfrm>
            <a:off x="4067944" y="4077072"/>
            <a:ext cx="216024" cy="216024"/>
          </a:xfrm>
          <a:prstGeom prst="down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/>
          </a:p>
        </p:txBody>
      </p:sp>
      <p:sp>
        <p:nvSpPr>
          <p:cNvPr id="78" name="Прямоугольник 77"/>
          <p:cNvSpPr/>
          <p:nvPr/>
        </p:nvSpPr>
        <p:spPr>
          <a:xfrm>
            <a:off x="3995936" y="3645024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dirty="0"/>
              <a:t>3</a:t>
            </a:r>
          </a:p>
        </p:txBody>
      </p:sp>
      <p:sp>
        <p:nvSpPr>
          <p:cNvPr id="79" name="Стрелка вправо 78"/>
          <p:cNvSpPr/>
          <p:nvPr/>
        </p:nvSpPr>
        <p:spPr>
          <a:xfrm>
            <a:off x="4427984" y="4797152"/>
            <a:ext cx="216024" cy="216024"/>
          </a:xfrm>
          <a:prstGeom prst="rightArrow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Прямоугольник 79"/>
          <p:cNvSpPr/>
          <p:nvPr/>
        </p:nvSpPr>
        <p:spPr>
          <a:xfrm>
            <a:off x="4427984" y="4365104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dirty="0"/>
              <a:t>4</a:t>
            </a:r>
          </a:p>
        </p:txBody>
      </p:sp>
      <p:sp>
        <p:nvSpPr>
          <p:cNvPr id="81" name="Стрелка вправо 80"/>
          <p:cNvSpPr/>
          <p:nvPr/>
        </p:nvSpPr>
        <p:spPr>
          <a:xfrm>
            <a:off x="3707904" y="5517232"/>
            <a:ext cx="216024" cy="216024"/>
          </a:xfrm>
          <a:prstGeom prst="rightArrow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Прямоугольник 81"/>
          <p:cNvSpPr/>
          <p:nvPr/>
        </p:nvSpPr>
        <p:spPr>
          <a:xfrm>
            <a:off x="3347864" y="5445224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179512" y="5445224"/>
            <a:ext cx="3096344" cy="57606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подсказка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84" name="Рисунок 83" descr="карандаш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16216" y="1916832"/>
            <a:ext cx="1512168" cy="151216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10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7" dur="10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2" dur="10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3" dur="10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8" dur="10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3" dur="10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8" dur="10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3" dur="10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</p:childTnLst>
        </p:cTn>
      </p:par>
    </p:tnLst>
    <p:bldLst>
      <p:bldP spid="8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46650"/>
          </a:xfrm>
        </p:spPr>
        <p:txBody>
          <a:bodyPr>
            <a:normAutofit fontScale="90000"/>
          </a:bodyPr>
          <a:lstStyle/>
          <a:p>
            <a:pPr algn="l"/>
            <a:r>
              <a:rPr lang="ru-RU" sz="1800" dirty="0" smtClean="0">
                <a:hlinkClick r:id="rId3"/>
              </a:rPr>
              <a:t>Используемые источники:</a:t>
            </a:r>
            <a:r>
              <a:rPr lang="ru-RU" sz="1800" u="sng" dirty="0" smtClean="0">
                <a:hlinkClick r:id="rId3"/>
              </a:rPr>
              <a:t/>
            </a:r>
            <a:br>
              <a:rPr lang="ru-RU" sz="1800" u="sng" dirty="0" smtClean="0">
                <a:hlinkClick r:id="rId3"/>
              </a:rPr>
            </a:br>
            <a:r>
              <a:rPr lang="ru-RU" sz="1800" u="sng" dirty="0" smtClean="0">
                <a:hlinkClick r:id="rId3"/>
              </a:rPr>
              <a:t/>
            </a:r>
            <a:br>
              <a:rPr lang="ru-RU" sz="1800" u="sng" dirty="0" smtClean="0">
                <a:hlinkClick r:id="rId3"/>
              </a:rPr>
            </a:br>
            <a:r>
              <a:rPr lang="ru-RU" sz="1800" u="sng" dirty="0" smtClean="0">
                <a:hlinkClick r:id="rId3"/>
              </a:rPr>
              <a:t>1. </a:t>
            </a:r>
            <a:r>
              <a:rPr lang="ru-RU" sz="1800" dirty="0" smtClean="0"/>
              <a:t> </a:t>
            </a:r>
            <a:r>
              <a:rPr lang="ru-RU" sz="1800" u="sng" dirty="0" smtClean="0">
                <a:hlinkClick r:id="rId4"/>
              </a:rPr>
              <a:t>http://www.wiki.vladimir.i-edu.ru/images/6/6e/%D0%A3%D1%87%D0%B8%D1%82%D0%B5%D0%BB%D1%8C_%D1%81_%D1%83%D0%BA%D0%B0%D0%B7%D0%BA%D0%BE%D0%B9.jpg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учитель</a:t>
            </a:r>
            <a:br>
              <a:rPr lang="ru-RU" sz="1800" dirty="0" smtClean="0"/>
            </a:br>
            <a:r>
              <a:rPr lang="ru-RU" sz="1800" dirty="0" smtClean="0"/>
              <a:t>2. </a:t>
            </a:r>
            <a:r>
              <a:rPr lang="ru-RU" sz="1800" u="sng" dirty="0" smtClean="0">
                <a:hlinkClick r:id="rId5"/>
              </a:rPr>
              <a:t>http://www.ansar.ru/uploads/imagesb/2011/10/f091dac5.jpg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учебник</a:t>
            </a:r>
            <a:br>
              <a:rPr lang="ru-RU" sz="1800" dirty="0" smtClean="0"/>
            </a:br>
            <a:r>
              <a:rPr lang="ru-RU" sz="1800" dirty="0" smtClean="0"/>
              <a:t>3.  </a:t>
            </a:r>
            <a:r>
              <a:rPr lang="ru-RU" sz="1800" u="sng" dirty="0" smtClean="0">
                <a:hlinkClick r:id="rId6"/>
              </a:rPr>
              <a:t>http://im3-tub-ru.yandex.net/i?id=32ae86fcb427b94e09a7c299808e3842-10-144&amp;n=21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классная доска</a:t>
            </a:r>
            <a:br>
              <a:rPr lang="ru-RU" sz="1800" dirty="0" smtClean="0"/>
            </a:br>
            <a:r>
              <a:rPr lang="ru-RU" sz="1800" dirty="0" smtClean="0"/>
              <a:t>4. </a:t>
            </a:r>
            <a:r>
              <a:rPr lang="ru-RU" sz="1800" u="sng" dirty="0" smtClean="0">
                <a:hlinkClick r:id="rId7"/>
              </a:rPr>
              <a:t>http://im1-tub-ru.yandex.net/i?id=8bffcf60b754a222becb18c11caf3826-139-144&amp;n=21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 школьный дневник</a:t>
            </a:r>
            <a:r>
              <a:rPr lang="ru-RU" sz="1800" smtClean="0"/>
              <a:t/>
            </a:r>
            <a:br>
              <a:rPr lang="ru-RU" sz="1800" smtClean="0"/>
            </a:br>
            <a:r>
              <a:rPr lang="ru-RU" sz="1800" smtClean="0"/>
              <a:t>5.</a:t>
            </a:r>
            <a:r>
              <a:rPr lang="ru-RU" sz="1800" u="sng" smtClean="0">
                <a:hlinkClick r:id="rId8"/>
              </a:rPr>
              <a:t>http</a:t>
            </a:r>
            <a:r>
              <a:rPr lang="ru-RU" sz="1800" u="sng" dirty="0" smtClean="0">
                <a:hlinkClick r:id="rId8"/>
              </a:rPr>
              <a:t>://educacionfisicavicentemedina.wikispaces.com/file/view/pencil.png/207010592/pencil.png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карандаш</a:t>
            </a:r>
            <a:br>
              <a:rPr lang="ru-RU" sz="1800" dirty="0" smtClean="0"/>
            </a:br>
            <a:r>
              <a:rPr lang="ru-RU" sz="1800" dirty="0" smtClean="0"/>
              <a:t>6. </a:t>
            </a:r>
            <a:r>
              <a:rPr lang="ru-RU" sz="1800" u="sng" dirty="0" smtClean="0">
                <a:hlinkClick r:id="rId9"/>
              </a:rPr>
              <a:t>http://www.uchportal.ru/load/0-0-0-53178-20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шаблон</a:t>
            </a:r>
            <a:br>
              <a:rPr lang="ru-RU" sz="1800" dirty="0" smtClean="0"/>
            </a:br>
            <a:r>
              <a:rPr lang="ru-RU" sz="1800" dirty="0" smtClean="0"/>
              <a:t>7. </a:t>
            </a:r>
            <a:r>
              <a:rPr lang="ru-RU" sz="1800" u="sng" dirty="0" smtClean="0">
                <a:hlinkClick r:id="rId10"/>
              </a:rPr>
              <a:t>http://pesochnizza.ru/zagadki/krossvord-zagadki-pro-shkolu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кроссворд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Управляющая кнопка: домой 2">
            <a:hlinkClick r:id="" action="ppaction://hlinkshowjump?jump=firstslide" highlightClick="1"/>
          </p:cNvPr>
          <p:cNvSpPr/>
          <p:nvPr/>
        </p:nvSpPr>
        <p:spPr>
          <a:xfrm>
            <a:off x="4139952" y="5949280"/>
            <a:ext cx="936104" cy="648072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394</Words>
  <Application>Microsoft Office PowerPoint</Application>
  <PresentationFormat>Экран (4:3)</PresentationFormat>
  <Paragraphs>306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Интерактивный кроссворд  на тему «Загадки про школу»</vt:lpstr>
      <vt:lpstr>Слайд 2</vt:lpstr>
      <vt:lpstr>Слайд 3</vt:lpstr>
      <vt:lpstr>Слайд 4</vt:lpstr>
      <vt:lpstr>Слайд 5</vt:lpstr>
      <vt:lpstr>Слайд 6</vt:lpstr>
      <vt:lpstr>Используемые источники:  1.  http://www.wiki.vladimir.i-edu.ru/images/6/6e/%D0%A3%D1%87%D0%B8%D1%82%D0%B5%D0%BB%D1%8C_%D1%81_%D1%83%D0%BA%D0%B0%D0%B7%D0%BA%D0%BE%D0%B9.jpg учитель 2. http://www.ansar.ru/uploads/imagesb/2011/10/f091dac5.jpg учебник 3.  http://im3-tub-ru.yandex.net/i?id=32ae86fcb427b94e09a7c299808e3842-10-144&amp;n=21 классная доска 4. http://im1-tub-ru.yandex.net/i?id=8bffcf60b754a222becb18c11caf3826-139-144&amp;n=21  школьный дневник 5.http://educacionfisicavicentemedina.wikispaces.com/file/view/pencil.png/207010592/pencil.png карандаш 6. http://www.uchportal.ru/load/0-0-0-53178-20 шаблон 7. http://pesochnizza.ru/zagadki/krossvord-zagadki-pro-shkolu кроссворд 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Елена</cp:lastModifiedBy>
  <cp:revision>22</cp:revision>
  <dcterms:created xsi:type="dcterms:W3CDTF">2015-01-04T18:13:13Z</dcterms:created>
  <dcterms:modified xsi:type="dcterms:W3CDTF">2015-01-10T18:43:01Z</dcterms:modified>
</cp:coreProperties>
</file>